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09"/>
  </p:notesMasterIdLst>
  <p:handoutMasterIdLst>
    <p:handoutMasterId r:id="rId110"/>
  </p:handoutMasterIdLst>
  <p:sldIdLst>
    <p:sldId id="1175" r:id="rId5"/>
    <p:sldId id="1368" r:id="rId6"/>
    <p:sldId id="1307" r:id="rId7"/>
    <p:sldId id="1424" r:id="rId8"/>
    <p:sldId id="1366" r:id="rId9"/>
    <p:sldId id="1453" r:id="rId10"/>
    <p:sldId id="1367" r:id="rId11"/>
    <p:sldId id="1456" r:id="rId12"/>
    <p:sldId id="1457" r:id="rId13"/>
    <p:sldId id="1458" r:id="rId14"/>
    <p:sldId id="1454" r:id="rId15"/>
    <p:sldId id="1455" r:id="rId16"/>
    <p:sldId id="1447" r:id="rId17"/>
    <p:sldId id="1445" r:id="rId18"/>
    <p:sldId id="1237" r:id="rId19"/>
    <p:sldId id="260" r:id="rId20"/>
    <p:sldId id="261" r:id="rId21"/>
    <p:sldId id="262" r:id="rId22"/>
    <p:sldId id="264" r:id="rId23"/>
    <p:sldId id="263"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1372" r:id="rId45"/>
    <p:sldId id="1331" r:id="rId46"/>
    <p:sldId id="1332" r:id="rId47"/>
    <p:sldId id="1333" r:id="rId48"/>
    <p:sldId id="1339" r:id="rId49"/>
    <p:sldId id="1334" r:id="rId50"/>
    <p:sldId id="1335" r:id="rId51"/>
    <p:sldId id="1314" r:id="rId52"/>
    <p:sldId id="1315" r:id="rId53"/>
    <p:sldId id="1316" r:id="rId54"/>
    <p:sldId id="1317" r:id="rId55"/>
    <p:sldId id="1318" r:id="rId56"/>
    <p:sldId id="1249" r:id="rId57"/>
    <p:sldId id="1250" r:id="rId58"/>
    <p:sldId id="1251" r:id="rId59"/>
    <p:sldId id="1377" r:id="rId60"/>
    <p:sldId id="1319" r:id="rId61"/>
    <p:sldId id="1320" r:id="rId62"/>
    <p:sldId id="1321" r:id="rId63"/>
    <p:sldId id="1322" r:id="rId64"/>
    <p:sldId id="1378" r:id="rId65"/>
    <p:sldId id="1324" r:id="rId66"/>
    <p:sldId id="1373" r:id="rId67"/>
    <p:sldId id="286" r:id="rId68"/>
    <p:sldId id="287" r:id="rId69"/>
    <p:sldId id="288" r:id="rId70"/>
    <p:sldId id="289" r:id="rId71"/>
    <p:sldId id="290" r:id="rId72"/>
    <p:sldId id="291" r:id="rId73"/>
    <p:sldId id="292" r:id="rId74"/>
    <p:sldId id="294" r:id="rId75"/>
    <p:sldId id="295" r:id="rId76"/>
    <p:sldId id="1379" r:id="rId77"/>
    <p:sldId id="1460" r:id="rId78"/>
    <p:sldId id="1461" r:id="rId79"/>
    <p:sldId id="1459" r:id="rId80"/>
    <p:sldId id="1429" r:id="rId81"/>
    <p:sldId id="1344" r:id="rId82"/>
    <p:sldId id="1380" r:id="rId83"/>
    <p:sldId id="1381" r:id="rId84"/>
    <p:sldId id="1382" r:id="rId85"/>
    <p:sldId id="1383" r:id="rId86"/>
    <p:sldId id="1416" r:id="rId87"/>
    <p:sldId id="1393" r:id="rId88"/>
    <p:sldId id="1409" r:id="rId89"/>
    <p:sldId id="1345" r:id="rId90"/>
    <p:sldId id="1395" r:id="rId91"/>
    <p:sldId id="1396" r:id="rId92"/>
    <p:sldId id="1361" r:id="rId93"/>
    <p:sldId id="1410" r:id="rId94"/>
    <p:sldId id="1438" r:id="rId95"/>
    <p:sldId id="1415" r:id="rId96"/>
    <p:sldId id="1421" r:id="rId97"/>
    <p:sldId id="1446" r:id="rId98"/>
    <p:sldId id="1419" r:id="rId99"/>
    <p:sldId id="1420" r:id="rId100"/>
    <p:sldId id="1433" r:id="rId101"/>
    <p:sldId id="1439" r:id="rId102"/>
    <p:sldId id="1418" r:id="rId103"/>
    <p:sldId id="1440" r:id="rId104"/>
    <p:sldId id="1435" r:id="rId105"/>
    <p:sldId id="1432" r:id="rId106"/>
    <p:sldId id="1434" r:id="rId107"/>
    <p:sldId id="1375" r:id="rId108"/>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6CA4"/>
    <a:srgbClr val="41719C"/>
    <a:srgbClr val="996511"/>
    <a:srgbClr val="32CC15"/>
    <a:srgbClr val="D03B18"/>
    <a:srgbClr val="FF333A"/>
    <a:srgbClr val="66FF33"/>
    <a:srgbClr val="FFFF00"/>
    <a:srgbClr val="FF5353"/>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9" autoAdjust="0"/>
    <p:restoredTop sz="89883" autoAdjust="0"/>
  </p:normalViewPr>
  <p:slideViewPr>
    <p:cSldViewPr snapToGrid="0">
      <p:cViewPr varScale="1">
        <p:scale>
          <a:sx n="74" d="100"/>
          <a:sy n="74" d="100"/>
        </p:scale>
        <p:origin x="115" y="62"/>
      </p:cViewPr>
      <p:guideLst/>
    </p:cSldViewPr>
  </p:slideViewPr>
  <p:notesTextViewPr>
    <p:cViewPr>
      <p:scale>
        <a:sx n="1" d="1"/>
        <a:sy n="1" d="1"/>
      </p:scale>
      <p:origin x="0" y="0"/>
    </p:cViewPr>
  </p:notesTextViewPr>
  <p:sorterViewPr>
    <p:cViewPr>
      <p:scale>
        <a:sx n="90" d="100"/>
        <a:sy n="90" d="100"/>
      </p:scale>
      <p:origin x="0" y="-23078"/>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3978132" y="0"/>
            <a:ext cx="3043343" cy="467072"/>
          </a:xfrm>
          <a:prstGeom prst="rect">
            <a:avLst/>
          </a:prstGeom>
        </p:spPr>
        <p:txBody>
          <a:bodyPr vert="horz" lIns="93324" tIns="46662" rIns="93324" bIns="46662" rtlCol="0"/>
          <a:lstStyle>
            <a:lvl1pPr algn="r">
              <a:defRPr sz="1200"/>
            </a:lvl1pPr>
          </a:lstStyle>
          <a:p>
            <a:fld id="{34CCCEFD-D4C1-462A-AEA2-1D13F6B69F56}" type="datetimeFigureOut">
              <a:rPr lang="en-US" smtClean="0"/>
              <a:t>11/28/2024</a:t>
            </a:fld>
            <a:endParaRPr lang="en-US"/>
          </a:p>
        </p:txBody>
      </p:sp>
      <p:sp>
        <p:nvSpPr>
          <p:cNvPr id="4" name="Footer Placeholder 3"/>
          <p:cNvSpPr>
            <a:spLocks noGrp="1"/>
          </p:cNvSpPr>
          <p:nvPr>
            <p:ph type="ftr" sz="quarter" idx="2"/>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30"/>
            <a:ext cx="3043343" cy="467071"/>
          </a:xfrm>
          <a:prstGeom prst="rect">
            <a:avLst/>
          </a:prstGeom>
        </p:spPr>
        <p:txBody>
          <a:bodyPr vert="horz" lIns="93324" tIns="46662" rIns="93324" bIns="46662" rtlCol="0" anchor="b"/>
          <a:lstStyle>
            <a:lvl1pPr algn="r">
              <a:defRPr sz="1200"/>
            </a:lvl1pPr>
          </a:lstStyle>
          <a:p>
            <a:fld id="{402F4F90-4B0D-4277-9CBA-C8620D0804AC}" type="slidenum">
              <a:rPr lang="en-US" smtClean="0"/>
              <a:t>‹#›</a:t>
            </a:fld>
            <a:endParaRPr lang="en-US"/>
          </a:p>
        </p:txBody>
      </p:sp>
    </p:spTree>
    <p:extLst>
      <p:ext uri="{BB962C8B-B14F-4D97-AF65-F5344CB8AC3E}">
        <p14:creationId xmlns:p14="http://schemas.microsoft.com/office/powerpoint/2010/main" val="228554068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7T08:13:21.6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0,'1'1,"-1"0,0 1,0-1,1 0,-1 0,1 0,-1 0,1 0,-1 0,1 0,0 0,-1 0,1 0,0 0,0 0,0-1,0 1,0 0,-1 0,1-1,1 1,-1-1,0 1,1 0,31 9,-30-9,78 14,161 8,-137-16,576 30,-467-34,902 27,-1078-28,25 0,-1 3,91 19,-142-21,0 1,-1 0,20 12,2 0,-21-13,0 0,0-1,0 0,0-1,1 0,-1 0,1-2,11 0,7 0,68-1,145 3,-153 8,-57-4,38 1,59 3,11 0,333 15,-402-19,650 7,-447-14,960 2,-1066 9,-27 0,653-6,-407-5,-193 3,217-3,-242-7,20 0,-20-1,18 0,231-2,-226 6,-60 3,113-25,4 0,321 25,-294 5,2691-2,-2801-9,-20 0,279 9,70-1,-343-16,-30 1,420 8,-319 10,17 8,-39-1,183-8,-202-1,-11-10,11-1,-177 12,52 0,1-2,110-17,58-18,-223 35,-1 1,0 0,1 0,-1 0,1 0,-1 0,0 1,1-1,-1 1,0 0,0 0,1 0,-1 1,0-1,0 1,0 0,2 2,-1-1,-1 0,0 0,0 1,-1 0,1-1,-1 1,0 0,0 0,0 1,0-1,-1 0,2 7,1 8,-2-1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7T08:13:21.6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90,'26'2,"0"0,40 10,24 3,302-5,-145-8,100 10,561 10,-517-10,264-2,-421-12,-80 2,539-16,-360 13,-47 2,191-44,-434 40,401-55,-401 55,0 2,58 3,19-1,-80-2,0-1,0-1,63-19,-81 18,-1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7T08:13:21.6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0,'445'16,"-67"-10,-220-8,645 17,-399-11,-262-4,-118-1,41-8,-39 5,29-1,290 4,-164 2,-175-1,1 0,0 1,-1-1,1 1,-1 1,1-1,8 4,-12-4,-1 1,0-1,0 0,0 1,1-1,-1 1,-1 0,1-1,0 1,0 0,-1 0,1 0,-1 0,1 1,-1-1,0 0,0 1,0-1,0 1,-1-1,2 5,-1-2,-1 1,1-1,-1 0,0 1,0-1,-1 0,1 0,-1 1,-2 5,2-8,0-1,0 0,0 0,0 0,0 0,-1 0,1 0,-1 0,1 0,-1 0,0-1,0 1,1-1,-1 1,0-1,0 0,-1 1,1-1,0 0,0 0,0-1,-4 2,-105 14,32-6,-9 0,-1-4,-108-7,71 0,104 1,1-1,0 0,-1-1,-21-6,20 3,-45-3,43 7,-36-9,14 1,0 2,-63-2,-97 10,84 0,82-1,-60 0,-168 19,202-9,-133 0,177-10,-41-1,0 2,-67 11,55-4,46-6,-35 8,44-6,0-2,0 0,-23-2,27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7T08:13:21.6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0,'1'2,"-1"0,0-1,1 1,0-1,-1 1,1-1,0 1,0-1,0 1,0-1,0 0,0 1,0-1,0 0,1 0,-1 0,0 0,1 0,-1 0,1 0,-1 0,1-1,-1 1,3 0,44 13,-47-14,121 22,143 6,-171-20,1153 47,499-57,-1479 22,-23-1,-118-19,130 7,350 25,-219-34,672 4,-582 17,76 1,-37 0,-6-1,-408-18,321 9,203-1,-404-11,534-24,-119-7,2 32,-294 3,2769-2,-2817-10,7 0,-127 2,-37-1,382-35,-217 25,-55 6,-97-4,101-8,-198 22,181-17,-153 3,-61 11,0 1,0 1,38-1,-5 6,-39-1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7T08:13:21.6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0,'46'14,"2"-3,59 6,101 1,-171-16,627 13,-346-13,-118 7,27 1,135-9,386-3,-508-18,51 0,545 21,-453-1,-336 2,72 13,4 1,502-7,-363-12,685 3,-776 14,-120-8,8 3,-35-5,47 2,38-7,77 2,-183-1,1 0,0 0,0 1,-1-1,1 1,-1 0,5 2,-8 1,-7 0,-60 14,-364 64,-108 26,415-77,1 7,-151 66,245-91,1 2,-41 26,51-27,-2-2,1 0,-2-1,1-2,-1 0,-1-1,-37 9,-101 25,18-5,100-27,-124 24,155-33,-19 3,-48 13,57-9,-28 14,31-12,-40 12,-2 1,48-18,0 0,0 0,0-1,-1-1,1 0,-22 2,-216-5,105-2,-649 2,580-15,57 1,-613 4,759 10,0 0,0 0,0-1,0 0,0-1,0 0,0-1,-15-6,9 3,1 0,-1 1,0 1,-26-3,-72 0,85 5,-322-1,335 2,1 0,-25-6,-17-1,-64 7,-9-1,58-7,43 4,-33-1,-244 6,144 1,138-2,-40-8,38 5,-29-1,21 4,-182 3,138 14,64-14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7T08:13:21.6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0 290,'155'9,"-19"0,168 0,476 3,-545-32,35 0,-19 31,-4 0,-105-12,-2 0,163 20,23 4,4-24,-125 0,982 1,-881-19,-59 1,393 15,-373 4,-243 0,0-2,1-1,-1-1,0-1,44-13,-37 9,0 0,1 2,50-4,21-2,27-11,185-36,-240 47,0 4,101 1,54-5,-111-3,205-13,-225 28,279-14,85-10,137 25,-570-3,43-7,-42 5,41-2,-38 5,66-13,-85 12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7T08:13:21.6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1,'350'14,"22"-7,-218-9,718 2,-749-10,1 0,485 11,-594-1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7T08:13:21.6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0,'1589'16,"-1581"-16,1393 24,-951-15,36 1,-8 9,-471-18,416 37,515-18,-550-10,-28-1,1214-9,-746-1,-388-26,-117 2,284 6,-35 1,-489 14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7T08:13:21.6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0 268,'49'3,"73"12,-61-6,435 36,860-24,-218-8,-761 1,305 3,-131-6,-370-3,249 18,274 8,-66 4,-28-1,495-48,-675 2,312-17,-683 22,242-26,-215 18,126-36,55-35,320-79,-490 145,1 4,1 4,106 5,539 8,-404-6,862 2,-566-50,-403 24,-124 14,300-18,-196 19,-173 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7T08:13:21.6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1 242,'126'0,"723"11,-798-8,653 22,0-27,-105-59,-469 49,218 8,-179 6,9-3,372 10,-324 24,-150-18,83 4,-37-15,0-5,185-25,-194 15,204 6,-169 7,-60-2,546-15,-517 5,0-5,-1-5,156-48,-144 24,49-14,-162 52,-3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7T08:13:21.6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37 196,'-2'0,"0"0,1 0,-1-1,1 1,-1 0,1-1,-1 1,1-1,-1 0,1 1,-1-1,1 0,0 0,-1 0,1 0,0 0,0 0,0-1,0 1,0 0,0 0,0-1,0 1,0-1,1 1,-1-1,1 1,-1-1,1 1,-1-1,1 1,0-3,-1 2,1 0,0 0,0 0,0 0,0 0,1 0,-1 0,0 0,1 0,-1 0,1 0,0 0,0 0,-1 1,1-1,0 0,1 0,-1 1,0-1,0 1,1-1,-1 1,1 0,-1-1,1 1,3-2,7-1,0 1,0 0,1 0,-1 1,1 1,-1 0,23 2,-7-1,538 0,235-9,-637 1,417-33,-529 35,70-10,164 1,-233 15,-30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FE8DE6C1-9C4F-4E27-96B9-013663D3BDD5}" type="datetimeFigureOut">
              <a:rPr lang="en-US" smtClean="0"/>
              <a:t>11/28/2024</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85CEE7A6-E435-4E5A-B8FB-4B155C3EA2DD}" type="slidenum">
              <a:rPr lang="en-US" smtClean="0"/>
              <a:t>‹#›</a:t>
            </a:fld>
            <a:endParaRPr lang="en-US"/>
          </a:p>
        </p:txBody>
      </p:sp>
    </p:spTree>
    <p:extLst>
      <p:ext uri="{BB962C8B-B14F-4D97-AF65-F5344CB8AC3E}">
        <p14:creationId xmlns:p14="http://schemas.microsoft.com/office/powerpoint/2010/main" val="3583976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r>
              <a:rPr lang="en-US" dirty="0"/>
              <a:t>Authentication stands at the basis of security; it was well studied and still is. </a:t>
            </a:r>
          </a:p>
          <a:p>
            <a:r>
              <a:rPr lang="en-US" dirty="0"/>
              <a:t>But in digital assets the problem is more sensitive and harder. </a:t>
            </a:r>
          </a:p>
          <a:p>
            <a:r>
              <a:rPr lang="en-US" dirty="0"/>
              <a:t>Existing solutions do not suffice. </a:t>
            </a:r>
          </a:p>
          <a:p>
            <a:r>
              <a:rPr lang="en-US" dirty="0"/>
              <a:t>This calls for revisiting the problem, starting from first principles. </a:t>
            </a:r>
          </a:p>
        </p:txBody>
      </p:sp>
      <p:sp>
        <p:nvSpPr>
          <p:cNvPr id="4" name="Slide Number Placeholder 3"/>
          <p:cNvSpPr>
            <a:spLocks noGrp="1"/>
          </p:cNvSpPr>
          <p:nvPr>
            <p:ph type="sldNum" sz="quarter" idx="10"/>
          </p:nvPr>
        </p:nvSpPr>
        <p:spPr/>
        <p:txBody>
          <a:bodyPr/>
          <a:lstStyle/>
          <a:p>
            <a:fld id="{85CEE7A6-E435-4E5A-B8FB-4B155C3EA2DD}" type="slidenum">
              <a:rPr lang="en-US" smtClean="0"/>
              <a:t>1</a:t>
            </a:fld>
            <a:endParaRPr lang="en-US"/>
          </a:p>
        </p:txBody>
      </p:sp>
    </p:spTree>
    <p:extLst>
      <p:ext uri="{BB962C8B-B14F-4D97-AF65-F5344CB8AC3E}">
        <p14:creationId xmlns:p14="http://schemas.microsoft.com/office/powerpoint/2010/main" val="3343848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5d8bc90ae52908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75d8bc90ae52908_1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mechanism does not know in advance which player is the user. </a:t>
            </a:r>
            <a:endParaRPr/>
          </a:p>
          <a:p>
            <a:pPr marL="0" lvl="0" indent="0" algn="l" rtl="0">
              <a:lnSpc>
                <a:spcPct val="100000"/>
              </a:lnSpc>
              <a:spcBef>
                <a:spcPts val="0"/>
              </a:spcBef>
              <a:spcAft>
                <a:spcPts val="0"/>
              </a:spcAft>
              <a:buSzPts val="1400"/>
              <a:buNone/>
            </a:pPr>
            <a:r>
              <a:rPr lang="en-US"/>
              <a:t>Think for example about authenticating to a web service. </a:t>
            </a:r>
            <a:endParaRPr/>
          </a:p>
          <a:p>
            <a:pPr marL="0" lvl="0" indent="0" algn="l" rtl="0">
              <a:lnSpc>
                <a:spcPct val="100000"/>
              </a:lnSpc>
              <a:spcBef>
                <a:spcPts val="0"/>
              </a:spcBef>
              <a:spcAft>
                <a:spcPts val="0"/>
              </a:spcAft>
              <a:buSzPts val="1400"/>
              <a:buNone/>
            </a:pPr>
            <a:r>
              <a:rPr lang="en-US"/>
              <a:t>The web service doesn’t know who is trying to authenticate but rather sees session id cookies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or a cryptocurrency transaction sent to a crypto-wallet.. </a:t>
            </a:r>
            <a:endParaRPr/>
          </a:p>
          <a:p>
            <a:pPr marL="0" lvl="0" indent="0" algn="l" rtl="0">
              <a:lnSpc>
                <a:spcPct val="100000"/>
              </a:lnSpc>
              <a:spcBef>
                <a:spcPts val="0"/>
              </a:spcBef>
              <a:spcAft>
                <a:spcPts val="0"/>
              </a:spcAft>
              <a:buSzPts val="1400"/>
              <a:buNone/>
            </a:pPr>
            <a:r>
              <a:rPr lang="en-US"/>
              <a:t>It does not know who sent it but rather only sees the keys for signing.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For that reason and to distinguish between the two players, the system gives each player a distinct ID at random and the mechanism eventually decides which ID belongs the real user.</a:t>
            </a:r>
            <a:endParaRPr/>
          </a:p>
        </p:txBody>
      </p:sp>
      <p:sp>
        <p:nvSpPr>
          <p:cNvPr id="160" name="Google Shape;160;g75d8bc90ae52908_1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0a16823e69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g30a16823e69_0_1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Ideally, the user has all the credentials and the attacker has none. </a:t>
            </a:r>
            <a:endParaRPr/>
          </a:p>
          <a:p>
            <a:pPr marL="0" lvl="0" indent="0" algn="l" rtl="0">
              <a:lnSpc>
                <a:spcPct val="100000"/>
              </a:lnSpc>
              <a:spcBef>
                <a:spcPts val="0"/>
              </a:spcBef>
              <a:spcAft>
                <a:spcPts val="0"/>
              </a:spcAft>
              <a:buSzPts val="1400"/>
              <a:buNone/>
            </a:pPr>
            <a:r>
              <a:rPr lang="en-US"/>
              <a:t>In that case we say that a credential is safe.</a:t>
            </a:r>
            <a:endParaRPr/>
          </a:p>
          <a:p>
            <a:pPr marL="0" lvl="0" indent="0" algn="l" rtl="0">
              <a:lnSpc>
                <a:spcPct val="100000"/>
              </a:lnSpc>
              <a:spcBef>
                <a:spcPts val="0"/>
              </a:spcBef>
              <a:spcAft>
                <a:spcPts val="0"/>
              </a:spcAft>
              <a:buSzPts val="1400"/>
              <a:buNone/>
            </a:pPr>
            <a:r>
              <a:rPr lang="en-US"/>
              <a:t>But the user might lose a credential so none of the player has it</a:t>
            </a:r>
            <a:endParaRPr/>
          </a:p>
        </p:txBody>
      </p:sp>
      <p:sp>
        <p:nvSpPr>
          <p:cNvPr id="189" name="Google Shape;189;g30a16823e69_0_1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To remind you, the network in our model is asynchronous. </a:t>
            </a:r>
            <a:endParaRPr/>
          </a:p>
          <a:p>
            <a:pPr marL="0" lvl="0" indent="0" algn="l" rtl="0">
              <a:lnSpc>
                <a:spcPct val="100000"/>
              </a:lnSpc>
              <a:spcBef>
                <a:spcPts val="0"/>
              </a:spcBef>
              <a:spcAft>
                <a:spcPts val="0"/>
              </a:spcAft>
              <a:buSzPts val="1400"/>
              <a:buNone/>
            </a:pPr>
            <a:r>
              <a:rPr lang="en-US"/>
              <a:t>Meaning there are no guarantees over message delivery time or order.</a:t>
            </a:r>
            <a:endParaRPr/>
          </a:p>
        </p:txBody>
      </p:sp>
      <p:sp>
        <p:nvSpPr>
          <p:cNvPr id="255" name="Google Shape;25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They might get stolen so only the attacker has them or leaked so both the user and attacker has them.</a:t>
            </a:r>
            <a:endParaRPr/>
          </a:p>
          <a:p>
            <a:pPr marL="0" lvl="0" indent="0" algn="l" rtl="0">
              <a:lnSpc>
                <a:spcPct val="100000"/>
              </a:lnSpc>
              <a:spcBef>
                <a:spcPts val="0"/>
              </a:spcBef>
              <a:spcAft>
                <a:spcPts val="0"/>
              </a:spcAft>
              <a:buSzPts val="1400"/>
              <a:buNone/>
            </a:pPr>
            <a:endParaRPr/>
          </a:p>
        </p:txBody>
      </p:sp>
      <p:sp>
        <p:nvSpPr>
          <p:cNvPr id="222" name="Google Shape;22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So a message might get delayed beyond the time at which the mechanism decides.</a:t>
            </a:r>
            <a:endParaRPr/>
          </a:p>
        </p:txBody>
      </p:sp>
      <p:sp>
        <p:nvSpPr>
          <p:cNvPr id="324" name="Google Shape;32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0a16823e69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g30a16823e69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For example if we think about a 2 factor authentication mechanism you use </a:t>
            </a:r>
            <a:endParaRPr/>
          </a:p>
        </p:txBody>
      </p:sp>
      <p:sp>
        <p:nvSpPr>
          <p:cNvPr id="354" name="Google Shape;354;g30a16823e69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what is the mechanism that ensures the highest probability of successfully identifying the user.</a:t>
            </a:r>
            <a:endParaRPr/>
          </a:p>
        </p:txBody>
      </p:sp>
      <p:sp>
        <p:nvSpPr>
          <p:cNvPr id="377" name="Google Shape;37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i="1"/>
              <a:t>Scenario</a:t>
            </a:r>
            <a:r>
              <a:rPr lang="en-US"/>
              <a:t> is the state vector of all credentials</a:t>
            </a:r>
            <a:endParaRPr/>
          </a:p>
          <a:p>
            <a:pPr marL="0" lvl="0" indent="0" algn="l" rtl="0">
              <a:lnSpc>
                <a:spcPct val="100000"/>
              </a:lnSpc>
              <a:spcBef>
                <a:spcPts val="0"/>
              </a:spcBef>
              <a:spcAft>
                <a:spcPts val="0"/>
              </a:spcAft>
              <a:buSzPts val="1400"/>
              <a:buNone/>
            </a:pPr>
            <a:r>
              <a:rPr lang="en-US"/>
              <a:t>For example here the black key is leaked (both players has it), the white one is safe and the grey one is stolen.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 mechanism is </a:t>
            </a:r>
            <a:r>
              <a:rPr lang="en-US" b="1"/>
              <a:t>successful</a:t>
            </a:r>
            <a:r>
              <a:rPr lang="en-US"/>
              <a:t> in a scenario if it can identify the user regardless of the message delivery time and order.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b="1" i="1"/>
              <a:t>Security profile</a:t>
            </a:r>
            <a:r>
              <a:rPr lang="en-US"/>
              <a:t>: Set of scenarios where a mechanism succeeds in all executions </a:t>
            </a:r>
            <a:br>
              <a:rPr lang="en-US"/>
            </a:br>
            <a:endParaRPr/>
          </a:p>
          <a:p>
            <a:pPr marL="0" lvl="0" indent="0" algn="l" rtl="0">
              <a:lnSpc>
                <a:spcPct val="100000"/>
              </a:lnSpc>
              <a:spcBef>
                <a:spcPts val="0"/>
              </a:spcBef>
              <a:spcAft>
                <a:spcPts val="0"/>
              </a:spcAft>
              <a:buSzPts val="1400"/>
              <a:buNone/>
            </a:pPr>
            <a:r>
              <a:rPr lang="en-US" sz="1800"/>
              <a:t>A mechanism </a:t>
            </a:r>
            <a:r>
              <a:rPr lang="en-US" sz="1800" b="1"/>
              <a:t>dominates</a:t>
            </a:r>
            <a:r>
              <a:rPr lang="en-US" sz="1800"/>
              <a:t> another if it’s profile is a superset of the other.</a:t>
            </a:r>
            <a:endParaRPr sz="1800"/>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highlight>
                <a:srgbClr val="FF0000"/>
              </a:highlight>
            </a:endParaRPr>
          </a:p>
        </p:txBody>
      </p:sp>
      <p:sp>
        <p:nvSpPr>
          <p:cNvPr id="384" name="Google Shape;38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assume c</a:t>
            </a:r>
            <a:r>
              <a:rPr lang="en-US" sz="1200"/>
              <a:t>redentials have independent </a:t>
            </a:r>
            <a:r>
              <a:rPr lang="en-US" sz="1200" b="1" i="1"/>
              <a:t>fault probabilities</a:t>
            </a:r>
            <a:endParaRPr sz="1200"/>
          </a:p>
          <a:p>
            <a:pPr marL="0" lvl="0" indent="0" algn="l" rtl="0">
              <a:lnSpc>
                <a:spcPct val="100000"/>
              </a:lnSpc>
              <a:spcBef>
                <a:spcPts val="0"/>
              </a:spcBef>
              <a:spcAft>
                <a:spcPts val="0"/>
              </a:spcAft>
              <a:buClr>
                <a:schemeClr val="dk1"/>
              </a:buClr>
              <a:buSzPts val="1200"/>
              <a:buFont typeface="Calibri"/>
              <a:buNone/>
            </a:pPr>
            <a:endParaRPr sz="1200"/>
          </a:p>
          <a:p>
            <a:pPr marL="0" lvl="0" indent="0" algn="l" rtl="0">
              <a:lnSpc>
                <a:spcPct val="100000"/>
              </a:lnSpc>
              <a:spcBef>
                <a:spcPts val="0"/>
              </a:spcBef>
              <a:spcAft>
                <a:spcPts val="0"/>
              </a:spcAft>
              <a:buClr>
                <a:schemeClr val="dk1"/>
              </a:buClr>
              <a:buSzPts val="1200"/>
              <a:buFont typeface="Calibri"/>
              <a:buNone/>
            </a:pPr>
            <a:endParaRPr sz="1200"/>
          </a:p>
          <a:p>
            <a:pPr marL="0" lvl="0" indent="0" algn="l" rtl="0">
              <a:lnSpc>
                <a:spcPct val="100000"/>
              </a:lnSpc>
              <a:spcBef>
                <a:spcPts val="0"/>
              </a:spcBef>
              <a:spcAft>
                <a:spcPts val="0"/>
              </a:spcAft>
              <a:buSzPts val="1400"/>
              <a:buNone/>
            </a:pPr>
            <a:r>
              <a:rPr lang="en-US" sz="1200" b="1" i="1"/>
              <a:t>Probability of scenario</a:t>
            </a:r>
            <a:r>
              <a:rPr lang="en-US" sz="1200"/>
              <a:t>: </a:t>
            </a:r>
            <a:r>
              <a:rPr lang="en-US" sz="1200" u="sng"/>
              <a:t>product</a:t>
            </a:r>
            <a:r>
              <a:rPr lang="en-US" sz="1200"/>
              <a:t> of credentials probabilities </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b="1" i="1"/>
              <a:t>Success probability </a:t>
            </a:r>
            <a:r>
              <a:rPr lang="en-US" sz="1200"/>
              <a:t>is the sum of the probabilities of all scenarios in which the mechanism is successful</a:t>
            </a:r>
            <a:endParaRPr sz="1200"/>
          </a:p>
        </p:txBody>
      </p:sp>
      <p:sp>
        <p:nvSpPr>
          <p:cNvPr id="452" name="Google Shape;45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err="1"/>
              <a:t>Shaktikanta</a:t>
            </a:r>
            <a:r>
              <a:rPr lang="en-US" sz="1600" baseline="0" dirty="0"/>
              <a:t> Das is a retired 1980 batch Indian Administrative Service officer of Tamil Nadu cadre. Currently serving as the 25th governor of the Reserve Bank of India,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25798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0ab157c229_0_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30ab157c229_0_2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g30ab157c229_0_2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3087e56d384_0_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9" name="Google Shape;469;g3087e56d384_0_2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Given a Monotoic Boolean function f, the mechanisms Mf  takes a subset of credentials. </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US"/>
              <a:t>It decides if this player can authenticate or not based on the function f of the credentials availability.</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US"/>
              <a:t>In this exampe, if a player sends at least one credential, she can authenticate. </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US"/>
              <a:t>If the attacker’s message arrives first with sufficient credentials, she wins.</a:t>
            </a:r>
            <a:endParaRPr/>
          </a:p>
          <a:p>
            <a:pPr marL="0" lvl="0" indent="0" algn="l" rtl="0">
              <a:lnSpc>
                <a:spcPct val="115000"/>
              </a:lnSpc>
              <a:spcBef>
                <a:spcPts val="0"/>
              </a:spcBef>
              <a:spcAft>
                <a:spcPts val="0"/>
              </a:spcAft>
              <a:buClr>
                <a:schemeClr val="dk1"/>
              </a:buClr>
              <a:buSzPts val="1100"/>
              <a:buFont typeface="Arial"/>
              <a:buNone/>
            </a:pPr>
            <a:r>
              <a:rPr lang="en-US"/>
              <a:t>So for a Monotonic Boolean Mechanism to be successful in a scenario, the user must be able to authenticate and the attacher not.</a:t>
            </a:r>
            <a:endParaRPr/>
          </a:p>
          <a:p>
            <a:pPr marL="0" lvl="0" indent="0" algn="l" rtl="0">
              <a:lnSpc>
                <a:spcPct val="115000"/>
              </a:lnSpc>
              <a:spcBef>
                <a:spcPts val="0"/>
              </a:spcBef>
              <a:spcAft>
                <a:spcPts val="0"/>
              </a:spcAft>
              <a:buClr>
                <a:schemeClr val="dk1"/>
              </a:buClr>
              <a:buSzPts val="1100"/>
              <a:buFont typeface="Arial"/>
              <a:buNone/>
            </a:pPr>
            <a:endParaRPr/>
          </a:p>
        </p:txBody>
      </p:sp>
      <p:sp>
        <p:nvSpPr>
          <p:cNvPr id="470" name="Google Shape;470;g3087e56d384_0_2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087e56d384_0_3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g3087e56d384_0_3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To continue this example, the profile of this mechanism is all scenarios in which the user has at least one credential and the attacker has none.</a:t>
            </a:r>
            <a:endParaRPr/>
          </a:p>
        </p:txBody>
      </p:sp>
      <p:sp>
        <p:nvSpPr>
          <p:cNvPr id="484" name="Google Shape;484;g3087e56d384_0_3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07250559d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g307250559d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t>All maximal mechanisms can be presented as a Boolean function of the credentials’ availability.</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All Boolean mechanisms are maximal.</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 </a:t>
            </a:r>
            <a:endParaRPr/>
          </a:p>
          <a:p>
            <a:pPr marL="0" lvl="0" indent="0" algn="l" rtl="0">
              <a:lnSpc>
                <a:spcPct val="100000"/>
              </a:lnSpc>
              <a:spcBef>
                <a:spcPts val="0"/>
              </a:spcBef>
              <a:spcAft>
                <a:spcPts val="0"/>
              </a:spcAft>
              <a:buSzPts val="1400"/>
              <a:buNone/>
            </a:pPr>
            <a:r>
              <a:rPr lang="en-US" sz="1200"/>
              <a:t>Different Boolean functions yield different profiles.</a:t>
            </a:r>
            <a:endParaRPr sz="1200"/>
          </a:p>
          <a:p>
            <a:pPr marL="0" lvl="0" indent="0" algn="l" rtl="0">
              <a:lnSpc>
                <a:spcPct val="100000"/>
              </a:lnSpc>
              <a:spcBef>
                <a:spcPts val="0"/>
              </a:spcBef>
              <a:spcAft>
                <a:spcPts val="0"/>
              </a:spcAft>
              <a:buSzPts val="1400"/>
              <a:buNone/>
            </a:pPr>
            <a:endParaRPr/>
          </a:p>
        </p:txBody>
      </p:sp>
      <p:sp>
        <p:nvSpPr>
          <p:cNvPr id="510" name="Google Shape;510;g307250559d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In the asynchronous model, for any mechanism </a:t>
            </a:r>
            <a:r>
              <a:rPr lang="en-US" i="0">
                <a:latin typeface="Cambria Math"/>
                <a:ea typeface="Cambria Math"/>
                <a:cs typeface="Cambria Math"/>
                <a:sym typeface="Cambria Math"/>
              </a:rPr>
              <a:t>𝑀</a:t>
            </a:r>
            <a:r>
              <a:rPr lang="en-US" b="0" i="0">
                <a:latin typeface="Cambria Math"/>
                <a:ea typeface="Cambria Math"/>
                <a:cs typeface="Cambria Math"/>
                <a:sym typeface="Cambria Math"/>
              </a:rPr>
              <a:t>_𝑐𝑟𝑒𝑑</a:t>
            </a:r>
            <a:r>
              <a:rPr lang="en-US"/>
              <a:t> that decides based on the credentials only, after receiving a single message. </a:t>
            </a:r>
            <a:endParaRPr/>
          </a:p>
          <a:p>
            <a:pPr marL="0" lvl="0" indent="0" algn="l" rtl="0">
              <a:lnSpc>
                <a:spcPct val="100000"/>
              </a:lnSpc>
              <a:spcBef>
                <a:spcPts val="0"/>
              </a:spcBef>
              <a:spcAft>
                <a:spcPts val="0"/>
              </a:spcAft>
              <a:buClr>
                <a:schemeClr val="dk1"/>
              </a:buClr>
              <a:buSzPts val="1200"/>
              <a:buFont typeface="Calibri"/>
              <a:buNone/>
            </a:pPr>
            <a:r>
              <a:rPr lang="en-US"/>
              <a:t>There exists an mechanism </a:t>
            </a:r>
            <a:r>
              <a:rPr lang="en-US" i="0">
                <a:latin typeface="Cambria Math"/>
                <a:ea typeface="Cambria Math"/>
                <a:cs typeface="Cambria Math"/>
                <a:sym typeface="Cambria Math"/>
              </a:rPr>
              <a:t>𝑀</a:t>
            </a:r>
            <a:r>
              <a:rPr lang="en-US" b="0" i="0">
                <a:latin typeface="Cambria Math"/>
                <a:ea typeface="Cambria Math"/>
                <a:cs typeface="Cambria Math"/>
                <a:sym typeface="Cambria Math"/>
              </a:rPr>
              <a:t>_𝐵𝑜𝑜𝑙</a:t>
            </a:r>
            <a:r>
              <a:rPr lang="en-US"/>
              <a:t>, that is successful in the same scenarios as </a:t>
            </a:r>
            <a:r>
              <a:rPr lang="en-US" i="0">
                <a:latin typeface="Cambria Math"/>
                <a:ea typeface="Cambria Math"/>
                <a:cs typeface="Cambria Math"/>
                <a:sym typeface="Cambria Math"/>
              </a:rPr>
              <a:t>𝑀</a:t>
            </a:r>
            <a:r>
              <a:rPr lang="en-US" b="0" i="0">
                <a:latin typeface="Cambria Math"/>
                <a:ea typeface="Cambria Math"/>
                <a:cs typeface="Cambria Math"/>
                <a:sym typeface="Cambria Math"/>
              </a:rPr>
              <a:t>_𝑐𝑟𝑒𝑑</a:t>
            </a:r>
            <a:r>
              <a:rPr lang="en-US"/>
              <a:t> and can be described as a Boolean function of the credentials’ availability.</a:t>
            </a:r>
            <a:endParaRPr/>
          </a:p>
          <a:p>
            <a:pPr marL="0" lvl="0" indent="0" algn="l" rtl="0">
              <a:lnSpc>
                <a:spcPct val="100000"/>
              </a:lnSpc>
              <a:spcBef>
                <a:spcPts val="0"/>
              </a:spcBef>
              <a:spcAft>
                <a:spcPts val="0"/>
              </a:spcAft>
              <a:buSzPts val="1400"/>
              <a:buNone/>
            </a:pPr>
            <a:endParaRPr/>
          </a:p>
        </p:txBody>
      </p:sp>
      <p:sp>
        <p:nvSpPr>
          <p:cNvPr id="520" name="Google Shape;520;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To prove the first reduction that any mechanism is dominated by a one shot mechanism, </a:t>
            </a:r>
            <a:endParaRPr/>
          </a:p>
          <a:p>
            <a:pPr marL="0" lvl="0" indent="0" algn="l" rtl="0">
              <a:lnSpc>
                <a:spcPct val="100000"/>
              </a:lnSpc>
              <a:spcBef>
                <a:spcPts val="0"/>
              </a:spcBef>
              <a:spcAft>
                <a:spcPts val="0"/>
              </a:spcAft>
              <a:buClr>
                <a:schemeClr val="dk1"/>
              </a:buClr>
              <a:buSzPts val="1200"/>
              <a:buFont typeface="Calibri"/>
              <a:buNone/>
            </a:pPr>
            <a:r>
              <a:rPr lang="en-US"/>
              <a:t>given any mechanism M, we construct a dominating OS mechanism</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 that works as follows: M_OS simulates M’s behavior while it expects as input up to a single message from each player with a strategy of how to use her credentials in M.</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NOT UC!</a:t>
            </a:r>
            <a:endParaRPr/>
          </a:p>
          <a:p>
            <a:pPr marL="0" lvl="0" indent="0" algn="l" rtl="0">
              <a:lnSpc>
                <a:spcPct val="100000"/>
              </a:lnSpc>
              <a:spcBef>
                <a:spcPts val="0"/>
              </a:spcBef>
              <a:spcAft>
                <a:spcPts val="0"/>
              </a:spcAft>
              <a:buSzPts val="1400"/>
              <a:buNone/>
            </a:pPr>
            <a:endParaRPr/>
          </a:p>
        </p:txBody>
      </p:sp>
      <p:sp>
        <p:nvSpPr>
          <p:cNvPr id="543" name="Google Shape;54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75d8bc90ae52908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g75d8bc90ae52908_2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For example if we think about a 2 factor authentication mechanism you use </a:t>
            </a:r>
            <a:endParaRPr/>
          </a:p>
        </p:txBody>
      </p:sp>
      <p:sp>
        <p:nvSpPr>
          <p:cNvPr id="558" name="Google Shape;558;g75d8bc90ae52908_2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3087e56d384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g3087e56d384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So instead we can use a 2 out of 2 mechanism where the players should present both credentials at once. </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This way, whenever the user’s message is received, she gets authenticated.</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400"/>
              <a:buFont typeface="Arial"/>
              <a:buNone/>
            </a:pPr>
            <a:r>
              <a:rPr lang="en-US"/>
              <a:t>This is one example but we have a general proof</a:t>
            </a:r>
            <a:endParaRPr/>
          </a:p>
          <a:p>
            <a:pPr marL="0" lvl="0" indent="0" algn="l" rtl="0">
              <a:lnSpc>
                <a:spcPct val="115000"/>
              </a:lnSpc>
              <a:spcBef>
                <a:spcPts val="0"/>
              </a:spcBef>
              <a:spcAft>
                <a:spcPts val="0"/>
              </a:spcAft>
              <a:buSzPts val="1100"/>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the sms alternative isn’t more secure, simply cheaper since the mech doesn’t have to send an otp every minute always. </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582" name="Google Shape;582;g3087e56d384_0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087e56d384_0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Google Shape;600;g3087e56d384_0_2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100"/>
              <a:buFont typeface="Arial"/>
              <a:buNone/>
            </a:pPr>
            <a:r>
              <a:rPr lang="en-US"/>
              <a:t>MOS  takes up to a single message from each player. </a:t>
            </a:r>
            <a:endParaRPr/>
          </a:p>
          <a:p>
            <a:pPr marL="0" lvl="0" indent="0" algn="l" rtl="0">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601" name="Google Shape;601;g3087e56d384_0_2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3087e56d384_0_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g3087e56d384_0_2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The message includes the player’s strategy and credentials.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614" name="Google Shape;614;g3087e56d384_0_2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err="1"/>
              <a:t>Shaktikanta</a:t>
            </a:r>
            <a:r>
              <a:rPr lang="en-US" sz="1600" baseline="0" dirty="0"/>
              <a:t> Das is a retired 1980 batch Indian Administrative Service officer of Tamil Nadu cadre. Currently serving as the 25th governor of the Reserve Bank of India,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45024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3087e56d384_0_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g3087e56d384_0_1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SzPts val="1100"/>
              <a:buNone/>
            </a:pPr>
            <a:r>
              <a:rPr lang="en-US"/>
              <a:t>MOS  simulates M‘s behaviour and returns the same result.</a:t>
            </a:r>
            <a:endParaRPr/>
          </a:p>
          <a:p>
            <a:pPr marL="0" lvl="0" indent="0" algn="l" rtl="0">
              <a:spcBef>
                <a:spcPts val="0"/>
              </a:spcBef>
              <a:spcAft>
                <a:spcPts val="0"/>
              </a:spcAft>
              <a:buSzPts val="1100"/>
              <a:buNone/>
            </a:pPr>
            <a:r>
              <a:rPr lang="en-US"/>
              <a:t>We show that Mos dominates M.</a:t>
            </a:r>
            <a:endParaRPr/>
          </a:p>
        </p:txBody>
      </p:sp>
      <p:sp>
        <p:nvSpPr>
          <p:cNvPr id="627" name="Google Shape;627;g3087e56d384_0_1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3087e56d384_0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g3087e56d384_0_1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the rest of the reductions also have constructive proofs.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We get that, given any mechanism, we can find a Monotonic Boolean Mechanism that dominates it.</a:t>
            </a:r>
            <a:endParaRPr/>
          </a:p>
          <a:p>
            <a:pPr marL="0" lvl="0" indent="0" algn="l" rtl="0">
              <a:lnSpc>
                <a:spcPct val="100000"/>
              </a:lnSpc>
              <a:spcBef>
                <a:spcPts val="0"/>
              </a:spcBef>
              <a:spcAft>
                <a:spcPts val="0"/>
              </a:spcAft>
              <a:buSzPts val="1400"/>
              <a:buNone/>
            </a:pPr>
            <a:r>
              <a:rPr lang="en-US"/>
              <a:t>Therefore we proved that every maximal mechanism is dominated by a monotonic Boolean Mechanism</a:t>
            </a:r>
            <a:endParaRPr/>
          </a:p>
        </p:txBody>
      </p:sp>
      <p:sp>
        <p:nvSpPr>
          <p:cNvPr id="640" name="Google Shape;640;g3087e56d384_0_1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3087e56d384_0_3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1" name="Google Shape;661;g3087e56d384_0_3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For the other direction, we prove that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All monotonic Boolean mechanisms are maximal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by studying the structure of partial monotonic Boolean functions and possible completions into Monotonic Boolean functions.</a:t>
            </a:r>
            <a:endParaRPr/>
          </a:p>
        </p:txBody>
      </p:sp>
      <p:sp>
        <p:nvSpPr>
          <p:cNvPr id="662" name="Google Shape;662;g3087e56d384_0_3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sounds great because now, instead of searching for the best mechanism among all mechanisms, it is sufficient to look at monotonic boolean mechanisms.</a:t>
            </a:r>
            <a:endParaRPr/>
          </a:p>
          <a:p>
            <a:pPr marL="0" lvl="0" indent="0" algn="l" rtl="0">
              <a:lnSpc>
                <a:spcPct val="100000"/>
              </a:lnSpc>
              <a:spcBef>
                <a:spcPts val="0"/>
              </a:spcBef>
              <a:spcAft>
                <a:spcPts val="0"/>
              </a:spcAft>
              <a:buSzPts val="1400"/>
              <a:buNone/>
            </a:pPr>
            <a:r>
              <a:rPr lang="en-US"/>
              <a:t>But we prove that Different monotonic Boolean functions define different mechanisms.</a:t>
            </a:r>
            <a:endParaRPr/>
          </a:p>
          <a:p>
            <a:pPr marL="0" lvl="0" indent="0" algn="l" rtl="0">
              <a:lnSpc>
                <a:spcPct val="100000"/>
              </a:lnSpc>
              <a:spcBef>
                <a:spcPts val="0"/>
              </a:spcBef>
              <a:spcAft>
                <a:spcPts val="0"/>
              </a:spcAft>
              <a:buSzPts val="1400"/>
              <a:buNone/>
            </a:pPr>
            <a:r>
              <a:rPr lang="en-US"/>
              <a:t>So we actually do need to search the entire space of monotonic Boolean functions.</a:t>
            </a:r>
            <a:endParaRPr/>
          </a:p>
          <a:p>
            <a:pPr marL="0" lvl="0" indent="0" algn="l" rtl="0">
              <a:lnSpc>
                <a:spcPct val="100000"/>
              </a:lnSpc>
              <a:spcBef>
                <a:spcPts val="0"/>
              </a:spcBef>
              <a:spcAft>
                <a:spcPts val="0"/>
              </a:spcAft>
              <a:buSzPts val="1400"/>
              <a:buNone/>
            </a:pPr>
            <a:endParaRPr/>
          </a:p>
        </p:txBody>
      </p:sp>
      <p:sp>
        <p:nvSpPr>
          <p:cNvPr id="671" name="Google Shape;67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2, 3, 6, 20, 168, 7581, 7828354, 2414682040998, 56130437228687557907788</a:t>
            </a:r>
            <a:endParaRPr dirty="0"/>
          </a:p>
        </p:txBody>
      </p:sp>
    </p:spTree>
    <p:extLst>
      <p:ext uri="{BB962C8B-B14F-4D97-AF65-F5344CB8AC3E}">
        <p14:creationId xmlns:p14="http://schemas.microsoft.com/office/powerpoint/2010/main" val="530467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2, 3, 6, 20, 168, 7581, 7828354, 2414682040998, 56130437228687557907788</a:t>
            </a:r>
            <a:endParaRPr dirty="0"/>
          </a:p>
        </p:txBody>
      </p:sp>
    </p:spTree>
    <p:extLst>
      <p:ext uri="{BB962C8B-B14F-4D97-AF65-F5344CB8AC3E}">
        <p14:creationId xmlns:p14="http://schemas.microsoft.com/office/powerpoint/2010/main" val="271312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2, 3, 6, 20, 168, 7581, 7828354, 2414682040998, 56130437228687557907788</a:t>
            </a:r>
            <a:endParaRPr dirty="0"/>
          </a:p>
        </p:txBody>
      </p:sp>
    </p:spTree>
    <p:extLst>
      <p:ext uri="{BB962C8B-B14F-4D97-AF65-F5344CB8AC3E}">
        <p14:creationId xmlns:p14="http://schemas.microsoft.com/office/powerpoint/2010/main" val="2858820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2, 3, 6, 20, 168, 7581, 7828354, 2414682040998, 56130437228687557907788</a:t>
            </a:r>
            <a:endParaRPr dirty="0"/>
          </a:p>
        </p:txBody>
      </p:sp>
    </p:spTree>
    <p:extLst>
      <p:ext uri="{BB962C8B-B14F-4D97-AF65-F5344CB8AC3E}">
        <p14:creationId xmlns:p14="http://schemas.microsoft.com/office/powerpoint/2010/main" val="2213436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2, 3, 6, 20, 168, 7581, 7828354, 2414682040998, 56130437228687557907788</a:t>
            </a:r>
            <a:endParaRPr dirty="0"/>
          </a:p>
        </p:txBody>
      </p:sp>
    </p:spTree>
    <p:extLst>
      <p:ext uri="{BB962C8B-B14F-4D97-AF65-F5344CB8AC3E}">
        <p14:creationId xmlns:p14="http://schemas.microsoft.com/office/powerpoint/2010/main" val="16799861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2, 3, 6, 20, 168, 7581, 7828354, 2414682040998, 56130437228687557907788</a:t>
            </a:r>
            <a:endParaRPr dirty="0"/>
          </a:p>
        </p:txBody>
      </p:sp>
    </p:spTree>
    <p:extLst>
      <p:ext uri="{BB962C8B-B14F-4D97-AF65-F5344CB8AC3E}">
        <p14:creationId xmlns:p14="http://schemas.microsoft.com/office/powerpoint/2010/main" val="142423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err="1"/>
              <a:t>Shaktikanta</a:t>
            </a:r>
            <a:r>
              <a:rPr lang="en-US" sz="1600" baseline="0" dirty="0"/>
              <a:t> Das is a retired 1980 batch Indian Administrative Service officer of Tamil Nadu cadre. Currently serving as the 25th governor of the Reserve Bank of India,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819707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2, 3, 6, 20, 168, 7581, 7828354, 2414682040998, 56130437228687557907788</a:t>
            </a:r>
            <a:endParaRPr dirty="0"/>
          </a:p>
        </p:txBody>
      </p:sp>
    </p:spTree>
    <p:extLst>
      <p:ext uri="{BB962C8B-B14F-4D97-AF65-F5344CB8AC3E}">
        <p14:creationId xmlns:p14="http://schemas.microsoft.com/office/powerpoint/2010/main" val="38586491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2, 3, 6, 20, 168, 7581, 7828354, 2414682040998, 56130437228687557907788</a:t>
            </a:r>
            <a:endParaRPr dirty="0"/>
          </a:p>
        </p:txBody>
      </p:sp>
    </p:spTree>
    <p:extLst>
      <p:ext uri="{BB962C8B-B14F-4D97-AF65-F5344CB8AC3E}">
        <p14:creationId xmlns:p14="http://schemas.microsoft.com/office/powerpoint/2010/main" val="37724666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2, 3, 6, 20, 168, 7581, 7828354, 2414682040998, 56130437228687557907788</a:t>
            </a:r>
            <a:endParaRPr dirty="0"/>
          </a:p>
        </p:txBody>
      </p:sp>
    </p:spTree>
    <p:extLst>
      <p:ext uri="{BB962C8B-B14F-4D97-AF65-F5344CB8AC3E}">
        <p14:creationId xmlns:p14="http://schemas.microsoft.com/office/powerpoint/2010/main" val="4229406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8828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2, 3, 6, 20, 168, 7581, 7828354, 2414682040998, 56130437228687557907788</a:t>
            </a:r>
            <a:endParaRPr dirty="0"/>
          </a:p>
        </p:txBody>
      </p:sp>
    </p:spTree>
    <p:extLst>
      <p:ext uri="{BB962C8B-B14F-4D97-AF65-F5344CB8AC3E}">
        <p14:creationId xmlns:p14="http://schemas.microsoft.com/office/powerpoint/2010/main" val="3202603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2, 3, 6, 20, 168, 7581, 7828354, 2414682040998, 56130437228687557907788</a:t>
            </a:r>
            <a:endParaRPr dirty="0"/>
          </a:p>
        </p:txBody>
      </p:sp>
    </p:spTree>
    <p:extLst>
      <p:ext uri="{BB962C8B-B14F-4D97-AF65-F5344CB8AC3E}">
        <p14:creationId xmlns:p14="http://schemas.microsoft.com/office/powerpoint/2010/main" val="2364274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2, 3, 6, 20, 168, 7581, 7828354, 2414682040998, 56130437228687557907788</a:t>
            </a:r>
            <a:endParaRPr dirty="0"/>
          </a:p>
        </p:txBody>
      </p:sp>
    </p:spTree>
    <p:extLst>
      <p:ext uri="{BB962C8B-B14F-4D97-AF65-F5344CB8AC3E}">
        <p14:creationId xmlns:p14="http://schemas.microsoft.com/office/powerpoint/2010/main" val="34860064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2, 3, 6, 20, 168, 7581, 7828354, 2414682040998, 56130437228687557907788</a:t>
            </a:r>
            <a:endParaRPr dirty="0"/>
          </a:p>
        </p:txBody>
      </p:sp>
    </p:spTree>
    <p:extLst>
      <p:ext uri="{BB962C8B-B14F-4D97-AF65-F5344CB8AC3E}">
        <p14:creationId xmlns:p14="http://schemas.microsoft.com/office/powerpoint/2010/main" val="25036905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2, 3, 6, 20, 168, 7581, 7828354, 2414682040998, 56130437228687557907788</a:t>
            </a:r>
            <a:endParaRPr dirty="0"/>
          </a:p>
        </p:txBody>
      </p:sp>
    </p:spTree>
    <p:extLst>
      <p:ext uri="{BB962C8B-B14F-4D97-AF65-F5344CB8AC3E}">
        <p14:creationId xmlns:p14="http://schemas.microsoft.com/office/powerpoint/2010/main" val="5410455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1373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14686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34174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06949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1200" dirty="0"/>
              <a:t>Roi Bar-</a:t>
            </a:r>
            <a:r>
              <a:rPr lang="en-US" sz="1200" dirty="0" err="1"/>
              <a:t>Zur</a:t>
            </a:r>
            <a:r>
              <a:rPr lang="en-US" sz="1200" dirty="0"/>
              <a:t>, </a:t>
            </a:r>
            <a:r>
              <a:rPr lang="en-US" sz="1200" dirty="0" err="1"/>
              <a:t>Zerui</a:t>
            </a:r>
            <a:r>
              <a:rPr lang="en-US" sz="1200" dirty="0"/>
              <a:t> Cheng, Kristian Gaylord, Mohammad Rezaei, Nicolas Serrano, </a:t>
            </a:r>
            <a:r>
              <a:rPr lang="en-US" sz="1200" dirty="0" err="1"/>
              <a:t>Shutong</a:t>
            </a:r>
            <a:r>
              <a:rPr lang="en-US" sz="1200" dirty="0"/>
              <a:t> Qu, Lulu Zhou</a:t>
            </a:r>
          </a:p>
          <a:p>
            <a:pPr algn="l"/>
            <a:endParaRPr lang="en-US" dirty="0"/>
          </a:p>
        </p:txBody>
      </p:sp>
    </p:spTree>
    <p:extLst>
      <p:ext uri="{BB962C8B-B14F-4D97-AF65-F5344CB8AC3E}">
        <p14:creationId xmlns:p14="http://schemas.microsoft.com/office/powerpoint/2010/main" val="2183489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Roi Bar-</a:t>
            </a:r>
            <a:r>
              <a:rPr lang="en-US" sz="1200" dirty="0" err="1"/>
              <a:t>Zur</a:t>
            </a:r>
            <a:r>
              <a:rPr lang="en-US" sz="1200" dirty="0"/>
              <a:t>, </a:t>
            </a:r>
            <a:r>
              <a:rPr lang="en-US" sz="1200" dirty="0" err="1"/>
              <a:t>Zerui</a:t>
            </a:r>
            <a:r>
              <a:rPr lang="en-US" sz="1200" dirty="0"/>
              <a:t> Cheng, Kristian Gaylord, Mohammad Rezaei, Nicolas Serrano, </a:t>
            </a:r>
            <a:r>
              <a:rPr lang="en-US" sz="1200" dirty="0" err="1"/>
              <a:t>Shutong</a:t>
            </a:r>
            <a:r>
              <a:rPr lang="en-US" sz="1200" dirty="0"/>
              <a:t> Qu, Lulu Zhou</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016713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b73c7632ce54afd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b73c7632ce54afd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gb73c7632ce54afd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64</a:t>
            </a:fld>
            <a:endParaRPr/>
          </a:p>
        </p:txBody>
      </p:sp>
    </p:spTree>
    <p:extLst>
      <p:ext uri="{BB962C8B-B14F-4D97-AF65-F5344CB8AC3E}">
        <p14:creationId xmlns:p14="http://schemas.microsoft.com/office/powerpoint/2010/main" val="32396531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30ab157c229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Instead of searching all the monotonic Boolean mechanisms, we can iteratively build a maximal mechanism by adding scenarios to its profile.</a:t>
            </a:r>
            <a:endParaRPr/>
          </a:p>
          <a:p>
            <a:pPr marL="0" lvl="0" indent="0" algn="l" rtl="0">
              <a:lnSpc>
                <a:spcPct val="100000"/>
              </a:lnSpc>
              <a:spcBef>
                <a:spcPts val="0"/>
              </a:spcBef>
              <a:spcAft>
                <a:spcPts val="0"/>
              </a:spcAft>
              <a:buSzPts val="1400"/>
              <a:buNone/>
            </a:pPr>
            <a:endParaRPr/>
          </a:p>
        </p:txBody>
      </p:sp>
      <p:sp>
        <p:nvSpPr>
          <p:cNvPr id="695" name="Google Shape;695;g30ab157c22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2" name="Google Shape;70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For example, to construct a 2 credential maximal mechanism, </a:t>
            </a:r>
            <a:endParaRPr/>
          </a:p>
          <a:p>
            <a:pPr marL="0" lvl="0" indent="0" algn="l" rtl="0">
              <a:lnSpc>
                <a:spcPct val="100000"/>
              </a:lnSpc>
              <a:spcBef>
                <a:spcPts val="0"/>
              </a:spcBef>
              <a:spcAft>
                <a:spcPts val="0"/>
              </a:spcAft>
              <a:buSzPts val="1400"/>
              <a:buNone/>
            </a:pPr>
            <a:r>
              <a:rPr lang="en-US"/>
              <a:t>We start with an empty truth table with the all 0s and all 1s rows filled with 0 and 1 because we don’t want a trivial function.</a:t>
            </a:r>
            <a:endParaRPr/>
          </a:p>
          <a:p>
            <a:pPr marL="0" lvl="0" indent="0" algn="l" rtl="0">
              <a:lnSpc>
                <a:spcPct val="100000"/>
              </a:lnSpc>
              <a:spcBef>
                <a:spcPts val="0"/>
              </a:spcBef>
              <a:spcAft>
                <a:spcPts val="0"/>
              </a:spcAft>
              <a:buSzPts val="1400"/>
              <a:buNone/>
            </a:pPr>
            <a:r>
              <a:rPr lang="en-US"/>
              <a:t>This already gives us the scenario where if both credentials are safe, the mechanism succeeds.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We will construct a maximal mechanism </a:t>
            </a:r>
            <a:endParaRPr/>
          </a:p>
          <a:p>
            <a:pPr marL="0" lvl="0" indent="0" algn="l" rtl="0">
              <a:lnSpc>
                <a:spcPct val="100000"/>
              </a:lnSpc>
              <a:spcBef>
                <a:spcPts val="0"/>
              </a:spcBef>
              <a:spcAft>
                <a:spcPts val="0"/>
              </a:spcAft>
              <a:buSzPts val="1400"/>
              <a:buNone/>
            </a:pPr>
            <a:r>
              <a:rPr lang="en-US"/>
              <a:t>We start with an empty truth table, for </a:t>
            </a:r>
            <a:endParaRPr/>
          </a:p>
        </p:txBody>
      </p:sp>
      <p:sp>
        <p:nvSpPr>
          <p:cNvPr id="703" name="Google Shape;703;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30ab157c229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1" name="Google Shape;721;g30ab157c229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Arbitrarly chose to add the scenario where the black key is safe and the grey key is lost. </a:t>
            </a:r>
            <a:endParaRPr/>
          </a:p>
          <a:p>
            <a:pPr marL="0" lvl="0" indent="0" algn="l" rtl="0">
              <a:lnSpc>
                <a:spcPct val="100000"/>
              </a:lnSpc>
              <a:spcBef>
                <a:spcPts val="0"/>
              </a:spcBef>
              <a:spcAft>
                <a:spcPts val="0"/>
              </a:spcAft>
              <a:buSzPts val="1400"/>
              <a:buNone/>
            </a:pPr>
            <a:r>
              <a:rPr lang="en-US"/>
              <a:t>This means: if a player has only the black key, she can authenticate.</a:t>
            </a:r>
            <a:endParaRPr/>
          </a:p>
        </p:txBody>
      </p:sp>
      <p:sp>
        <p:nvSpPr>
          <p:cNvPr id="722" name="Google Shape;722;g30ab157c229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75d8bc90ae52908_2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g75d8bc90ae52908_2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Arbitrarly chose to add the scenario where the black key is safe and the grey key is lost. </a:t>
            </a:r>
            <a:endParaRPr/>
          </a:p>
          <a:p>
            <a:pPr marL="0" lvl="0" indent="0" algn="l" rtl="0">
              <a:lnSpc>
                <a:spcPct val="100000"/>
              </a:lnSpc>
              <a:spcBef>
                <a:spcPts val="0"/>
              </a:spcBef>
              <a:spcAft>
                <a:spcPts val="0"/>
              </a:spcAft>
              <a:buSzPts val="1400"/>
              <a:buNone/>
            </a:pPr>
            <a:r>
              <a:rPr lang="en-US"/>
              <a:t>This means: if a player has only the black key, she can authenticate.</a:t>
            </a:r>
            <a:endParaRPr/>
          </a:p>
        </p:txBody>
      </p:sp>
      <p:sp>
        <p:nvSpPr>
          <p:cNvPr id="744" name="Google Shape;744;g75d8bc90ae52908_2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75d8bc90ae52908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g75d8bc90ae52908_2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Note that we can’t just add any scenario to the profile, for exmple, in this scenario, the attacker can authenticate, thus it cannot be a part of the profile</a:t>
            </a:r>
            <a:endParaRPr/>
          </a:p>
        </p:txBody>
      </p:sp>
      <p:sp>
        <p:nvSpPr>
          <p:cNvPr id="767" name="Google Shape;767;g75d8bc90ae52908_2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[BBSU12] Simon </a:t>
            </a:r>
            <a:r>
              <a:rPr lang="en-US" b="1" dirty="0"/>
              <a:t>Barber</a:t>
            </a:r>
            <a:r>
              <a:rPr lang="en-US" dirty="0"/>
              <a:t>, Xavier </a:t>
            </a:r>
            <a:r>
              <a:rPr lang="en-US" dirty="0" err="1"/>
              <a:t>Boyen</a:t>
            </a:r>
            <a:r>
              <a:rPr lang="en-US" dirty="0"/>
              <a:t>, Elaine Shi, and </a:t>
            </a:r>
            <a:r>
              <a:rPr lang="en-US" dirty="0" err="1"/>
              <a:t>Ersin</a:t>
            </a:r>
            <a:r>
              <a:rPr lang="en-US" dirty="0"/>
              <a:t> </a:t>
            </a:r>
            <a:r>
              <a:rPr lang="en-US" dirty="0" err="1"/>
              <a:t>Uzun</a:t>
            </a:r>
            <a:r>
              <a:rPr lang="en-US" dirty="0"/>
              <a:t>. </a:t>
            </a:r>
            <a:r>
              <a:rPr lang="en-US" b="1" dirty="0"/>
              <a:t>Bitter to better, how to make Bitcoin a better currency</a:t>
            </a:r>
            <a:r>
              <a:rPr lang="en-US" dirty="0"/>
              <a:t>. In Financial Cryptography and Data Security, pages 399–414. Springer, Bonaire, 2012. </a:t>
            </a:r>
          </a:p>
          <a:p>
            <a:pPr marL="0" lvl="0" indent="0" algn="l" rtl="0">
              <a:spcBef>
                <a:spcPts val="0"/>
              </a:spcBef>
              <a:spcAft>
                <a:spcPts val="0"/>
              </a:spcAft>
              <a:buNone/>
            </a:pPr>
            <a:r>
              <a:rPr lang="en-US" dirty="0"/>
              <a:t>Chapter on client-side security, properties of individual keys. Mention loss, not theft, no probabilities.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[BMCNKF15] Joseph </a:t>
            </a:r>
            <a:r>
              <a:rPr lang="en-US" b="1" dirty="0"/>
              <a:t>Bonneau</a:t>
            </a:r>
            <a:r>
              <a:rPr lang="en-US" dirty="0"/>
              <a:t>, Andrew Miller, Jeremy Clark, Arvind Narayanan, Joshua A. Kroll, and Edward W. </a:t>
            </a:r>
            <a:r>
              <a:rPr lang="en-US" dirty="0" err="1"/>
              <a:t>Felten</a:t>
            </a:r>
            <a:r>
              <a:rPr lang="en-US" dirty="0"/>
              <a:t>. </a:t>
            </a:r>
            <a:r>
              <a:rPr lang="en-US" b="1" dirty="0"/>
              <a:t>Research perspectives on Bitcoin and second-generation cryptocurrencies</a:t>
            </a:r>
            <a:r>
              <a:rPr lang="en-US" dirty="0"/>
              <a:t>. In Symposium on Security and Privacy, San Jose, CA, USA, 2015. IEEE.</a:t>
            </a:r>
          </a:p>
          <a:p>
            <a:pPr marL="0" lvl="0" indent="0" algn="l" rtl="0">
              <a:spcBef>
                <a:spcPts val="0"/>
              </a:spcBef>
              <a:spcAft>
                <a:spcPts val="0"/>
              </a:spcAft>
              <a:buNone/>
            </a:pPr>
            <a:r>
              <a:rPr lang="en-US" dirty="0"/>
              <a:t>Chapter on client-side security. Per-key, and mechanics of k/n.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[EBSC15] </a:t>
            </a:r>
            <a:r>
              <a:rPr lang="en-US" dirty="0" err="1"/>
              <a:t>Shayan</a:t>
            </a:r>
            <a:r>
              <a:rPr lang="en-US" dirty="0"/>
              <a:t> </a:t>
            </a:r>
            <a:r>
              <a:rPr lang="en-US" b="1" dirty="0" err="1"/>
              <a:t>Eskandari</a:t>
            </a:r>
            <a:r>
              <a:rPr lang="en-US" dirty="0"/>
              <a:t>, David Barrera, Elizabeth </a:t>
            </a:r>
            <a:r>
              <a:rPr lang="en-US" dirty="0" err="1"/>
              <a:t>Stobert</a:t>
            </a:r>
            <a:r>
              <a:rPr lang="en-US" dirty="0"/>
              <a:t>, and Jeremy Clark. </a:t>
            </a:r>
            <a:r>
              <a:rPr lang="en-US" b="1" dirty="0"/>
              <a:t>A first look at the usability of bitcoin key management</a:t>
            </a:r>
            <a:r>
              <a:rPr lang="en-US" dirty="0"/>
              <a:t>. In Workshop on Usable Security and Privacy (USEC). Internet Society, 2015.</a:t>
            </a:r>
          </a:p>
          <a:p>
            <a:pPr marL="0" lvl="0" indent="0" algn="l" rtl="0">
              <a:spcBef>
                <a:spcPts val="0"/>
              </a:spcBef>
              <a:spcAft>
                <a:spcPts val="0"/>
              </a:spcAft>
              <a:buNone/>
            </a:pPr>
            <a:r>
              <a:rPr lang="en-US" dirty="0"/>
              <a:t>Key storage options: local, local-encrypted, offline, hosted, ... </a:t>
            </a:r>
          </a:p>
          <a:p>
            <a:pPr marL="0" lvl="0" indent="0" algn="l" rtl="0">
              <a:spcBef>
                <a:spcPts val="0"/>
              </a:spcBef>
              <a:spcAft>
                <a:spcPts val="0"/>
              </a:spcAft>
              <a:buNone/>
            </a:pPr>
            <a:r>
              <a:rPr lang="en-US" dirty="0"/>
              <a:t>Criteria like security, usability and </a:t>
            </a:r>
            <a:r>
              <a:rPr lang="en-US" dirty="0" err="1"/>
              <a:t>deployability</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[Bonneau+12] Joseph </a:t>
            </a:r>
            <a:r>
              <a:rPr lang="en-US" b="1" dirty="0"/>
              <a:t>Bonneau</a:t>
            </a:r>
            <a:r>
              <a:rPr lang="en-US" dirty="0"/>
              <a:t>, Cormac </a:t>
            </a:r>
            <a:r>
              <a:rPr lang="en-US" dirty="0" err="1"/>
              <a:t>Herley</a:t>
            </a:r>
            <a:r>
              <a:rPr lang="en-US" dirty="0"/>
              <a:t>, Paul C Van Oorschot, Frank </a:t>
            </a:r>
            <a:r>
              <a:rPr lang="en-US" dirty="0" err="1"/>
              <a:t>Stajano</a:t>
            </a:r>
            <a:r>
              <a:rPr lang="en-US" dirty="0"/>
              <a:t>. </a:t>
            </a:r>
            <a:r>
              <a:rPr lang="en-US" b="1" dirty="0"/>
              <a:t>The quest to replace passwords: A framework for comparative evaluation of web authentication schemes</a:t>
            </a:r>
            <a:r>
              <a:rPr lang="en-US" dirty="0"/>
              <a:t>. 2012 IEEE symposium on security and privacy. </a:t>
            </a:r>
          </a:p>
          <a:p>
            <a:pPr marL="0" lvl="0" indent="0" algn="l" rtl="0">
              <a:spcBef>
                <a:spcPts val="0"/>
              </a:spcBef>
              <a:spcAft>
                <a:spcPts val="0"/>
              </a:spcAft>
              <a:buNone/>
            </a:pPr>
            <a:r>
              <a:rPr lang="en-US" dirty="0"/>
              <a:t>Password alternatives: many, but evaluated separately, mostly security vs. costs and complexity.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[AGKK] </a:t>
            </a:r>
            <a:r>
              <a:rPr lang="en-US" dirty="0" err="1"/>
              <a:t>Myrto</a:t>
            </a:r>
            <a:r>
              <a:rPr lang="en-US" dirty="0"/>
              <a:t> </a:t>
            </a:r>
            <a:r>
              <a:rPr lang="en-US" b="1" dirty="0" err="1"/>
              <a:t>Arapinis</a:t>
            </a:r>
            <a:r>
              <a:rPr lang="en-US" dirty="0"/>
              <a:t>, Andriana </a:t>
            </a:r>
            <a:r>
              <a:rPr lang="en-US" dirty="0" err="1"/>
              <a:t>Gkaniatsou</a:t>
            </a:r>
            <a:r>
              <a:rPr lang="en-US" dirty="0"/>
              <a:t>, Dimitris </a:t>
            </a:r>
            <a:r>
              <a:rPr lang="en-US" dirty="0" err="1"/>
              <a:t>Karakostas</a:t>
            </a:r>
            <a:r>
              <a:rPr lang="en-US" dirty="0"/>
              <a:t>, and </a:t>
            </a:r>
            <a:r>
              <a:rPr lang="en-US" dirty="0" err="1"/>
              <a:t>Aggelos</a:t>
            </a:r>
            <a:r>
              <a:rPr lang="en-US" dirty="0"/>
              <a:t> </a:t>
            </a:r>
            <a:r>
              <a:rPr lang="en-US" dirty="0" err="1"/>
              <a:t>Kiayias</a:t>
            </a:r>
            <a:r>
              <a:rPr lang="en-US" dirty="0"/>
              <a:t>. </a:t>
            </a:r>
            <a:r>
              <a:rPr lang="en-US" b="1" dirty="0"/>
              <a:t>A formal treatment of hardware wallets</a:t>
            </a:r>
            <a:r>
              <a:rPr lang="en-US" dirty="0"/>
              <a:t>. In International Conference on Financial Cryptography and Data Security, pages 426–445. Springer, 2019.</a:t>
            </a:r>
          </a:p>
          <a:p>
            <a:pPr marL="0" lvl="0" indent="0" algn="l" rtl="0">
              <a:spcBef>
                <a:spcPts val="0"/>
              </a:spcBef>
              <a:spcAft>
                <a:spcPts val="0"/>
              </a:spcAft>
              <a:buNone/>
            </a:pPr>
            <a:r>
              <a:rPr lang="en-US" dirty="0"/>
              <a:t>Hardware key security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[S79] Adi </a:t>
            </a:r>
            <a:r>
              <a:rPr lang="en-US" b="1" dirty="0"/>
              <a:t>Shamir</a:t>
            </a:r>
            <a:r>
              <a:rPr lang="en-US" dirty="0"/>
              <a:t>. </a:t>
            </a:r>
            <a:r>
              <a:rPr lang="en-US" b="1" dirty="0"/>
              <a:t>How to share a secret</a:t>
            </a:r>
            <a:r>
              <a:rPr lang="en-US" dirty="0"/>
              <a:t>. Communications of the ACM, 22(11):612–613, 1979.</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[GG18] Rosario </a:t>
            </a:r>
            <a:r>
              <a:rPr lang="en-US" b="1" dirty="0"/>
              <a:t>Gennaro</a:t>
            </a:r>
            <a:r>
              <a:rPr lang="en-US" dirty="0"/>
              <a:t>, Steven </a:t>
            </a:r>
            <a:r>
              <a:rPr lang="en-US" dirty="0" err="1"/>
              <a:t>Goldfeder</a:t>
            </a:r>
            <a:r>
              <a:rPr lang="en-US" dirty="0"/>
              <a:t>, and Arvind Narayanan. </a:t>
            </a:r>
            <a:r>
              <a:rPr lang="en-US" b="1" dirty="0"/>
              <a:t>Threshold-optimal </a:t>
            </a:r>
            <a:r>
              <a:rPr lang="en-US" b="1" dirty="0" err="1"/>
              <a:t>dsa</a:t>
            </a:r>
            <a:r>
              <a:rPr lang="en-US" b="1" dirty="0"/>
              <a:t>/</a:t>
            </a:r>
            <a:r>
              <a:rPr lang="en-US" b="1" dirty="0" err="1"/>
              <a:t>ecdsa</a:t>
            </a:r>
            <a:r>
              <a:rPr lang="en-US" b="1" dirty="0"/>
              <a:t> signatures and an application to bitcoin wallet security</a:t>
            </a:r>
            <a:r>
              <a:rPr lang="en-US" dirty="0"/>
              <a:t>. In International Conference on Applied Cryptography and Network Security, pages 156–174. Springer, 2016.</a:t>
            </a:r>
          </a:p>
          <a:p>
            <a:pPr marL="0" lvl="0" indent="0" algn="l" rtl="0">
              <a:spcBef>
                <a:spcPts val="0"/>
              </a:spcBef>
              <a:spcAft>
                <a:spcPts val="0"/>
              </a:spcAft>
              <a:buNone/>
            </a:pPr>
            <a:r>
              <a:rPr lang="en-US" dirty="0"/>
              <a:t>Threshold signatures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[GAK17] Stanislaw </a:t>
            </a:r>
            <a:r>
              <a:rPr lang="en-US" b="1" dirty="0" err="1"/>
              <a:t>Jarecki</a:t>
            </a:r>
            <a:r>
              <a:rPr lang="en-US" dirty="0"/>
              <a:t>, </a:t>
            </a:r>
            <a:r>
              <a:rPr lang="en-US" dirty="0" err="1"/>
              <a:t>Aggelos</a:t>
            </a:r>
            <a:r>
              <a:rPr lang="en-US" dirty="0"/>
              <a:t> </a:t>
            </a:r>
            <a:r>
              <a:rPr lang="en-US" dirty="0" err="1"/>
              <a:t>Kiayias</a:t>
            </a:r>
            <a:r>
              <a:rPr lang="en-US" dirty="0"/>
              <a:t>, Hugo Krawczyk, and </a:t>
            </a:r>
            <a:r>
              <a:rPr lang="en-US" dirty="0" err="1"/>
              <a:t>Jiayu</a:t>
            </a:r>
            <a:r>
              <a:rPr lang="en-US" dirty="0"/>
              <a:t> Xu. </a:t>
            </a:r>
            <a:r>
              <a:rPr lang="en-US" b="1" dirty="0"/>
              <a:t>Highly-efficient and composable password-protected secret sharing (or: How to protect your bitcoin wallet online)</a:t>
            </a:r>
            <a:r>
              <a:rPr lang="en-US" dirty="0"/>
              <a:t>. In 2016 IEEE European Symposium on Security and Privacy (</a:t>
            </a:r>
            <a:r>
              <a:rPr lang="en-US" dirty="0" err="1"/>
              <a:t>EuroS&amp;P</a:t>
            </a:r>
            <a:r>
              <a:rPr lang="en-US" dirty="0"/>
              <a:t>). IEEE, 2016. </a:t>
            </a:r>
          </a:p>
          <a:p>
            <a:pPr marL="0" lvl="0" indent="0" algn="l" rtl="0">
              <a:spcBef>
                <a:spcPts val="0"/>
              </a:spcBef>
              <a:spcAft>
                <a:spcPts val="0"/>
              </a:spcAft>
              <a:buNone/>
            </a:pPr>
            <a:r>
              <a:rPr lang="en-US" dirty="0"/>
              <a:t>Threshold signatures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[LN18] Yehuda </a:t>
            </a:r>
            <a:r>
              <a:rPr lang="en-US" b="1" dirty="0"/>
              <a:t>Lindell </a:t>
            </a:r>
            <a:r>
              <a:rPr lang="en-US" dirty="0"/>
              <a:t>and Ariel </a:t>
            </a:r>
            <a:r>
              <a:rPr lang="en-US" b="1" dirty="0" err="1"/>
              <a:t>Nof</a:t>
            </a:r>
            <a:r>
              <a:rPr lang="en-US" dirty="0"/>
              <a:t>. </a:t>
            </a:r>
            <a:r>
              <a:rPr lang="en-US" b="1" dirty="0"/>
              <a:t>Fast secure multiparty </a:t>
            </a:r>
            <a:r>
              <a:rPr lang="en-US" b="1" dirty="0" err="1"/>
              <a:t>ecdsa</a:t>
            </a:r>
            <a:r>
              <a:rPr lang="en-US" b="1" dirty="0"/>
              <a:t> with practical distributed key generation and applications to cryptocurrency custody</a:t>
            </a:r>
            <a:r>
              <a:rPr lang="en-US" dirty="0"/>
              <a:t>. In Proceedings of the 2018 ACM SIGSAC Conference on Computer and Communications Security, pages 1837–1854, 2018.</a:t>
            </a:r>
          </a:p>
          <a:p>
            <a:pPr marL="0" lvl="0" indent="0" algn="l" rtl="0">
              <a:spcBef>
                <a:spcPts val="0"/>
              </a:spcBef>
              <a:spcAft>
                <a:spcPts val="0"/>
              </a:spcAft>
              <a:buNone/>
            </a:pPr>
            <a:r>
              <a:rPr lang="en-US" dirty="0"/>
              <a:t>Threshold signatures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[Blaze+96] Matt </a:t>
            </a:r>
            <a:r>
              <a:rPr lang="en-US" b="1" dirty="0"/>
              <a:t>Blaze</a:t>
            </a:r>
            <a:r>
              <a:rPr lang="en-US" dirty="0"/>
              <a:t>, Joan </a:t>
            </a:r>
            <a:r>
              <a:rPr lang="en-US" b="1" dirty="0"/>
              <a:t>Feigenbaum</a:t>
            </a:r>
            <a:r>
              <a:rPr lang="en-US" dirty="0"/>
              <a:t>, Jack </a:t>
            </a:r>
            <a:r>
              <a:rPr lang="en-US" b="1" dirty="0"/>
              <a:t>Lacy</a:t>
            </a:r>
            <a:r>
              <a:rPr lang="en-US" dirty="0"/>
              <a:t>. Decentralized Trust Management. (</a:t>
            </a:r>
            <a:r>
              <a:rPr lang="en-US" b="0" dirty="0" err="1"/>
              <a:t>PolicyMaker</a:t>
            </a:r>
            <a:r>
              <a:rPr lang="en-US" b="0" dirty="0"/>
              <a:t>). </a:t>
            </a:r>
            <a:r>
              <a:rPr lang="en-US" dirty="0"/>
              <a:t>Oakland’96.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11111"/>
                </a:solidFill>
                <a:effectLst/>
                <a:latin typeface="Roboto" panose="02000000000000000000" pitchFamily="2" charset="0"/>
              </a:rPr>
              <a:t>[Rivest+96] Ronald </a:t>
            </a:r>
            <a:r>
              <a:rPr lang="en-US" b="1" i="0" dirty="0">
                <a:solidFill>
                  <a:srgbClr val="111111"/>
                </a:solidFill>
                <a:effectLst/>
                <a:latin typeface="Roboto" panose="02000000000000000000" pitchFamily="2" charset="0"/>
              </a:rPr>
              <a:t>Rivest</a:t>
            </a:r>
            <a:r>
              <a:rPr lang="en-US" b="0" i="0" dirty="0">
                <a:solidFill>
                  <a:srgbClr val="111111"/>
                </a:solidFill>
                <a:effectLst/>
                <a:latin typeface="Roboto" panose="02000000000000000000" pitchFamily="2" charset="0"/>
              </a:rPr>
              <a:t>, Butler </a:t>
            </a:r>
            <a:r>
              <a:rPr lang="en-US" b="1" i="0" dirty="0">
                <a:solidFill>
                  <a:srgbClr val="111111"/>
                </a:solidFill>
                <a:effectLst/>
                <a:latin typeface="Roboto" panose="02000000000000000000" pitchFamily="2" charset="0"/>
              </a:rPr>
              <a:t>Lampson</a:t>
            </a:r>
            <a:r>
              <a:rPr lang="en-US" b="0" i="0" dirty="0">
                <a:solidFill>
                  <a:srgbClr val="111111"/>
                </a:solidFill>
                <a:effectLst/>
                <a:latin typeface="Roboto" panose="02000000000000000000" pitchFamily="2" charset="0"/>
              </a:rPr>
              <a:t>. SDSI -- A Simple Distributed Security Infrastructure. </a:t>
            </a:r>
            <a:r>
              <a:rPr lang="en-US" dirty="0"/>
              <a:t>CRYPTO’96. </a:t>
            </a:r>
            <a:endParaRPr lang="en-US" b="0" i="0" dirty="0">
              <a:solidFill>
                <a:srgbClr val="111111"/>
              </a:solidFill>
              <a:effectLst/>
              <a:latin typeface="Roboto" panose="02000000000000000000" pitchFamily="2" charset="0"/>
            </a:endParaRP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[Blaze+98] Matt </a:t>
            </a:r>
            <a:r>
              <a:rPr lang="en-US" b="1" dirty="0"/>
              <a:t>Blaze</a:t>
            </a:r>
            <a:r>
              <a:rPr lang="en-US" dirty="0"/>
              <a:t>, Joan </a:t>
            </a:r>
            <a:r>
              <a:rPr lang="en-US" b="1" dirty="0"/>
              <a:t>Feigenbaum</a:t>
            </a:r>
            <a:r>
              <a:rPr lang="en-US" dirty="0"/>
              <a:t>, </a:t>
            </a:r>
            <a:r>
              <a:rPr lang="en-US" dirty="0" err="1"/>
              <a:t>Angelos</a:t>
            </a:r>
            <a:r>
              <a:rPr lang="en-US" dirty="0"/>
              <a:t> D. </a:t>
            </a:r>
            <a:r>
              <a:rPr lang="en-US" dirty="0" err="1"/>
              <a:t>Keromytis</a:t>
            </a:r>
            <a:r>
              <a:rPr lang="en-US" dirty="0"/>
              <a:t>. </a:t>
            </a:r>
            <a:r>
              <a:rPr lang="en-US" dirty="0" err="1"/>
              <a:t>KeyNote</a:t>
            </a:r>
            <a:r>
              <a:rPr lang="en-US" dirty="0"/>
              <a:t>: Trust Management for Public-Key Infrastructures. Security and Communication Networks (Journal). 1998.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4507756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30ab157c229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g30ab157c229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similarly we add the scenario where the grey key is safe and the black one is lost</a:t>
            </a:r>
            <a:endParaRPr/>
          </a:p>
        </p:txBody>
      </p:sp>
      <p:sp>
        <p:nvSpPr>
          <p:cNvPr id="794" name="Google Shape;794;g30ab157c229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75d8bc90ae52908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7" name="Google Shape;827;g75d8bc90ae52908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en-US"/>
              <a:t>The intuition is that we want to try all the different combinations of scenarios that can build a profile. </a:t>
            </a:r>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r>
              <a:rPr lang="en-US"/>
              <a:t>But there are way too many of these. </a:t>
            </a:r>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r>
              <a:rPr lang="en-US"/>
              <a:t>But it turned out we don’t need all of them because the probability of different scenarios drop exponentially fast and most of the scenarios have negligble probability.</a:t>
            </a:r>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endParaRPr/>
          </a:p>
          <a:p>
            <a:pPr marL="0" lvl="0" indent="0" algn="l" rtl="0">
              <a:spcBef>
                <a:spcPts val="0"/>
              </a:spcBef>
              <a:spcAft>
                <a:spcPts val="0"/>
              </a:spcAft>
              <a:buClr>
                <a:schemeClr val="dk1"/>
              </a:buClr>
              <a:buSzPts val="1400"/>
              <a:buFont typeface="Arial"/>
              <a:buNone/>
            </a:pPr>
            <a:r>
              <a:rPr lang="en-US"/>
              <a:t>Our algorithm is greedy and recursive.</a:t>
            </a:r>
            <a:endParaRPr/>
          </a:p>
          <a:p>
            <a:pPr marL="0" lvl="0" indent="0" algn="l" rtl="0">
              <a:spcBef>
                <a:spcPts val="0"/>
              </a:spcBef>
              <a:spcAft>
                <a:spcPts val="0"/>
              </a:spcAft>
              <a:buClr>
                <a:schemeClr val="dk1"/>
              </a:buClr>
              <a:buSzPts val="1400"/>
              <a:buFont typeface="Arial"/>
              <a:buNone/>
            </a:pPr>
            <a:endParaRPr/>
          </a:p>
          <a:p>
            <a:pPr marL="0" lvl="0" indent="0" algn="l" rtl="0">
              <a:spcBef>
                <a:spcPts val="0"/>
              </a:spcBef>
              <a:spcAft>
                <a:spcPts val="0"/>
              </a:spcAft>
              <a:buClr>
                <a:schemeClr val="dk1"/>
              </a:buClr>
              <a:buSzPts val="1400"/>
              <a:buFont typeface="Arial"/>
              <a:buNone/>
            </a:pPr>
            <a:r>
              <a:rPr lang="en-US"/>
              <a:t>We start with an almost empty truth table </a:t>
            </a:r>
            <a:endParaRPr/>
          </a:p>
          <a:p>
            <a:pPr marL="0" lvl="0" indent="0" algn="l" rtl="0">
              <a:spcBef>
                <a:spcPts val="0"/>
              </a:spcBef>
              <a:spcAft>
                <a:spcPts val="0"/>
              </a:spcAft>
              <a:buClr>
                <a:schemeClr val="dk1"/>
              </a:buClr>
              <a:buSzPts val="1400"/>
              <a:buFont typeface="Arial"/>
              <a:buNone/>
            </a:pPr>
            <a:r>
              <a:rPr lang="en-US"/>
              <a:t>and iterate over scenarios from highest probability to lowest.</a:t>
            </a:r>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r>
              <a:rPr lang="en-US"/>
              <a:t>Each scenario can either be in the profile or not. </a:t>
            </a:r>
            <a:endParaRPr/>
          </a:p>
          <a:p>
            <a:pPr marL="0" lvl="0" indent="0" algn="l" rtl="0">
              <a:spcBef>
                <a:spcPts val="0"/>
              </a:spcBef>
              <a:spcAft>
                <a:spcPts val="0"/>
              </a:spcAft>
              <a:buSzPts val="1400"/>
              <a:buNone/>
            </a:pPr>
            <a:r>
              <a:rPr lang="en-US"/>
              <a:t>We try to add it to the profile if possible, and call the recursion with it. </a:t>
            </a:r>
            <a:endParaRPr/>
          </a:p>
          <a:p>
            <a:pPr marL="0" lvl="0" indent="0" algn="l" rtl="0">
              <a:spcBef>
                <a:spcPts val="0"/>
              </a:spcBef>
              <a:spcAft>
                <a:spcPts val="0"/>
              </a:spcAft>
              <a:buSzPts val="1400"/>
              <a:buNone/>
            </a:pPr>
            <a:r>
              <a:rPr lang="en-US"/>
              <a:t>And we throw it away and call the recursioun without it. </a:t>
            </a:r>
            <a:endParaRPr/>
          </a:p>
          <a:p>
            <a:pPr marL="0" lvl="0" indent="0" algn="l" rtl="0">
              <a:spcBef>
                <a:spcPts val="0"/>
              </a:spcBef>
              <a:spcAft>
                <a:spcPts val="0"/>
              </a:spcAft>
              <a:buSzPts val="1400"/>
              <a:buNone/>
            </a:pPr>
            <a:r>
              <a:rPr lang="en-US"/>
              <a:t>Then we chose the maximum between the results.</a:t>
            </a:r>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r>
              <a:rPr lang="en-US"/>
              <a:t>Whenever the truth table is full, we calculate its success probability and update the maximum if needed.</a:t>
            </a:r>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r>
              <a:rPr lang="en-US"/>
              <a:t>To make our algorithm scalable, we rely on the observation that most scenarios have negligible probabilities and prune recursion branches early on if this branch does not improve the success probability by at least delta.</a:t>
            </a:r>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r>
              <a:rPr lang="en-US"/>
              <a:t>This lagorithm allows us to find near optimal mechanisms for a higher number of credentials and with closer results to optimal.</a:t>
            </a:r>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endParaRPr>
              <a:highlight>
                <a:srgbClr val="FF0000"/>
              </a:highlight>
            </a:endParaRPr>
          </a:p>
        </p:txBody>
      </p:sp>
      <p:sp>
        <p:nvSpPr>
          <p:cNvPr id="828" name="Google Shape;828;g75d8bc90ae52908_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8" name="Google Shape;838;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US" sz="1100">
                <a:latin typeface="Arial"/>
                <a:ea typeface="Arial"/>
                <a:cs typeface="Arial"/>
                <a:sym typeface="Arial"/>
              </a:rPr>
              <a:t>One surprising result we get using our algorithm is that incorporating weak credentials can improve the success probability.</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In this example we take “regular” credentials as having 1% loss and leak probability, and “weak credentials having 30% loss probability.</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The x axis is the number of regular credentials and the y axis is the failure probability of the near optimal mechanism.</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Take for example the near optimal mechanism with 2 credentials, we see that we can improve the failure probability by an order of magnitude if we add just 2 weak credentials, and by 2 orders of manitude if we add 4.</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previous work couldn’t reach these numbers of credentials. </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This only emhpasises the need for a deeper analysis of the mechanisms that we are using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 this symmetric example, the optimal mechanism with regular credentials is the k out of n for example 2 out of 3 credentials,</a:t>
            </a:r>
            <a:endParaRPr/>
          </a:p>
          <a:p>
            <a:pPr marL="0" lvl="0" indent="0" algn="l" rtl="0">
              <a:lnSpc>
                <a:spcPct val="100000"/>
              </a:lnSpc>
              <a:spcBef>
                <a:spcPts val="0"/>
              </a:spcBef>
              <a:spcAft>
                <a:spcPts val="0"/>
              </a:spcAft>
              <a:buSzPts val="1400"/>
              <a:buNone/>
            </a:pPr>
            <a:r>
              <a:rPr lang="en-US"/>
              <a:t>Adding easily lost credentials here results in the optimal mechanism being “any of the weak credentials or k out of n”.</a:t>
            </a:r>
            <a:endParaRPr/>
          </a:p>
        </p:txBody>
      </p:sp>
      <p:sp>
        <p:nvSpPr>
          <p:cNvPr id="839" name="Google Shape;839;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5d8bc90ae52908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75d8bc90ae52908_1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mechanism does not know in advance which player is the user. </a:t>
            </a:r>
            <a:endParaRPr/>
          </a:p>
          <a:p>
            <a:pPr marL="0" lvl="0" indent="0" algn="l" rtl="0">
              <a:lnSpc>
                <a:spcPct val="100000"/>
              </a:lnSpc>
              <a:spcBef>
                <a:spcPts val="0"/>
              </a:spcBef>
              <a:spcAft>
                <a:spcPts val="0"/>
              </a:spcAft>
              <a:buSzPts val="1400"/>
              <a:buNone/>
            </a:pPr>
            <a:r>
              <a:rPr lang="en-US"/>
              <a:t>Think for example about authenticating to a web service. </a:t>
            </a:r>
            <a:endParaRPr/>
          </a:p>
          <a:p>
            <a:pPr marL="0" lvl="0" indent="0" algn="l" rtl="0">
              <a:lnSpc>
                <a:spcPct val="100000"/>
              </a:lnSpc>
              <a:spcBef>
                <a:spcPts val="0"/>
              </a:spcBef>
              <a:spcAft>
                <a:spcPts val="0"/>
              </a:spcAft>
              <a:buSzPts val="1400"/>
              <a:buNone/>
            </a:pPr>
            <a:r>
              <a:rPr lang="en-US"/>
              <a:t>The web service doesn’t know who is trying to authenticate but rather sees session id cookies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or a cryptocurrency transaction sent to a crypto-wallet.. </a:t>
            </a:r>
            <a:endParaRPr/>
          </a:p>
          <a:p>
            <a:pPr marL="0" lvl="0" indent="0" algn="l" rtl="0">
              <a:lnSpc>
                <a:spcPct val="100000"/>
              </a:lnSpc>
              <a:spcBef>
                <a:spcPts val="0"/>
              </a:spcBef>
              <a:spcAft>
                <a:spcPts val="0"/>
              </a:spcAft>
              <a:buSzPts val="1400"/>
              <a:buNone/>
            </a:pPr>
            <a:r>
              <a:rPr lang="en-US"/>
              <a:t>It does not know who sent it but rather only sees the keys for signing.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For that reason and to distinguish between the two players, the system gives each player a distinct ID at random and the mechanism eventually decides which ID belongs the real user.</a:t>
            </a:r>
            <a:endParaRPr/>
          </a:p>
        </p:txBody>
      </p:sp>
      <p:sp>
        <p:nvSpPr>
          <p:cNvPr id="160" name="Google Shape;160;g75d8bc90ae52908_1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74</a:t>
            </a:fld>
            <a:endParaRPr/>
          </a:p>
        </p:txBody>
      </p:sp>
    </p:spTree>
    <p:extLst>
      <p:ext uri="{BB962C8B-B14F-4D97-AF65-F5344CB8AC3E}">
        <p14:creationId xmlns:p14="http://schemas.microsoft.com/office/powerpoint/2010/main" val="3673219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5d8bc90ae52908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75d8bc90ae52908_1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mechanism does not know in advance which player is the user. </a:t>
            </a:r>
            <a:endParaRPr/>
          </a:p>
          <a:p>
            <a:pPr marL="0" lvl="0" indent="0" algn="l" rtl="0">
              <a:lnSpc>
                <a:spcPct val="100000"/>
              </a:lnSpc>
              <a:spcBef>
                <a:spcPts val="0"/>
              </a:spcBef>
              <a:spcAft>
                <a:spcPts val="0"/>
              </a:spcAft>
              <a:buSzPts val="1400"/>
              <a:buNone/>
            </a:pPr>
            <a:r>
              <a:rPr lang="en-US"/>
              <a:t>Think for example about authenticating to a web service. </a:t>
            </a:r>
            <a:endParaRPr/>
          </a:p>
          <a:p>
            <a:pPr marL="0" lvl="0" indent="0" algn="l" rtl="0">
              <a:lnSpc>
                <a:spcPct val="100000"/>
              </a:lnSpc>
              <a:spcBef>
                <a:spcPts val="0"/>
              </a:spcBef>
              <a:spcAft>
                <a:spcPts val="0"/>
              </a:spcAft>
              <a:buSzPts val="1400"/>
              <a:buNone/>
            </a:pPr>
            <a:r>
              <a:rPr lang="en-US"/>
              <a:t>The web service doesn’t know who is trying to authenticate but rather sees session id cookies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or a cryptocurrency transaction sent to a crypto-wallet.. </a:t>
            </a:r>
            <a:endParaRPr/>
          </a:p>
          <a:p>
            <a:pPr marL="0" lvl="0" indent="0" algn="l" rtl="0">
              <a:lnSpc>
                <a:spcPct val="100000"/>
              </a:lnSpc>
              <a:spcBef>
                <a:spcPts val="0"/>
              </a:spcBef>
              <a:spcAft>
                <a:spcPts val="0"/>
              </a:spcAft>
              <a:buSzPts val="1400"/>
              <a:buNone/>
            </a:pPr>
            <a:r>
              <a:rPr lang="en-US"/>
              <a:t>It does not know who sent it but rather only sees the keys for signing.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For that reason and to distinguish between the two players, the system gives each player a distinct ID at random and the mechanism eventually decides which ID belongs the real user.</a:t>
            </a:r>
            <a:endParaRPr/>
          </a:p>
        </p:txBody>
      </p:sp>
      <p:sp>
        <p:nvSpPr>
          <p:cNvPr id="160" name="Google Shape;160;g75d8bc90ae52908_1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75</a:t>
            </a:fld>
            <a:endParaRPr/>
          </a:p>
        </p:txBody>
      </p:sp>
    </p:spTree>
    <p:extLst>
      <p:ext uri="{BB962C8B-B14F-4D97-AF65-F5344CB8AC3E}">
        <p14:creationId xmlns:p14="http://schemas.microsoft.com/office/powerpoint/2010/main" val="39846844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5d8bc90ae52908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75d8bc90ae52908_1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mechanism does not know in advance which player is the user. </a:t>
            </a:r>
            <a:endParaRPr/>
          </a:p>
          <a:p>
            <a:pPr marL="0" lvl="0" indent="0" algn="l" rtl="0">
              <a:lnSpc>
                <a:spcPct val="100000"/>
              </a:lnSpc>
              <a:spcBef>
                <a:spcPts val="0"/>
              </a:spcBef>
              <a:spcAft>
                <a:spcPts val="0"/>
              </a:spcAft>
              <a:buSzPts val="1400"/>
              <a:buNone/>
            </a:pPr>
            <a:r>
              <a:rPr lang="en-US"/>
              <a:t>Think for example about authenticating to a web service. </a:t>
            </a:r>
            <a:endParaRPr/>
          </a:p>
          <a:p>
            <a:pPr marL="0" lvl="0" indent="0" algn="l" rtl="0">
              <a:lnSpc>
                <a:spcPct val="100000"/>
              </a:lnSpc>
              <a:spcBef>
                <a:spcPts val="0"/>
              </a:spcBef>
              <a:spcAft>
                <a:spcPts val="0"/>
              </a:spcAft>
              <a:buSzPts val="1400"/>
              <a:buNone/>
            </a:pPr>
            <a:r>
              <a:rPr lang="en-US"/>
              <a:t>The web service doesn’t know who is trying to authenticate but rather sees session id cookies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or a cryptocurrency transaction sent to a crypto-wallet.. </a:t>
            </a:r>
            <a:endParaRPr/>
          </a:p>
          <a:p>
            <a:pPr marL="0" lvl="0" indent="0" algn="l" rtl="0">
              <a:lnSpc>
                <a:spcPct val="100000"/>
              </a:lnSpc>
              <a:spcBef>
                <a:spcPts val="0"/>
              </a:spcBef>
              <a:spcAft>
                <a:spcPts val="0"/>
              </a:spcAft>
              <a:buSzPts val="1400"/>
              <a:buNone/>
            </a:pPr>
            <a:r>
              <a:rPr lang="en-US"/>
              <a:t>It does not know who sent it but rather only sees the keys for signing.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For that reason and to distinguish between the two players, the system gives each player a distinct ID at random and the mechanism eventually decides which ID belongs the real user.</a:t>
            </a:r>
            <a:endParaRPr/>
          </a:p>
        </p:txBody>
      </p:sp>
      <p:sp>
        <p:nvSpPr>
          <p:cNvPr id="160" name="Google Shape;160;g75d8bc90ae52908_1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76</a:t>
            </a:fld>
            <a:endParaRPr/>
          </a:p>
        </p:txBody>
      </p:sp>
    </p:spTree>
    <p:extLst>
      <p:ext uri="{BB962C8B-B14F-4D97-AF65-F5344CB8AC3E}">
        <p14:creationId xmlns:p14="http://schemas.microsoft.com/office/powerpoint/2010/main" val="25762046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Choose a threshold mechanism and show its profile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46A5AE-6479-E54D-BD2F-5D74B4FEBA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9823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Choose a threshold mechanism and show its profile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46A5AE-6479-E54D-BD2F-5D74B4FEBA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86094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Choose a threshold mechanism and show its profile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46A5AE-6479-E54D-BD2F-5D74B4FEBA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7938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Choose a threshold mechanism and show its profile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46A5AE-6479-E54D-BD2F-5D74B4FEBA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355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[BBSU12] Simon </a:t>
            </a:r>
            <a:r>
              <a:rPr lang="en-US" b="1" dirty="0"/>
              <a:t>Barber</a:t>
            </a:r>
            <a:r>
              <a:rPr lang="en-US" dirty="0"/>
              <a:t>, Xavier </a:t>
            </a:r>
            <a:r>
              <a:rPr lang="en-US" dirty="0" err="1"/>
              <a:t>Boyen</a:t>
            </a:r>
            <a:r>
              <a:rPr lang="en-US" dirty="0"/>
              <a:t>, Elaine Shi, and </a:t>
            </a:r>
            <a:r>
              <a:rPr lang="en-US" dirty="0" err="1"/>
              <a:t>Ersin</a:t>
            </a:r>
            <a:r>
              <a:rPr lang="en-US" dirty="0"/>
              <a:t> </a:t>
            </a:r>
            <a:r>
              <a:rPr lang="en-US" dirty="0" err="1"/>
              <a:t>Uzun</a:t>
            </a:r>
            <a:r>
              <a:rPr lang="en-US" dirty="0"/>
              <a:t>. </a:t>
            </a:r>
            <a:r>
              <a:rPr lang="en-US" b="1" dirty="0"/>
              <a:t>Bitter to better, how to make Bitcoin a better currency</a:t>
            </a:r>
            <a:r>
              <a:rPr lang="en-US" dirty="0"/>
              <a:t>. In Financial Cryptography and Data Security, pages 399–414. Springer, Bonaire, 2012. </a:t>
            </a:r>
          </a:p>
          <a:p>
            <a:pPr marL="0" lvl="0" indent="0" algn="l" rtl="0">
              <a:spcBef>
                <a:spcPts val="0"/>
              </a:spcBef>
              <a:spcAft>
                <a:spcPts val="0"/>
              </a:spcAft>
              <a:buNone/>
            </a:pPr>
            <a:r>
              <a:rPr lang="en-US" dirty="0"/>
              <a:t>Chapter on client-side security, properties of individual keys. Mention loss, not theft, no probabilities.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[BMCNKF15] Joseph </a:t>
            </a:r>
            <a:r>
              <a:rPr lang="en-US" b="1" dirty="0"/>
              <a:t>Bonneau</a:t>
            </a:r>
            <a:r>
              <a:rPr lang="en-US" dirty="0"/>
              <a:t>, Andrew Miller, Jeremy Clark, Arvind Narayanan, Joshua A. Kroll, and Edward W. </a:t>
            </a:r>
            <a:r>
              <a:rPr lang="en-US" dirty="0" err="1"/>
              <a:t>Felten</a:t>
            </a:r>
            <a:r>
              <a:rPr lang="en-US" dirty="0"/>
              <a:t>. </a:t>
            </a:r>
            <a:r>
              <a:rPr lang="en-US" b="1" dirty="0"/>
              <a:t>Research perspectives on Bitcoin and second-generation cryptocurrencies</a:t>
            </a:r>
            <a:r>
              <a:rPr lang="en-US" dirty="0"/>
              <a:t>. In Symposium on Security and Privacy, San Jose, CA, USA, 2015. IEEE.</a:t>
            </a:r>
          </a:p>
          <a:p>
            <a:pPr marL="0" lvl="0" indent="0" algn="l" rtl="0">
              <a:spcBef>
                <a:spcPts val="0"/>
              </a:spcBef>
              <a:spcAft>
                <a:spcPts val="0"/>
              </a:spcAft>
              <a:buNone/>
            </a:pPr>
            <a:r>
              <a:rPr lang="en-US" dirty="0"/>
              <a:t>Chapter on client-side security. Per-key, and mechanics of k/n.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[EBSC15] </a:t>
            </a:r>
            <a:r>
              <a:rPr lang="en-US" dirty="0" err="1"/>
              <a:t>Shayan</a:t>
            </a:r>
            <a:r>
              <a:rPr lang="en-US" dirty="0"/>
              <a:t> </a:t>
            </a:r>
            <a:r>
              <a:rPr lang="en-US" b="1" dirty="0" err="1"/>
              <a:t>Eskandari</a:t>
            </a:r>
            <a:r>
              <a:rPr lang="en-US" dirty="0"/>
              <a:t>, David Barrera, Elizabeth </a:t>
            </a:r>
            <a:r>
              <a:rPr lang="en-US" dirty="0" err="1"/>
              <a:t>Stobert</a:t>
            </a:r>
            <a:r>
              <a:rPr lang="en-US" dirty="0"/>
              <a:t>, and Jeremy Clark. </a:t>
            </a:r>
            <a:r>
              <a:rPr lang="en-US" b="1" dirty="0"/>
              <a:t>A first look at the usability of bitcoin key management</a:t>
            </a:r>
            <a:r>
              <a:rPr lang="en-US" dirty="0"/>
              <a:t>. In Workshop on Usable Security and Privacy (USEC). Internet Society, 2015.</a:t>
            </a:r>
          </a:p>
          <a:p>
            <a:pPr marL="0" lvl="0" indent="0" algn="l" rtl="0">
              <a:spcBef>
                <a:spcPts val="0"/>
              </a:spcBef>
              <a:spcAft>
                <a:spcPts val="0"/>
              </a:spcAft>
              <a:buNone/>
            </a:pPr>
            <a:r>
              <a:rPr lang="en-US" dirty="0"/>
              <a:t>Key storage options: local, local-encrypted, offline, hosted, ... </a:t>
            </a:r>
          </a:p>
          <a:p>
            <a:pPr marL="0" lvl="0" indent="0" algn="l" rtl="0">
              <a:spcBef>
                <a:spcPts val="0"/>
              </a:spcBef>
              <a:spcAft>
                <a:spcPts val="0"/>
              </a:spcAft>
              <a:buNone/>
            </a:pPr>
            <a:r>
              <a:rPr lang="en-US" dirty="0"/>
              <a:t>Criteria like security, usability and </a:t>
            </a:r>
            <a:r>
              <a:rPr lang="en-US" dirty="0" err="1"/>
              <a:t>deployability</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[Bonneau+12] Joseph </a:t>
            </a:r>
            <a:r>
              <a:rPr lang="en-US" b="1" dirty="0"/>
              <a:t>Bonneau</a:t>
            </a:r>
            <a:r>
              <a:rPr lang="en-US" dirty="0"/>
              <a:t>, Cormac </a:t>
            </a:r>
            <a:r>
              <a:rPr lang="en-US" dirty="0" err="1"/>
              <a:t>Herley</a:t>
            </a:r>
            <a:r>
              <a:rPr lang="en-US" dirty="0"/>
              <a:t>, Paul C Van Oorschot, Frank </a:t>
            </a:r>
            <a:r>
              <a:rPr lang="en-US" dirty="0" err="1"/>
              <a:t>Stajano</a:t>
            </a:r>
            <a:r>
              <a:rPr lang="en-US" dirty="0"/>
              <a:t>. </a:t>
            </a:r>
            <a:r>
              <a:rPr lang="en-US" b="1" dirty="0"/>
              <a:t>The quest to replace passwords: A framework for comparative evaluation of web authentication schemes</a:t>
            </a:r>
            <a:r>
              <a:rPr lang="en-US" dirty="0"/>
              <a:t>. 2012 IEEE symposium on security and privacy. </a:t>
            </a:r>
          </a:p>
          <a:p>
            <a:pPr marL="0" lvl="0" indent="0" algn="l" rtl="0">
              <a:spcBef>
                <a:spcPts val="0"/>
              </a:spcBef>
              <a:spcAft>
                <a:spcPts val="0"/>
              </a:spcAft>
              <a:buNone/>
            </a:pPr>
            <a:r>
              <a:rPr lang="en-US" dirty="0"/>
              <a:t>Password alternatives: many, but evaluated separately, mostly security vs. costs and complexity.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[AGKK] </a:t>
            </a:r>
            <a:r>
              <a:rPr lang="en-US" dirty="0" err="1"/>
              <a:t>Myrto</a:t>
            </a:r>
            <a:r>
              <a:rPr lang="en-US" dirty="0"/>
              <a:t> </a:t>
            </a:r>
            <a:r>
              <a:rPr lang="en-US" b="1" dirty="0" err="1"/>
              <a:t>Arapinis</a:t>
            </a:r>
            <a:r>
              <a:rPr lang="en-US" dirty="0"/>
              <a:t>, Andriana </a:t>
            </a:r>
            <a:r>
              <a:rPr lang="en-US" dirty="0" err="1"/>
              <a:t>Gkaniatsou</a:t>
            </a:r>
            <a:r>
              <a:rPr lang="en-US" dirty="0"/>
              <a:t>, Dimitris </a:t>
            </a:r>
            <a:r>
              <a:rPr lang="en-US" dirty="0" err="1"/>
              <a:t>Karakostas</a:t>
            </a:r>
            <a:r>
              <a:rPr lang="en-US" dirty="0"/>
              <a:t>, and </a:t>
            </a:r>
            <a:r>
              <a:rPr lang="en-US" dirty="0" err="1"/>
              <a:t>Aggelos</a:t>
            </a:r>
            <a:r>
              <a:rPr lang="en-US" dirty="0"/>
              <a:t> </a:t>
            </a:r>
            <a:r>
              <a:rPr lang="en-US" dirty="0" err="1"/>
              <a:t>Kiayias</a:t>
            </a:r>
            <a:r>
              <a:rPr lang="en-US" dirty="0"/>
              <a:t>. </a:t>
            </a:r>
            <a:r>
              <a:rPr lang="en-US" b="1" dirty="0"/>
              <a:t>A formal treatment of hardware wallets</a:t>
            </a:r>
            <a:r>
              <a:rPr lang="en-US" dirty="0"/>
              <a:t>. In International Conference on Financial Cryptography and Data Security, pages 426–445. Springer, 2019.</a:t>
            </a:r>
          </a:p>
          <a:p>
            <a:pPr marL="0" lvl="0" indent="0" algn="l" rtl="0">
              <a:spcBef>
                <a:spcPts val="0"/>
              </a:spcBef>
              <a:spcAft>
                <a:spcPts val="0"/>
              </a:spcAft>
              <a:buNone/>
            </a:pPr>
            <a:r>
              <a:rPr lang="en-US" dirty="0"/>
              <a:t>Hardware key security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[S79] Adi </a:t>
            </a:r>
            <a:r>
              <a:rPr lang="en-US" b="1" dirty="0"/>
              <a:t>Shamir</a:t>
            </a:r>
            <a:r>
              <a:rPr lang="en-US" dirty="0"/>
              <a:t>. </a:t>
            </a:r>
            <a:r>
              <a:rPr lang="en-US" b="1" dirty="0"/>
              <a:t>How to share a secret</a:t>
            </a:r>
            <a:r>
              <a:rPr lang="en-US" dirty="0"/>
              <a:t>. Communications of the ACM, 22(11):612–613, 1979.</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[GG18] Rosario </a:t>
            </a:r>
            <a:r>
              <a:rPr lang="en-US" b="1" dirty="0"/>
              <a:t>Gennaro</a:t>
            </a:r>
            <a:r>
              <a:rPr lang="en-US" dirty="0"/>
              <a:t>, Steven </a:t>
            </a:r>
            <a:r>
              <a:rPr lang="en-US" dirty="0" err="1"/>
              <a:t>Goldfeder</a:t>
            </a:r>
            <a:r>
              <a:rPr lang="en-US" dirty="0"/>
              <a:t>, and Arvind Narayanan. </a:t>
            </a:r>
            <a:r>
              <a:rPr lang="en-US" b="1" dirty="0"/>
              <a:t>Threshold-optimal </a:t>
            </a:r>
            <a:r>
              <a:rPr lang="en-US" b="1" dirty="0" err="1"/>
              <a:t>dsa</a:t>
            </a:r>
            <a:r>
              <a:rPr lang="en-US" b="1" dirty="0"/>
              <a:t>/</a:t>
            </a:r>
            <a:r>
              <a:rPr lang="en-US" b="1" dirty="0" err="1"/>
              <a:t>ecdsa</a:t>
            </a:r>
            <a:r>
              <a:rPr lang="en-US" b="1" dirty="0"/>
              <a:t> signatures and an application to bitcoin wallet security</a:t>
            </a:r>
            <a:r>
              <a:rPr lang="en-US" dirty="0"/>
              <a:t>. In International Conference on Applied Cryptography and Network Security, pages 156–174. Springer, 2016.</a:t>
            </a:r>
          </a:p>
          <a:p>
            <a:pPr marL="0" lvl="0" indent="0" algn="l" rtl="0">
              <a:spcBef>
                <a:spcPts val="0"/>
              </a:spcBef>
              <a:spcAft>
                <a:spcPts val="0"/>
              </a:spcAft>
              <a:buNone/>
            </a:pPr>
            <a:r>
              <a:rPr lang="en-US" dirty="0"/>
              <a:t>Threshold signatures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[GAK17] Stanislaw </a:t>
            </a:r>
            <a:r>
              <a:rPr lang="en-US" b="1" dirty="0" err="1"/>
              <a:t>Jarecki</a:t>
            </a:r>
            <a:r>
              <a:rPr lang="en-US" dirty="0"/>
              <a:t>, </a:t>
            </a:r>
            <a:r>
              <a:rPr lang="en-US" dirty="0" err="1"/>
              <a:t>Aggelos</a:t>
            </a:r>
            <a:r>
              <a:rPr lang="en-US" dirty="0"/>
              <a:t> </a:t>
            </a:r>
            <a:r>
              <a:rPr lang="en-US" dirty="0" err="1"/>
              <a:t>Kiayias</a:t>
            </a:r>
            <a:r>
              <a:rPr lang="en-US" dirty="0"/>
              <a:t>, Hugo Krawczyk, and </a:t>
            </a:r>
            <a:r>
              <a:rPr lang="en-US" dirty="0" err="1"/>
              <a:t>Jiayu</a:t>
            </a:r>
            <a:r>
              <a:rPr lang="en-US" dirty="0"/>
              <a:t> Xu. </a:t>
            </a:r>
            <a:r>
              <a:rPr lang="en-US" b="1" dirty="0"/>
              <a:t>Highly-efficient and composable password-protected secret sharing (or: How to protect your bitcoin wallet online)</a:t>
            </a:r>
            <a:r>
              <a:rPr lang="en-US" dirty="0"/>
              <a:t>. In 2016 IEEE European Symposium on Security and Privacy (</a:t>
            </a:r>
            <a:r>
              <a:rPr lang="en-US" dirty="0" err="1"/>
              <a:t>EuroS&amp;P</a:t>
            </a:r>
            <a:r>
              <a:rPr lang="en-US" dirty="0"/>
              <a:t>). IEEE, 2016. </a:t>
            </a:r>
          </a:p>
          <a:p>
            <a:pPr marL="0" lvl="0" indent="0" algn="l" rtl="0">
              <a:spcBef>
                <a:spcPts val="0"/>
              </a:spcBef>
              <a:spcAft>
                <a:spcPts val="0"/>
              </a:spcAft>
              <a:buNone/>
            </a:pPr>
            <a:r>
              <a:rPr lang="en-US" dirty="0"/>
              <a:t>Threshold signatures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[LN18] Yehuda </a:t>
            </a:r>
            <a:r>
              <a:rPr lang="en-US" b="1" dirty="0"/>
              <a:t>Lindell </a:t>
            </a:r>
            <a:r>
              <a:rPr lang="en-US" dirty="0"/>
              <a:t>and Ariel </a:t>
            </a:r>
            <a:r>
              <a:rPr lang="en-US" b="1" dirty="0" err="1"/>
              <a:t>Nof</a:t>
            </a:r>
            <a:r>
              <a:rPr lang="en-US" dirty="0"/>
              <a:t>. </a:t>
            </a:r>
            <a:r>
              <a:rPr lang="en-US" b="1" dirty="0"/>
              <a:t>Fast secure multiparty </a:t>
            </a:r>
            <a:r>
              <a:rPr lang="en-US" b="1" dirty="0" err="1"/>
              <a:t>ecdsa</a:t>
            </a:r>
            <a:r>
              <a:rPr lang="en-US" b="1" dirty="0"/>
              <a:t> with practical distributed key generation and applications to cryptocurrency custody</a:t>
            </a:r>
            <a:r>
              <a:rPr lang="en-US" dirty="0"/>
              <a:t>. In Proceedings of the 2018 ACM SIGSAC Conference on Computer and Communications Security, pages 1837–1854, 2018.</a:t>
            </a:r>
          </a:p>
          <a:p>
            <a:pPr marL="0" lvl="0" indent="0" algn="l" rtl="0">
              <a:spcBef>
                <a:spcPts val="0"/>
              </a:spcBef>
              <a:spcAft>
                <a:spcPts val="0"/>
              </a:spcAft>
              <a:buNone/>
            </a:pPr>
            <a:r>
              <a:rPr lang="en-US" dirty="0"/>
              <a:t>Threshold signatures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[Blaze+96] Matt </a:t>
            </a:r>
            <a:r>
              <a:rPr lang="en-US" b="1" dirty="0"/>
              <a:t>Blaze</a:t>
            </a:r>
            <a:r>
              <a:rPr lang="en-US" dirty="0"/>
              <a:t>, Joan </a:t>
            </a:r>
            <a:r>
              <a:rPr lang="en-US" b="1" dirty="0"/>
              <a:t>Feigenbaum</a:t>
            </a:r>
            <a:r>
              <a:rPr lang="en-US" dirty="0"/>
              <a:t>, Jack </a:t>
            </a:r>
            <a:r>
              <a:rPr lang="en-US" b="1" dirty="0"/>
              <a:t>Lacy</a:t>
            </a:r>
            <a:r>
              <a:rPr lang="en-US" dirty="0"/>
              <a:t>. Decentralized Trust Management. (</a:t>
            </a:r>
            <a:r>
              <a:rPr lang="en-US" b="0" dirty="0" err="1"/>
              <a:t>PolicyMaker</a:t>
            </a:r>
            <a:r>
              <a:rPr lang="en-US" b="0" dirty="0"/>
              <a:t>). </a:t>
            </a:r>
            <a:r>
              <a:rPr lang="en-US" dirty="0"/>
              <a:t>Oakland’96.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11111"/>
                </a:solidFill>
                <a:effectLst/>
                <a:latin typeface="Roboto" panose="02000000000000000000" pitchFamily="2" charset="0"/>
              </a:rPr>
              <a:t>[Rivest+96] Ronald </a:t>
            </a:r>
            <a:r>
              <a:rPr lang="en-US" b="1" i="0" dirty="0">
                <a:solidFill>
                  <a:srgbClr val="111111"/>
                </a:solidFill>
                <a:effectLst/>
                <a:latin typeface="Roboto" panose="02000000000000000000" pitchFamily="2" charset="0"/>
              </a:rPr>
              <a:t>Rivest</a:t>
            </a:r>
            <a:r>
              <a:rPr lang="en-US" b="0" i="0" dirty="0">
                <a:solidFill>
                  <a:srgbClr val="111111"/>
                </a:solidFill>
                <a:effectLst/>
                <a:latin typeface="Roboto" panose="02000000000000000000" pitchFamily="2" charset="0"/>
              </a:rPr>
              <a:t>, Butler </a:t>
            </a:r>
            <a:r>
              <a:rPr lang="en-US" b="1" i="0" dirty="0">
                <a:solidFill>
                  <a:srgbClr val="111111"/>
                </a:solidFill>
                <a:effectLst/>
                <a:latin typeface="Roboto" panose="02000000000000000000" pitchFamily="2" charset="0"/>
              </a:rPr>
              <a:t>Lampson</a:t>
            </a:r>
            <a:r>
              <a:rPr lang="en-US" b="0" i="0" dirty="0">
                <a:solidFill>
                  <a:srgbClr val="111111"/>
                </a:solidFill>
                <a:effectLst/>
                <a:latin typeface="Roboto" panose="02000000000000000000" pitchFamily="2" charset="0"/>
              </a:rPr>
              <a:t>. SDSI -- A Simple Distributed Security Infrastructure. </a:t>
            </a:r>
            <a:r>
              <a:rPr lang="en-US" dirty="0"/>
              <a:t>CRYPTO’96. </a:t>
            </a:r>
            <a:endParaRPr lang="en-US" b="0" i="0" dirty="0">
              <a:solidFill>
                <a:srgbClr val="111111"/>
              </a:solidFill>
              <a:effectLst/>
              <a:latin typeface="Roboto" panose="02000000000000000000" pitchFamily="2" charset="0"/>
            </a:endParaRP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[Blaze+98] Matt </a:t>
            </a:r>
            <a:r>
              <a:rPr lang="en-US" b="1" dirty="0"/>
              <a:t>Blaze</a:t>
            </a:r>
            <a:r>
              <a:rPr lang="en-US" dirty="0"/>
              <a:t>, Joan </a:t>
            </a:r>
            <a:r>
              <a:rPr lang="en-US" b="1" dirty="0"/>
              <a:t>Feigenbaum</a:t>
            </a:r>
            <a:r>
              <a:rPr lang="en-US" dirty="0"/>
              <a:t>, </a:t>
            </a:r>
            <a:r>
              <a:rPr lang="en-US" dirty="0" err="1"/>
              <a:t>Angelos</a:t>
            </a:r>
            <a:r>
              <a:rPr lang="en-US" dirty="0"/>
              <a:t> D. </a:t>
            </a:r>
            <a:r>
              <a:rPr lang="en-US" dirty="0" err="1"/>
              <a:t>Keromytis</a:t>
            </a:r>
            <a:r>
              <a:rPr lang="en-US" dirty="0"/>
              <a:t>. </a:t>
            </a:r>
            <a:r>
              <a:rPr lang="en-US" dirty="0" err="1"/>
              <a:t>KeyNote</a:t>
            </a:r>
            <a:r>
              <a:rPr lang="en-US" dirty="0"/>
              <a:t>: Trust Management for Public-Key Infrastructures. Security and Communication Networks (Journal). 1998.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12486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Choose a threshold mechanism and show its profile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46A5AE-6479-E54D-BD2F-5D74B4FEBA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19005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 relations: </a:t>
            </a:r>
            <a:r>
              <a:rPr lang="en-US" i="1" dirty="0"/>
              <a:t>better, worse, equivalent or incomparable, </a:t>
            </a:r>
            <a:r>
              <a:rPr lang="en-US" dirty="0"/>
              <a:t>lead to a partial order on all mechanisms!</a:t>
            </a:r>
          </a:p>
          <a:p>
            <a:endParaRPr lang="en-US" dirty="0"/>
          </a:p>
          <a:p>
            <a:r>
              <a:rPr lang="en-US" dirty="0"/>
              <a:t>Explain graph. </a:t>
            </a:r>
          </a:p>
          <a:p>
            <a:endParaRPr lang="en-US" dirty="0"/>
          </a:p>
          <a:p>
            <a:r>
              <a:rPr lang="en-US" dirty="0"/>
              <a:t>Can we find mechanisms that are </a:t>
            </a:r>
            <a:r>
              <a:rPr lang="en-US" b="1" dirty="0"/>
              <a:t>maximally secure</a:t>
            </a:r>
            <a:r>
              <a:rPr lang="en-US" dirty="0"/>
              <a:t>, i.e., no other mechanism is better than them?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46A5AE-6479-E54D-BD2F-5D74B4FEBA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4649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246A5AE-6479-E54D-BD2F-5D74B4FEBA4A}" type="slidenum">
              <a:rPr lang="en-US" smtClean="0"/>
              <a:t>86</a:t>
            </a:fld>
            <a:endParaRPr lang="en-US"/>
          </a:p>
        </p:txBody>
      </p:sp>
    </p:spTree>
    <p:extLst>
      <p:ext uri="{BB962C8B-B14F-4D97-AF65-F5344CB8AC3E}">
        <p14:creationId xmlns:p14="http://schemas.microsoft.com/office/powerpoint/2010/main" val="91517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Pre-slide: The first class is priority mechanisms</a:t>
            </a:r>
          </a:p>
        </p:txBody>
      </p:sp>
      <p:sp>
        <p:nvSpPr>
          <p:cNvPr id="4" name="Slide Number Placeholder 3"/>
          <p:cNvSpPr>
            <a:spLocks noGrp="1"/>
          </p:cNvSpPr>
          <p:nvPr>
            <p:ph type="sldNum" sz="quarter" idx="5"/>
          </p:nvPr>
        </p:nvSpPr>
        <p:spPr/>
        <p:txBody>
          <a:bodyPr/>
          <a:lstStyle/>
          <a:p>
            <a:fld id="{2246A5AE-6479-E54D-BD2F-5D74B4FEBA4A}" type="slidenum">
              <a:rPr lang="en-US" smtClean="0"/>
              <a:t>87</a:t>
            </a:fld>
            <a:endParaRPr lang="en-US"/>
          </a:p>
        </p:txBody>
      </p:sp>
    </p:spTree>
    <p:extLst>
      <p:ext uri="{BB962C8B-B14F-4D97-AF65-F5344CB8AC3E}">
        <p14:creationId xmlns:p14="http://schemas.microsoft.com/office/powerpoint/2010/main" val="26979094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Pre-slide: The first class is priority mechanisms</a:t>
            </a:r>
          </a:p>
        </p:txBody>
      </p:sp>
      <p:sp>
        <p:nvSpPr>
          <p:cNvPr id="4" name="Slide Number Placeholder 3"/>
          <p:cNvSpPr>
            <a:spLocks noGrp="1"/>
          </p:cNvSpPr>
          <p:nvPr>
            <p:ph type="sldNum" sz="quarter" idx="5"/>
          </p:nvPr>
        </p:nvSpPr>
        <p:spPr/>
        <p:txBody>
          <a:bodyPr/>
          <a:lstStyle/>
          <a:p>
            <a:fld id="{2246A5AE-6479-E54D-BD2F-5D74B4FEBA4A}" type="slidenum">
              <a:rPr lang="en-US" smtClean="0"/>
              <a:t>88</a:t>
            </a:fld>
            <a:endParaRPr lang="en-US"/>
          </a:p>
        </p:txBody>
      </p:sp>
    </p:spTree>
    <p:extLst>
      <p:ext uri="{BB962C8B-B14F-4D97-AF65-F5344CB8AC3E}">
        <p14:creationId xmlns:p14="http://schemas.microsoft.com/office/powerpoint/2010/main" val="6824942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46A5AE-6479-E54D-BD2F-5D74B4FEBA4A}" type="slidenum">
              <a:rPr lang="en-US" smtClean="0"/>
              <a:t>90</a:t>
            </a:fld>
            <a:endParaRPr lang="en-US"/>
          </a:p>
        </p:txBody>
      </p:sp>
    </p:spTree>
    <p:extLst>
      <p:ext uri="{BB962C8B-B14F-4D97-AF65-F5344CB8AC3E}">
        <p14:creationId xmlns:p14="http://schemas.microsoft.com/office/powerpoint/2010/main" val="17949949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46A5AE-6479-E54D-BD2F-5D74B4FEBA4A}" type="slidenum">
              <a:rPr lang="en-US" smtClean="0"/>
              <a:t>91</a:t>
            </a:fld>
            <a:endParaRPr lang="en-US"/>
          </a:p>
        </p:txBody>
      </p:sp>
    </p:spTree>
    <p:extLst>
      <p:ext uri="{BB962C8B-B14F-4D97-AF65-F5344CB8AC3E}">
        <p14:creationId xmlns:p14="http://schemas.microsoft.com/office/powerpoint/2010/main" val="29499175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 relations: </a:t>
            </a:r>
            <a:r>
              <a:rPr lang="en-US" i="1" dirty="0"/>
              <a:t>better, worse, equivalent or incomparable, </a:t>
            </a:r>
            <a:r>
              <a:rPr lang="en-US" dirty="0"/>
              <a:t>lead to a partial order on all mechanisms!</a:t>
            </a:r>
          </a:p>
          <a:p>
            <a:endParaRPr lang="en-US" dirty="0"/>
          </a:p>
          <a:p>
            <a:r>
              <a:rPr lang="en-US" dirty="0"/>
              <a:t>Explain graph. </a:t>
            </a:r>
          </a:p>
          <a:p>
            <a:endParaRPr lang="en-US" dirty="0"/>
          </a:p>
          <a:p>
            <a:r>
              <a:rPr lang="en-US" dirty="0"/>
              <a:t>Can we find mechanisms that are </a:t>
            </a:r>
            <a:r>
              <a:rPr lang="en-US" b="1" dirty="0"/>
              <a:t>maximally secure</a:t>
            </a:r>
            <a:r>
              <a:rPr lang="en-US" dirty="0"/>
              <a:t>, i.e., no other mechanism is better than them?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46A5AE-6479-E54D-BD2F-5D74B4FEBA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0107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 relations: </a:t>
            </a:r>
            <a:r>
              <a:rPr lang="en-US" i="1" dirty="0"/>
              <a:t>better, worse, equivalent or incomparable, </a:t>
            </a:r>
            <a:r>
              <a:rPr lang="en-US" dirty="0"/>
              <a:t>lead to a partial order on all mechanisms!</a:t>
            </a:r>
          </a:p>
          <a:p>
            <a:endParaRPr lang="en-US" dirty="0"/>
          </a:p>
          <a:p>
            <a:r>
              <a:rPr lang="en-US" dirty="0"/>
              <a:t>Explain graph. </a:t>
            </a:r>
          </a:p>
          <a:p>
            <a:endParaRPr lang="en-US" dirty="0"/>
          </a:p>
          <a:p>
            <a:r>
              <a:rPr lang="en-US" dirty="0"/>
              <a:t>Can we find mechanisms that are </a:t>
            </a:r>
            <a:r>
              <a:rPr lang="en-US" b="1" dirty="0"/>
              <a:t>maximally secure</a:t>
            </a:r>
            <a:r>
              <a:rPr lang="en-US" dirty="0"/>
              <a:t>, i.e., no other mechanism is better than them?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46A5AE-6479-E54D-BD2F-5D74B4FEBA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8936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 relations: </a:t>
            </a:r>
            <a:r>
              <a:rPr lang="en-US" i="1" dirty="0"/>
              <a:t>better, worse, equivalent or incomparable, </a:t>
            </a:r>
            <a:r>
              <a:rPr lang="en-US" dirty="0"/>
              <a:t>lead to a partial order on all mechanisms!</a:t>
            </a:r>
          </a:p>
          <a:p>
            <a:endParaRPr lang="en-US" dirty="0"/>
          </a:p>
          <a:p>
            <a:r>
              <a:rPr lang="en-US" dirty="0"/>
              <a:t>Explain graph. </a:t>
            </a:r>
          </a:p>
          <a:p>
            <a:endParaRPr lang="en-US" dirty="0"/>
          </a:p>
          <a:p>
            <a:r>
              <a:rPr lang="en-US" dirty="0"/>
              <a:t>Can we find mechanisms that are </a:t>
            </a:r>
            <a:r>
              <a:rPr lang="en-US" b="1" dirty="0"/>
              <a:t>maximally secure</a:t>
            </a:r>
            <a:r>
              <a:rPr lang="en-US" dirty="0"/>
              <a:t>, i.e., no other mechanism is better than them?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46A5AE-6479-E54D-BD2F-5D74B4FEBA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754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af7c6df8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af7c6df8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[BBSU12] Simon </a:t>
            </a:r>
            <a:r>
              <a:rPr lang="en-US" b="1" dirty="0"/>
              <a:t>Barber</a:t>
            </a:r>
            <a:r>
              <a:rPr lang="en-US" dirty="0"/>
              <a:t>, Xavier </a:t>
            </a:r>
            <a:r>
              <a:rPr lang="en-US" dirty="0" err="1"/>
              <a:t>Boyen</a:t>
            </a:r>
            <a:r>
              <a:rPr lang="en-US" dirty="0"/>
              <a:t>, Elaine Shi, and </a:t>
            </a:r>
            <a:r>
              <a:rPr lang="en-US" dirty="0" err="1"/>
              <a:t>Ersin</a:t>
            </a:r>
            <a:r>
              <a:rPr lang="en-US" dirty="0"/>
              <a:t> </a:t>
            </a:r>
            <a:r>
              <a:rPr lang="en-US" dirty="0" err="1"/>
              <a:t>Uzun</a:t>
            </a:r>
            <a:r>
              <a:rPr lang="en-US" dirty="0"/>
              <a:t>. </a:t>
            </a:r>
            <a:r>
              <a:rPr lang="en-US" b="1" dirty="0"/>
              <a:t>Bitter to better, how to make Bitcoin a better currency</a:t>
            </a:r>
            <a:r>
              <a:rPr lang="en-US" dirty="0"/>
              <a:t>. In Financial Cryptography and Data Security, pages 399–414. Springer, Bonaire, 2012. </a:t>
            </a:r>
          </a:p>
          <a:p>
            <a:pPr marL="0" lvl="0" indent="0" algn="l" rtl="0">
              <a:spcBef>
                <a:spcPts val="0"/>
              </a:spcBef>
              <a:spcAft>
                <a:spcPts val="0"/>
              </a:spcAft>
              <a:buNone/>
            </a:pPr>
            <a:r>
              <a:rPr lang="en-US" dirty="0"/>
              <a:t>Chapter on client-side security, properties of individual keys. Mention loss, not theft, no probabilities.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[BMCNKF15] Joseph </a:t>
            </a:r>
            <a:r>
              <a:rPr lang="en-US" b="1" dirty="0"/>
              <a:t>Bonneau</a:t>
            </a:r>
            <a:r>
              <a:rPr lang="en-US" dirty="0"/>
              <a:t>, Andrew Miller, Jeremy Clark, Arvind Narayanan, Joshua A. Kroll, and Edward W. </a:t>
            </a:r>
            <a:r>
              <a:rPr lang="en-US" dirty="0" err="1"/>
              <a:t>Felten</a:t>
            </a:r>
            <a:r>
              <a:rPr lang="en-US" dirty="0"/>
              <a:t>. </a:t>
            </a:r>
            <a:r>
              <a:rPr lang="en-US" b="1" dirty="0"/>
              <a:t>Research perspectives on Bitcoin and second-generation cryptocurrencies</a:t>
            </a:r>
            <a:r>
              <a:rPr lang="en-US" dirty="0"/>
              <a:t>. In Symposium on Security and Privacy, San Jose, CA, USA, 2015. IEEE.</a:t>
            </a:r>
          </a:p>
          <a:p>
            <a:pPr marL="0" lvl="0" indent="0" algn="l" rtl="0">
              <a:spcBef>
                <a:spcPts val="0"/>
              </a:spcBef>
              <a:spcAft>
                <a:spcPts val="0"/>
              </a:spcAft>
              <a:buNone/>
            </a:pPr>
            <a:r>
              <a:rPr lang="en-US" dirty="0"/>
              <a:t>Chapter on client-side security. Per-key, and mechanics of k/n.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[EBSC15] </a:t>
            </a:r>
            <a:r>
              <a:rPr lang="en-US" dirty="0" err="1"/>
              <a:t>Shayan</a:t>
            </a:r>
            <a:r>
              <a:rPr lang="en-US" dirty="0"/>
              <a:t> </a:t>
            </a:r>
            <a:r>
              <a:rPr lang="en-US" b="1" dirty="0" err="1"/>
              <a:t>Eskandari</a:t>
            </a:r>
            <a:r>
              <a:rPr lang="en-US" dirty="0"/>
              <a:t>, David Barrera, Elizabeth </a:t>
            </a:r>
            <a:r>
              <a:rPr lang="en-US" dirty="0" err="1"/>
              <a:t>Stobert</a:t>
            </a:r>
            <a:r>
              <a:rPr lang="en-US" dirty="0"/>
              <a:t>, and Jeremy Clark. </a:t>
            </a:r>
            <a:r>
              <a:rPr lang="en-US" b="1" dirty="0"/>
              <a:t>A first look at the usability of bitcoin key management</a:t>
            </a:r>
            <a:r>
              <a:rPr lang="en-US" dirty="0"/>
              <a:t>. In Workshop on Usable Security and Privacy (USEC). Internet Society, 2015.</a:t>
            </a:r>
          </a:p>
          <a:p>
            <a:pPr marL="0" lvl="0" indent="0" algn="l" rtl="0">
              <a:spcBef>
                <a:spcPts val="0"/>
              </a:spcBef>
              <a:spcAft>
                <a:spcPts val="0"/>
              </a:spcAft>
              <a:buNone/>
            </a:pPr>
            <a:r>
              <a:rPr lang="en-US" dirty="0"/>
              <a:t>Key storage options: local, local-encrypted, offline, hosted, ... </a:t>
            </a:r>
          </a:p>
          <a:p>
            <a:pPr marL="0" lvl="0" indent="0" algn="l" rtl="0">
              <a:spcBef>
                <a:spcPts val="0"/>
              </a:spcBef>
              <a:spcAft>
                <a:spcPts val="0"/>
              </a:spcAft>
              <a:buNone/>
            </a:pPr>
            <a:r>
              <a:rPr lang="en-US" dirty="0"/>
              <a:t>Criteria like security, usability and </a:t>
            </a:r>
            <a:r>
              <a:rPr lang="en-US" dirty="0" err="1"/>
              <a:t>deployability</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[Bonneau+12] Joseph </a:t>
            </a:r>
            <a:r>
              <a:rPr lang="en-US" b="1" dirty="0"/>
              <a:t>Bonneau</a:t>
            </a:r>
            <a:r>
              <a:rPr lang="en-US" dirty="0"/>
              <a:t>, Cormac </a:t>
            </a:r>
            <a:r>
              <a:rPr lang="en-US" dirty="0" err="1"/>
              <a:t>Herley</a:t>
            </a:r>
            <a:r>
              <a:rPr lang="en-US" dirty="0"/>
              <a:t>, Paul C Van Oorschot, Frank </a:t>
            </a:r>
            <a:r>
              <a:rPr lang="en-US" dirty="0" err="1"/>
              <a:t>Stajano</a:t>
            </a:r>
            <a:r>
              <a:rPr lang="en-US" dirty="0"/>
              <a:t>. </a:t>
            </a:r>
            <a:r>
              <a:rPr lang="en-US" b="1" dirty="0"/>
              <a:t>The quest to replace passwords: A framework for comparative evaluation of web authentication schemes</a:t>
            </a:r>
            <a:r>
              <a:rPr lang="en-US" dirty="0"/>
              <a:t>. 2012 IEEE symposium on security and privacy. </a:t>
            </a:r>
          </a:p>
          <a:p>
            <a:pPr marL="0" lvl="0" indent="0" algn="l" rtl="0">
              <a:spcBef>
                <a:spcPts val="0"/>
              </a:spcBef>
              <a:spcAft>
                <a:spcPts val="0"/>
              </a:spcAft>
              <a:buNone/>
            </a:pPr>
            <a:r>
              <a:rPr lang="en-US" dirty="0"/>
              <a:t>Password alternatives: many, but evaluated separately, mostly security vs. costs and complexity.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[AGKK] </a:t>
            </a:r>
            <a:r>
              <a:rPr lang="en-US" dirty="0" err="1"/>
              <a:t>Myrto</a:t>
            </a:r>
            <a:r>
              <a:rPr lang="en-US" dirty="0"/>
              <a:t> </a:t>
            </a:r>
            <a:r>
              <a:rPr lang="en-US" b="1" dirty="0" err="1"/>
              <a:t>Arapinis</a:t>
            </a:r>
            <a:r>
              <a:rPr lang="en-US" dirty="0"/>
              <a:t>, Andriana </a:t>
            </a:r>
            <a:r>
              <a:rPr lang="en-US" dirty="0" err="1"/>
              <a:t>Gkaniatsou</a:t>
            </a:r>
            <a:r>
              <a:rPr lang="en-US" dirty="0"/>
              <a:t>, Dimitris </a:t>
            </a:r>
            <a:r>
              <a:rPr lang="en-US" dirty="0" err="1"/>
              <a:t>Karakostas</a:t>
            </a:r>
            <a:r>
              <a:rPr lang="en-US" dirty="0"/>
              <a:t>, and </a:t>
            </a:r>
            <a:r>
              <a:rPr lang="en-US" dirty="0" err="1"/>
              <a:t>Aggelos</a:t>
            </a:r>
            <a:r>
              <a:rPr lang="en-US" dirty="0"/>
              <a:t> </a:t>
            </a:r>
            <a:r>
              <a:rPr lang="en-US" dirty="0" err="1"/>
              <a:t>Kiayias</a:t>
            </a:r>
            <a:r>
              <a:rPr lang="en-US" dirty="0"/>
              <a:t>. </a:t>
            </a:r>
            <a:r>
              <a:rPr lang="en-US" b="1" dirty="0"/>
              <a:t>A formal treatment of hardware wallets</a:t>
            </a:r>
            <a:r>
              <a:rPr lang="en-US" dirty="0"/>
              <a:t>. In International Conference on Financial Cryptography and Data Security, pages 426–445. Springer, 2019.</a:t>
            </a:r>
          </a:p>
          <a:p>
            <a:pPr marL="0" lvl="0" indent="0" algn="l" rtl="0">
              <a:spcBef>
                <a:spcPts val="0"/>
              </a:spcBef>
              <a:spcAft>
                <a:spcPts val="0"/>
              </a:spcAft>
              <a:buNone/>
            </a:pPr>
            <a:r>
              <a:rPr lang="en-US" dirty="0"/>
              <a:t>Hardware key security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[S79] Adi </a:t>
            </a:r>
            <a:r>
              <a:rPr lang="en-US" b="1" dirty="0"/>
              <a:t>Shamir</a:t>
            </a:r>
            <a:r>
              <a:rPr lang="en-US" dirty="0"/>
              <a:t>. </a:t>
            </a:r>
            <a:r>
              <a:rPr lang="en-US" b="1" dirty="0"/>
              <a:t>How to share a secret</a:t>
            </a:r>
            <a:r>
              <a:rPr lang="en-US" dirty="0"/>
              <a:t>. Communications of the ACM, 22(11):612–613, 1979.</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[GG18] Rosario </a:t>
            </a:r>
            <a:r>
              <a:rPr lang="en-US" b="1" dirty="0"/>
              <a:t>Gennaro</a:t>
            </a:r>
            <a:r>
              <a:rPr lang="en-US" dirty="0"/>
              <a:t>, Steven </a:t>
            </a:r>
            <a:r>
              <a:rPr lang="en-US" dirty="0" err="1"/>
              <a:t>Goldfeder</a:t>
            </a:r>
            <a:r>
              <a:rPr lang="en-US" dirty="0"/>
              <a:t>, and Arvind Narayanan. </a:t>
            </a:r>
            <a:r>
              <a:rPr lang="en-US" b="1" dirty="0"/>
              <a:t>Threshold-optimal </a:t>
            </a:r>
            <a:r>
              <a:rPr lang="en-US" b="1" dirty="0" err="1"/>
              <a:t>dsa</a:t>
            </a:r>
            <a:r>
              <a:rPr lang="en-US" b="1" dirty="0"/>
              <a:t>/</a:t>
            </a:r>
            <a:r>
              <a:rPr lang="en-US" b="1" dirty="0" err="1"/>
              <a:t>ecdsa</a:t>
            </a:r>
            <a:r>
              <a:rPr lang="en-US" b="1" dirty="0"/>
              <a:t> signatures and an application to bitcoin wallet security</a:t>
            </a:r>
            <a:r>
              <a:rPr lang="en-US" dirty="0"/>
              <a:t>. In International Conference on Applied Cryptography and Network Security, pages 156–174. Springer, 2016.</a:t>
            </a:r>
          </a:p>
          <a:p>
            <a:pPr marL="0" lvl="0" indent="0" algn="l" rtl="0">
              <a:spcBef>
                <a:spcPts val="0"/>
              </a:spcBef>
              <a:spcAft>
                <a:spcPts val="0"/>
              </a:spcAft>
              <a:buNone/>
            </a:pPr>
            <a:r>
              <a:rPr lang="en-US" dirty="0"/>
              <a:t>Threshold signatures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[GAK17] Stanislaw </a:t>
            </a:r>
            <a:r>
              <a:rPr lang="en-US" b="1" dirty="0" err="1"/>
              <a:t>Jarecki</a:t>
            </a:r>
            <a:r>
              <a:rPr lang="en-US" dirty="0"/>
              <a:t>, </a:t>
            </a:r>
            <a:r>
              <a:rPr lang="en-US" dirty="0" err="1"/>
              <a:t>Aggelos</a:t>
            </a:r>
            <a:r>
              <a:rPr lang="en-US" dirty="0"/>
              <a:t> </a:t>
            </a:r>
            <a:r>
              <a:rPr lang="en-US" dirty="0" err="1"/>
              <a:t>Kiayias</a:t>
            </a:r>
            <a:r>
              <a:rPr lang="en-US" dirty="0"/>
              <a:t>, Hugo Krawczyk, and </a:t>
            </a:r>
            <a:r>
              <a:rPr lang="en-US" dirty="0" err="1"/>
              <a:t>Jiayu</a:t>
            </a:r>
            <a:r>
              <a:rPr lang="en-US" dirty="0"/>
              <a:t> Xu. </a:t>
            </a:r>
            <a:r>
              <a:rPr lang="en-US" b="1" dirty="0"/>
              <a:t>Highly-efficient and composable password-protected secret sharing (or: How to protect your bitcoin wallet online)</a:t>
            </a:r>
            <a:r>
              <a:rPr lang="en-US" dirty="0"/>
              <a:t>. In 2016 IEEE European Symposium on Security and Privacy (</a:t>
            </a:r>
            <a:r>
              <a:rPr lang="en-US" dirty="0" err="1"/>
              <a:t>EuroS&amp;P</a:t>
            </a:r>
            <a:r>
              <a:rPr lang="en-US" dirty="0"/>
              <a:t>). IEEE, 2016. </a:t>
            </a:r>
          </a:p>
          <a:p>
            <a:pPr marL="0" lvl="0" indent="0" algn="l" rtl="0">
              <a:spcBef>
                <a:spcPts val="0"/>
              </a:spcBef>
              <a:spcAft>
                <a:spcPts val="0"/>
              </a:spcAft>
              <a:buNone/>
            </a:pPr>
            <a:r>
              <a:rPr lang="en-US" dirty="0"/>
              <a:t>Threshold signatures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[LN18] Yehuda </a:t>
            </a:r>
            <a:r>
              <a:rPr lang="en-US" b="1" dirty="0"/>
              <a:t>Lindell </a:t>
            </a:r>
            <a:r>
              <a:rPr lang="en-US" dirty="0"/>
              <a:t>and Ariel </a:t>
            </a:r>
            <a:r>
              <a:rPr lang="en-US" b="1" dirty="0" err="1"/>
              <a:t>Nof</a:t>
            </a:r>
            <a:r>
              <a:rPr lang="en-US" dirty="0"/>
              <a:t>. </a:t>
            </a:r>
            <a:r>
              <a:rPr lang="en-US" b="1" dirty="0"/>
              <a:t>Fast secure multiparty </a:t>
            </a:r>
            <a:r>
              <a:rPr lang="en-US" b="1" dirty="0" err="1"/>
              <a:t>ecdsa</a:t>
            </a:r>
            <a:r>
              <a:rPr lang="en-US" b="1" dirty="0"/>
              <a:t> with practical distributed key generation and applications to cryptocurrency custody</a:t>
            </a:r>
            <a:r>
              <a:rPr lang="en-US" dirty="0"/>
              <a:t>. In Proceedings of the 2018 ACM SIGSAC Conference on Computer and Communications Security, pages 1837–1854, 2018.</a:t>
            </a:r>
          </a:p>
          <a:p>
            <a:pPr marL="0" lvl="0" indent="0" algn="l" rtl="0">
              <a:spcBef>
                <a:spcPts val="0"/>
              </a:spcBef>
              <a:spcAft>
                <a:spcPts val="0"/>
              </a:spcAft>
              <a:buNone/>
            </a:pPr>
            <a:r>
              <a:rPr lang="en-US" dirty="0"/>
              <a:t>Threshold signatures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[Blaze+96] Matt </a:t>
            </a:r>
            <a:r>
              <a:rPr lang="en-US" b="1" dirty="0"/>
              <a:t>Blaze</a:t>
            </a:r>
            <a:r>
              <a:rPr lang="en-US" dirty="0"/>
              <a:t>, Joan </a:t>
            </a:r>
            <a:r>
              <a:rPr lang="en-US" b="1" dirty="0"/>
              <a:t>Feigenbaum</a:t>
            </a:r>
            <a:r>
              <a:rPr lang="en-US" dirty="0"/>
              <a:t>, Jack </a:t>
            </a:r>
            <a:r>
              <a:rPr lang="en-US" b="1" dirty="0"/>
              <a:t>Lacy</a:t>
            </a:r>
            <a:r>
              <a:rPr lang="en-US" dirty="0"/>
              <a:t>. Decentralized Trust Management. (</a:t>
            </a:r>
            <a:r>
              <a:rPr lang="en-US" b="0" dirty="0" err="1"/>
              <a:t>PolicyMaker</a:t>
            </a:r>
            <a:r>
              <a:rPr lang="en-US" b="0" dirty="0"/>
              <a:t>). </a:t>
            </a:r>
            <a:r>
              <a:rPr lang="en-US" dirty="0"/>
              <a:t>Oakland’96.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11111"/>
                </a:solidFill>
                <a:effectLst/>
                <a:latin typeface="Roboto" panose="02000000000000000000" pitchFamily="2" charset="0"/>
              </a:rPr>
              <a:t>[Rivest+96] Ronald </a:t>
            </a:r>
            <a:r>
              <a:rPr lang="en-US" b="1" i="0" dirty="0">
                <a:solidFill>
                  <a:srgbClr val="111111"/>
                </a:solidFill>
                <a:effectLst/>
                <a:latin typeface="Roboto" panose="02000000000000000000" pitchFamily="2" charset="0"/>
              </a:rPr>
              <a:t>Rivest</a:t>
            </a:r>
            <a:r>
              <a:rPr lang="en-US" b="0" i="0" dirty="0">
                <a:solidFill>
                  <a:srgbClr val="111111"/>
                </a:solidFill>
                <a:effectLst/>
                <a:latin typeface="Roboto" panose="02000000000000000000" pitchFamily="2" charset="0"/>
              </a:rPr>
              <a:t>, Butler </a:t>
            </a:r>
            <a:r>
              <a:rPr lang="en-US" b="1" i="0" dirty="0">
                <a:solidFill>
                  <a:srgbClr val="111111"/>
                </a:solidFill>
                <a:effectLst/>
                <a:latin typeface="Roboto" panose="02000000000000000000" pitchFamily="2" charset="0"/>
              </a:rPr>
              <a:t>Lampson</a:t>
            </a:r>
            <a:r>
              <a:rPr lang="en-US" b="0" i="0" dirty="0">
                <a:solidFill>
                  <a:srgbClr val="111111"/>
                </a:solidFill>
                <a:effectLst/>
                <a:latin typeface="Roboto" panose="02000000000000000000" pitchFamily="2" charset="0"/>
              </a:rPr>
              <a:t>. SDSI -- A Simple Distributed Security Infrastructure. </a:t>
            </a:r>
            <a:r>
              <a:rPr lang="en-US" dirty="0"/>
              <a:t>CRYPTO’96. </a:t>
            </a:r>
            <a:endParaRPr lang="en-US" b="0" i="0" dirty="0">
              <a:solidFill>
                <a:srgbClr val="111111"/>
              </a:solidFill>
              <a:effectLst/>
              <a:latin typeface="Roboto" panose="02000000000000000000" pitchFamily="2" charset="0"/>
            </a:endParaRP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[Blaze+98] Matt </a:t>
            </a:r>
            <a:r>
              <a:rPr lang="en-US" b="1" dirty="0"/>
              <a:t>Blaze</a:t>
            </a:r>
            <a:r>
              <a:rPr lang="en-US" dirty="0"/>
              <a:t>, Joan </a:t>
            </a:r>
            <a:r>
              <a:rPr lang="en-US" b="1" dirty="0"/>
              <a:t>Feigenbaum</a:t>
            </a:r>
            <a:r>
              <a:rPr lang="en-US" dirty="0"/>
              <a:t>, </a:t>
            </a:r>
            <a:r>
              <a:rPr lang="en-US" dirty="0" err="1"/>
              <a:t>Angelos</a:t>
            </a:r>
            <a:r>
              <a:rPr lang="en-US" dirty="0"/>
              <a:t> D. </a:t>
            </a:r>
            <a:r>
              <a:rPr lang="en-US" dirty="0" err="1"/>
              <a:t>Keromytis</a:t>
            </a:r>
            <a:r>
              <a:rPr lang="en-US" dirty="0"/>
              <a:t>. </a:t>
            </a:r>
            <a:r>
              <a:rPr lang="en-US" dirty="0" err="1"/>
              <a:t>KeyNote</a:t>
            </a:r>
            <a:r>
              <a:rPr lang="en-US" dirty="0"/>
              <a:t>: Trust Management for Public-Key Infrastructures. Security and Communication Networks (Journal). 1998.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954831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85CEE7A6-E435-4E5A-B8FB-4B155C3EA2DD}" type="slidenum">
              <a:rPr lang="en-US" smtClean="0"/>
              <a:t>104</a:t>
            </a:fld>
            <a:endParaRPr lang="en-US"/>
          </a:p>
        </p:txBody>
      </p:sp>
    </p:spTree>
    <p:extLst>
      <p:ext uri="{BB962C8B-B14F-4D97-AF65-F5344CB8AC3E}">
        <p14:creationId xmlns:p14="http://schemas.microsoft.com/office/powerpoint/2010/main" val="3327733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have a mechanism, this can be for example an email account authentication or a cryptocurrency wallet.  </a:t>
            </a:r>
            <a:endParaRPr/>
          </a:p>
          <a:p>
            <a:pPr marL="0" lvl="0" indent="0" algn="l" rtl="0">
              <a:lnSpc>
                <a:spcPct val="100000"/>
              </a:lnSpc>
              <a:spcBef>
                <a:spcPts val="0"/>
              </a:spcBef>
              <a:spcAft>
                <a:spcPts val="0"/>
              </a:spcAft>
              <a:buSzPts val="1400"/>
              <a:buNone/>
            </a:pPr>
            <a:r>
              <a:rPr lang="en-US"/>
              <a:t>And two players: a user trying to authenticate and an attacker, trying to either gain access or prevent the user’s access.</a:t>
            </a:r>
            <a:endParaRPr/>
          </a:p>
          <a:p>
            <a:pPr marL="0" lvl="0" indent="0" algn="l" rtl="0">
              <a:lnSpc>
                <a:spcPct val="100000"/>
              </a:lnSpc>
              <a:spcBef>
                <a:spcPts val="0"/>
              </a:spcBef>
              <a:spcAft>
                <a:spcPts val="0"/>
              </a:spcAft>
              <a:buSzPts val="1400"/>
              <a:buNone/>
            </a:pPr>
            <a:r>
              <a:rPr lang="en-US"/>
              <a:t>Both players interact with the mechanism and can use set secret credentials (for example a password,an OTP, a hardware key) to convince the mechanism they are the real user. </a:t>
            </a:r>
            <a:endParaRPr/>
          </a:p>
          <a:p>
            <a:pPr marL="0" lvl="0" indent="0" algn="l" rtl="0">
              <a:lnSpc>
                <a:spcPct val="100000"/>
              </a:lnSpc>
              <a:spcBef>
                <a:spcPts val="0"/>
              </a:spcBef>
              <a:spcAft>
                <a:spcPts val="0"/>
              </a:spcAft>
              <a:buSzPts val="1400"/>
              <a:buNone/>
            </a:pPr>
            <a:r>
              <a:rPr lang="en-US"/>
              <a:t>We use a key or credential to refer to any of those.</a:t>
            </a:r>
            <a:endParaRPr/>
          </a:p>
          <a:p>
            <a:pPr marL="0" lvl="0" indent="0" algn="l" rtl="0">
              <a:lnSpc>
                <a:spcPct val="100000"/>
              </a:lnSpc>
              <a:spcBef>
                <a:spcPts val="0"/>
              </a:spcBef>
              <a:spcAft>
                <a:spcPts val="0"/>
              </a:spcAft>
              <a:buSzPts val="1400"/>
              <a:buNone/>
            </a:pPr>
            <a:endParaRPr/>
          </a:p>
        </p:txBody>
      </p:sp>
      <p:sp>
        <p:nvSpPr>
          <p:cNvPr id="133" name="Google Shape;13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942788"/>
            <a:ext cx="12192000" cy="757130"/>
          </a:xfrm>
          <a:prstGeom prst="rect">
            <a:avLst/>
          </a:prstGeom>
        </p:spPr>
        <p:txBody>
          <a:bodyPr anchor="ctr" anchorCtr="0">
            <a:spAutoFit/>
          </a:bodyPr>
          <a:lstStyle>
            <a:lvl1pPr algn="ctr">
              <a:defRPr sz="4800" b="1">
                <a:solidFill>
                  <a:schemeClr val="accent5"/>
                </a:solidFill>
                <a:latin typeface="+mn-lt"/>
              </a:defRPr>
            </a:lvl1pPr>
          </a:lstStyle>
          <a:p>
            <a:r>
              <a:rPr lang="en-US"/>
              <a:t>Click to edit Master title style</a:t>
            </a:r>
          </a:p>
        </p:txBody>
      </p:sp>
    </p:spTree>
    <p:extLst>
      <p:ext uri="{BB962C8B-B14F-4D97-AF65-F5344CB8AC3E}">
        <p14:creationId xmlns:p14="http://schemas.microsoft.com/office/powerpoint/2010/main" val="827201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448800" y="6487338"/>
            <a:ext cx="2743200" cy="365125"/>
          </a:xfrm>
          <a:prstGeom prst="rect">
            <a:avLst/>
          </a:prstGeom>
        </p:spPr>
        <p:txBody>
          <a:bodyPr/>
          <a:lstStyle/>
          <a:p>
            <a:fld id="{D0E6D36F-4025-47F9-9A4B-ABDDE8C5033C}" type="slidenum">
              <a:rPr lang="en-US" smtClean="0"/>
              <a:t>‹#›</a:t>
            </a:fld>
            <a:endParaRPr lang="en-US"/>
          </a:p>
        </p:txBody>
      </p:sp>
    </p:spTree>
    <p:extLst>
      <p:ext uri="{BB962C8B-B14F-4D97-AF65-F5344CB8AC3E}">
        <p14:creationId xmlns:p14="http://schemas.microsoft.com/office/powerpoint/2010/main" val="1388425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448800" y="6487338"/>
            <a:ext cx="2743200" cy="365125"/>
          </a:xfrm>
          <a:prstGeom prst="rect">
            <a:avLst/>
          </a:prstGeom>
        </p:spPr>
        <p:txBody>
          <a:bodyPr/>
          <a:lstStyle/>
          <a:p>
            <a:fld id="{D0E6D36F-4025-47F9-9A4B-ABDDE8C5033C}" type="slidenum">
              <a:rPr lang="en-US" smtClean="0"/>
              <a:t>‹#›</a:t>
            </a:fld>
            <a:endParaRPr lang="en-US"/>
          </a:p>
        </p:txBody>
      </p:sp>
    </p:spTree>
    <p:extLst>
      <p:ext uri="{BB962C8B-B14F-4D97-AF65-F5344CB8AC3E}">
        <p14:creationId xmlns:p14="http://schemas.microsoft.com/office/powerpoint/2010/main" val="65755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942788"/>
            <a:ext cx="12192000" cy="757130"/>
          </a:xfrm>
          <a:prstGeom prst="rect">
            <a:avLst/>
          </a:prstGeom>
        </p:spPr>
        <p:txBody>
          <a:bodyPr anchor="ctr" anchorCtr="0">
            <a:spAutoFit/>
          </a:bodyPr>
          <a:lstStyle>
            <a:lvl1pPr algn="ctr">
              <a:defRPr sz="4800" b="1">
                <a:solidFill>
                  <a:schemeClr val="accent5"/>
                </a:solidFill>
                <a:latin typeface="+mn-lt"/>
              </a:defRPr>
            </a:lvl1pPr>
          </a:lstStyle>
          <a:p>
            <a:r>
              <a:rPr lang="en-US"/>
              <a:t>Click to edit Master title style</a:t>
            </a:r>
          </a:p>
        </p:txBody>
      </p:sp>
    </p:spTree>
    <p:extLst>
      <p:ext uri="{BB962C8B-B14F-4D97-AF65-F5344CB8AC3E}">
        <p14:creationId xmlns:p14="http://schemas.microsoft.com/office/powerpoint/2010/main" val="721435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46331"/>
          </a:xfrm>
          <a:prstGeom prst="rect">
            <a:avLst/>
          </a:prstGeom>
        </p:spPr>
        <p:txBody>
          <a:bodyPr>
            <a:spAutoFit/>
          </a:bodyPr>
          <a:lstStyle>
            <a:lvl1pPr algn="ctr">
              <a:defRPr sz="4000" b="1">
                <a:solidFill>
                  <a:schemeClr val="accent5"/>
                </a:solidFill>
                <a:latin typeface="+mn-lt"/>
              </a:defRPr>
            </a:lvl1pPr>
          </a:lstStyle>
          <a:p>
            <a:r>
              <a:rPr lang="en-US"/>
              <a:t>Click to edit Master title style</a:t>
            </a:r>
          </a:p>
        </p:txBody>
      </p:sp>
      <p:sp>
        <p:nvSpPr>
          <p:cNvPr id="4" name="TextBox 3"/>
          <p:cNvSpPr txBox="1"/>
          <p:nvPr userDrawn="1"/>
        </p:nvSpPr>
        <p:spPr>
          <a:xfrm>
            <a:off x="11731618" y="6488668"/>
            <a:ext cx="460382" cy="369332"/>
          </a:xfrm>
          <a:prstGeom prst="rect">
            <a:avLst/>
          </a:prstGeom>
          <a:noFill/>
        </p:spPr>
        <p:txBody>
          <a:bodyPr wrap="none" rtlCol="0" anchor="ctr" anchorCtr="0">
            <a:spAutoFit/>
          </a:bodyPr>
          <a:lstStyle/>
          <a:p>
            <a:pPr algn="r"/>
            <a:fld id="{57B2C9CD-16E7-4562-9D55-4203E8B6AF5A}" type="slidenum">
              <a:rPr lang="en-US" sz="1800" b="1" smtClean="0">
                <a:solidFill>
                  <a:schemeClr val="tx1"/>
                </a:solidFill>
              </a:rPr>
              <a:pPr algn="r"/>
              <a:t>‹#›</a:t>
            </a:fld>
            <a:endParaRPr lang="en-US" sz="1800" b="1">
              <a:solidFill>
                <a:schemeClr val="tx1"/>
              </a:solidFill>
            </a:endParaRPr>
          </a:p>
        </p:txBody>
      </p:sp>
    </p:spTree>
    <p:extLst>
      <p:ext uri="{BB962C8B-B14F-4D97-AF65-F5344CB8AC3E}">
        <p14:creationId xmlns:p14="http://schemas.microsoft.com/office/powerpoint/2010/main" val="37080373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46331"/>
          </a:xfrm>
          <a:prstGeom prst="rect">
            <a:avLst/>
          </a:prstGeom>
        </p:spPr>
        <p:txBody>
          <a:bodyPr>
            <a:spAutoFit/>
          </a:bodyPr>
          <a:lstStyle>
            <a:lvl1pPr algn="ctr">
              <a:defRPr sz="4000" b="1">
                <a:solidFill>
                  <a:schemeClr val="accent5"/>
                </a:solidFill>
                <a:latin typeface="+mn-lt"/>
              </a:defRPr>
            </a:lvl1pPr>
          </a:lstStyle>
          <a:p>
            <a:r>
              <a:rPr lang="en-US"/>
              <a:t>Click to edit Master title style</a:t>
            </a:r>
          </a:p>
        </p:txBody>
      </p:sp>
      <p:sp>
        <p:nvSpPr>
          <p:cNvPr id="4" name="TextBox 3"/>
          <p:cNvSpPr txBox="1"/>
          <p:nvPr userDrawn="1"/>
        </p:nvSpPr>
        <p:spPr>
          <a:xfrm>
            <a:off x="11731618" y="6488668"/>
            <a:ext cx="460382" cy="369332"/>
          </a:xfrm>
          <a:prstGeom prst="rect">
            <a:avLst/>
          </a:prstGeom>
          <a:noFill/>
        </p:spPr>
        <p:txBody>
          <a:bodyPr wrap="none" rtlCol="0" anchor="ctr" anchorCtr="0">
            <a:spAutoFit/>
          </a:bodyPr>
          <a:lstStyle/>
          <a:p>
            <a:pPr algn="r"/>
            <a:fld id="{57B2C9CD-16E7-4562-9D55-4203E8B6AF5A}" type="slidenum">
              <a:rPr lang="en-US" sz="1800" b="1" smtClean="0">
                <a:solidFill>
                  <a:schemeClr val="tx1"/>
                </a:solidFill>
              </a:rPr>
              <a:pPr algn="r"/>
              <a:t>‹#›</a:t>
            </a:fld>
            <a:endParaRPr lang="en-US" sz="1800" b="1">
              <a:solidFill>
                <a:schemeClr val="tx1"/>
              </a:solidFill>
            </a:endParaRPr>
          </a:p>
        </p:txBody>
      </p:sp>
    </p:spTree>
    <p:extLst>
      <p:ext uri="{BB962C8B-B14F-4D97-AF65-F5344CB8AC3E}">
        <p14:creationId xmlns:p14="http://schemas.microsoft.com/office/powerpoint/2010/main" val="3407295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46331"/>
          </a:xfrm>
          <a:prstGeom prst="rect">
            <a:avLst/>
          </a:prstGeom>
        </p:spPr>
        <p:txBody>
          <a:bodyPr>
            <a:spAutoFit/>
          </a:bodyPr>
          <a:lstStyle>
            <a:lvl1pPr algn="ctr">
              <a:defRPr sz="4000" b="1">
                <a:solidFill>
                  <a:schemeClr val="accent5"/>
                </a:solidFill>
                <a:latin typeface="+mn-lt"/>
              </a:defRPr>
            </a:lvl1pPr>
          </a:lstStyle>
          <a:p>
            <a:r>
              <a:rPr lang="en-US"/>
              <a:t>Click to edit Master title style</a:t>
            </a:r>
          </a:p>
        </p:txBody>
      </p:sp>
      <p:sp>
        <p:nvSpPr>
          <p:cNvPr id="4" name="TextBox 3"/>
          <p:cNvSpPr txBox="1"/>
          <p:nvPr userDrawn="1"/>
        </p:nvSpPr>
        <p:spPr>
          <a:xfrm>
            <a:off x="11731618" y="6488668"/>
            <a:ext cx="460382" cy="369332"/>
          </a:xfrm>
          <a:prstGeom prst="rect">
            <a:avLst/>
          </a:prstGeom>
          <a:noFill/>
        </p:spPr>
        <p:txBody>
          <a:bodyPr wrap="none" rtlCol="0" anchor="ctr" anchorCtr="0">
            <a:spAutoFit/>
          </a:bodyPr>
          <a:lstStyle/>
          <a:p>
            <a:pPr algn="r"/>
            <a:fld id="{57B2C9CD-16E7-4562-9D55-4203E8B6AF5A}" type="slidenum">
              <a:rPr lang="en-US" sz="1800" b="1" smtClean="0">
                <a:solidFill>
                  <a:schemeClr val="tx1"/>
                </a:solidFill>
              </a:rPr>
              <a:pPr algn="r"/>
              <a:t>‹#›</a:t>
            </a:fld>
            <a:endParaRPr lang="en-US" sz="1800" b="1">
              <a:solidFill>
                <a:schemeClr val="tx1"/>
              </a:solidFill>
            </a:endParaRPr>
          </a:p>
        </p:txBody>
      </p:sp>
    </p:spTree>
    <p:extLst>
      <p:ext uri="{BB962C8B-B14F-4D97-AF65-F5344CB8AC3E}">
        <p14:creationId xmlns:p14="http://schemas.microsoft.com/office/powerpoint/2010/main" val="1384095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3" name="Google Shape;23;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011590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2_Title and Content">
    <p:spTree>
      <p:nvGrpSpPr>
        <p:cNvPr id="1" name="Shape 21"/>
        <p:cNvGrpSpPr/>
        <p:nvPr/>
      </p:nvGrpSpPr>
      <p:grpSpPr>
        <a:xfrm>
          <a:off x="0" y="0"/>
          <a:ext cx="0" cy="0"/>
          <a:chOff x="0" y="0"/>
          <a:chExt cx="0" cy="0"/>
        </a:xfrm>
      </p:grpSpPr>
      <p:sp>
        <p:nvSpPr>
          <p:cNvPr id="22" name="Google Shape;22;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39801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46331"/>
          </a:xfrm>
          <a:prstGeom prst="rect">
            <a:avLst/>
          </a:prstGeom>
        </p:spPr>
        <p:txBody>
          <a:bodyPr>
            <a:spAutoFit/>
          </a:bodyPr>
          <a:lstStyle>
            <a:lvl1pPr algn="ctr">
              <a:defRPr sz="4000" b="1">
                <a:solidFill>
                  <a:schemeClr val="accent5"/>
                </a:solidFill>
                <a:latin typeface="+mn-lt"/>
              </a:defRPr>
            </a:lvl1pPr>
          </a:lstStyle>
          <a:p>
            <a:r>
              <a:rPr lang="en-US"/>
              <a:t>Click to edit Master title style</a:t>
            </a:r>
          </a:p>
        </p:txBody>
      </p:sp>
      <p:sp>
        <p:nvSpPr>
          <p:cNvPr id="4" name="TextBox 3"/>
          <p:cNvSpPr txBox="1"/>
          <p:nvPr userDrawn="1"/>
        </p:nvSpPr>
        <p:spPr>
          <a:xfrm>
            <a:off x="11731618" y="0"/>
            <a:ext cx="460382" cy="369332"/>
          </a:xfrm>
          <a:prstGeom prst="rect">
            <a:avLst/>
          </a:prstGeom>
          <a:noFill/>
        </p:spPr>
        <p:txBody>
          <a:bodyPr wrap="none" rtlCol="0" anchor="ctr" anchorCtr="0">
            <a:spAutoFit/>
          </a:bodyPr>
          <a:lstStyle/>
          <a:p>
            <a:pPr algn="r"/>
            <a:fld id="{57B2C9CD-16E7-4562-9D55-4203E8B6AF5A}" type="slidenum">
              <a:rPr lang="en-US" sz="1800" b="1" smtClean="0">
                <a:solidFill>
                  <a:schemeClr val="bg1">
                    <a:lumMod val="50000"/>
                  </a:schemeClr>
                </a:solidFill>
              </a:rPr>
              <a:pPr algn="r"/>
              <a:t>‹#›</a:t>
            </a:fld>
            <a:endParaRPr lang="en-US" sz="1800" b="1" dirty="0">
              <a:solidFill>
                <a:schemeClr val="bg1">
                  <a:lumMod val="50000"/>
                </a:schemeClr>
              </a:solidFill>
            </a:endParaRPr>
          </a:p>
        </p:txBody>
      </p:sp>
    </p:spTree>
    <p:extLst>
      <p:ext uri="{BB962C8B-B14F-4D97-AF65-F5344CB8AC3E}">
        <p14:creationId xmlns:p14="http://schemas.microsoft.com/office/powerpoint/2010/main" val="808799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448800" y="6487338"/>
            <a:ext cx="2743200" cy="365125"/>
          </a:xfrm>
          <a:prstGeom prst="rect">
            <a:avLst/>
          </a:prstGeom>
        </p:spPr>
        <p:txBody>
          <a:bodyPr/>
          <a:lstStyle/>
          <a:p>
            <a:fld id="{D0E6D36F-4025-47F9-9A4B-ABDDE8C5033C}" type="slidenum">
              <a:rPr lang="en-US" smtClean="0"/>
              <a:t>‹#›</a:t>
            </a:fld>
            <a:endParaRPr lang="en-US"/>
          </a:p>
        </p:txBody>
      </p:sp>
    </p:spTree>
    <p:extLst>
      <p:ext uri="{BB962C8B-B14F-4D97-AF65-F5344CB8AC3E}">
        <p14:creationId xmlns:p14="http://schemas.microsoft.com/office/powerpoint/2010/main" val="1557706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9448800" y="6487338"/>
            <a:ext cx="2743200" cy="365125"/>
          </a:xfrm>
          <a:prstGeom prst="rect">
            <a:avLst/>
          </a:prstGeom>
        </p:spPr>
        <p:txBody>
          <a:bodyPr/>
          <a:lstStyle/>
          <a:p>
            <a:fld id="{D0E6D36F-4025-47F9-9A4B-ABDDE8C5033C}" type="slidenum">
              <a:rPr lang="en-US" smtClean="0"/>
              <a:t>‹#›</a:t>
            </a:fld>
            <a:endParaRPr lang="en-US"/>
          </a:p>
        </p:txBody>
      </p:sp>
    </p:spTree>
    <p:extLst>
      <p:ext uri="{BB962C8B-B14F-4D97-AF65-F5344CB8AC3E}">
        <p14:creationId xmlns:p14="http://schemas.microsoft.com/office/powerpoint/2010/main" val="1341644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2"/>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9448800" y="6487338"/>
            <a:ext cx="2743200" cy="365125"/>
          </a:xfrm>
          <a:prstGeom prst="rect">
            <a:avLst/>
          </a:prstGeom>
        </p:spPr>
        <p:txBody>
          <a:bodyPr/>
          <a:lstStyle/>
          <a:p>
            <a:fld id="{D0E6D36F-4025-47F9-9A4B-ABDDE8C5033C}" type="slidenum">
              <a:rPr lang="en-US" smtClean="0"/>
              <a:t>‹#›</a:t>
            </a:fld>
            <a:endParaRPr lang="en-US"/>
          </a:p>
        </p:txBody>
      </p:sp>
    </p:spTree>
    <p:extLst>
      <p:ext uri="{BB962C8B-B14F-4D97-AF65-F5344CB8AC3E}">
        <p14:creationId xmlns:p14="http://schemas.microsoft.com/office/powerpoint/2010/main" val="4163298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2"/>
            <a:ext cx="2743200" cy="365125"/>
          </a:xfrm>
          <a:prstGeom prst="rect">
            <a:avLst/>
          </a:prstGeom>
        </p:spPr>
        <p:txBody>
          <a:bodyPr/>
          <a:lstStyle/>
          <a:p>
            <a:endParaRPr lang="en-US"/>
          </a:p>
        </p:txBody>
      </p:sp>
      <p:sp>
        <p:nvSpPr>
          <p:cNvPr id="4" name="Footer Placeholder 3"/>
          <p:cNvSpPr>
            <a:spLocks noGrp="1"/>
          </p:cNvSpPr>
          <p:nvPr>
            <p:ph type="ftr" sz="quarter" idx="11"/>
          </p:nvPr>
        </p:nvSpPr>
        <p:spPr>
          <a:xfrm>
            <a:off x="4038600" y="6356352"/>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9448800" y="6487338"/>
            <a:ext cx="2743200" cy="365125"/>
          </a:xfrm>
          <a:prstGeom prst="rect">
            <a:avLst/>
          </a:prstGeom>
        </p:spPr>
        <p:txBody>
          <a:bodyPr/>
          <a:lstStyle/>
          <a:p>
            <a:fld id="{D0E6D36F-4025-47F9-9A4B-ABDDE8C5033C}" type="slidenum">
              <a:rPr lang="en-US" smtClean="0"/>
              <a:t>‹#›</a:t>
            </a:fld>
            <a:endParaRPr lang="en-US"/>
          </a:p>
        </p:txBody>
      </p:sp>
    </p:spTree>
    <p:extLst>
      <p:ext uri="{BB962C8B-B14F-4D97-AF65-F5344CB8AC3E}">
        <p14:creationId xmlns:p14="http://schemas.microsoft.com/office/powerpoint/2010/main" val="1836652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2"/>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9448800" y="6487338"/>
            <a:ext cx="2743200" cy="365125"/>
          </a:xfrm>
          <a:prstGeom prst="rect">
            <a:avLst/>
          </a:prstGeom>
        </p:spPr>
        <p:txBody>
          <a:bodyPr/>
          <a:lstStyle/>
          <a:p>
            <a:fld id="{D0E6D36F-4025-47F9-9A4B-ABDDE8C5033C}" type="slidenum">
              <a:rPr lang="en-US" smtClean="0"/>
              <a:t>‹#›</a:t>
            </a:fld>
            <a:endParaRPr lang="en-US"/>
          </a:p>
        </p:txBody>
      </p:sp>
    </p:spTree>
    <p:extLst>
      <p:ext uri="{BB962C8B-B14F-4D97-AF65-F5344CB8AC3E}">
        <p14:creationId xmlns:p14="http://schemas.microsoft.com/office/powerpoint/2010/main" val="111881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9448800" y="6487338"/>
            <a:ext cx="2743200" cy="365125"/>
          </a:xfrm>
          <a:prstGeom prst="rect">
            <a:avLst/>
          </a:prstGeom>
        </p:spPr>
        <p:txBody>
          <a:bodyPr/>
          <a:lstStyle/>
          <a:p>
            <a:fld id="{D0E6D36F-4025-47F9-9A4B-ABDDE8C5033C}" type="slidenum">
              <a:rPr lang="en-US" smtClean="0"/>
              <a:t>‹#›</a:t>
            </a:fld>
            <a:endParaRPr lang="en-US"/>
          </a:p>
        </p:txBody>
      </p:sp>
    </p:spTree>
    <p:extLst>
      <p:ext uri="{BB962C8B-B14F-4D97-AF65-F5344CB8AC3E}">
        <p14:creationId xmlns:p14="http://schemas.microsoft.com/office/powerpoint/2010/main" val="2822674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9448800" y="6487338"/>
            <a:ext cx="2743200" cy="365125"/>
          </a:xfrm>
          <a:prstGeom prst="rect">
            <a:avLst/>
          </a:prstGeom>
        </p:spPr>
        <p:txBody>
          <a:bodyPr/>
          <a:lstStyle/>
          <a:p>
            <a:fld id="{D0E6D36F-4025-47F9-9A4B-ABDDE8C5033C}" type="slidenum">
              <a:rPr lang="en-US" smtClean="0"/>
              <a:t>‹#›</a:t>
            </a:fld>
            <a:endParaRPr lang="en-US"/>
          </a:p>
        </p:txBody>
      </p:sp>
    </p:spTree>
    <p:extLst>
      <p:ext uri="{BB962C8B-B14F-4D97-AF65-F5344CB8AC3E}">
        <p14:creationId xmlns:p14="http://schemas.microsoft.com/office/powerpoint/2010/main" val="715869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50000">
              <a:schemeClr val="bg1"/>
            </a:gs>
            <a:gs pos="76000">
              <a:srgbClr val="F3F3F3"/>
            </a:gs>
            <a:gs pos="92000">
              <a:srgbClr val="DADADA"/>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13061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1" r:id="rId12"/>
    <p:sldLayoutId id="2147483662" r:id="rId13"/>
    <p:sldLayoutId id="2147483698" r:id="rId14"/>
    <p:sldLayoutId id="2147483700" r:id="rId15"/>
    <p:sldLayoutId id="2147483702" r:id="rId16"/>
    <p:sldLayoutId id="2147483703"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customXml" Target="../ink/ink5.xml"/><Relationship Id="rId18" Type="http://schemas.openxmlformats.org/officeDocument/2006/relationships/image" Target="../media/image28.emf"/><Relationship Id="rId26" Type="http://schemas.openxmlformats.org/officeDocument/2006/relationships/image" Target="../media/image32.emf"/><Relationship Id="rId3" Type="http://schemas.openxmlformats.org/officeDocument/2006/relationships/image" Target="../media/image21.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25.emf"/><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190.png"/><Relationship Id="rId16" Type="http://schemas.openxmlformats.org/officeDocument/2006/relationships/image" Target="../media/image27.emf"/><Relationship Id="rId20"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22.emf"/><Relationship Id="rId11" Type="http://schemas.openxmlformats.org/officeDocument/2006/relationships/customXml" Target="../ink/ink4.xml"/><Relationship Id="rId24" Type="http://schemas.openxmlformats.org/officeDocument/2006/relationships/image" Target="../media/image31.emf"/><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10" Type="http://schemas.openxmlformats.org/officeDocument/2006/relationships/image" Target="../media/image24.emf"/><Relationship Id="rId19" Type="http://schemas.openxmlformats.org/officeDocument/2006/relationships/customXml" Target="../ink/ink8.xml"/><Relationship Id="rId4" Type="http://schemas.openxmlformats.org/officeDocument/2006/relationships/image" Target="../media/image22.png"/><Relationship Id="rId9" Type="http://schemas.openxmlformats.org/officeDocument/2006/relationships/customXml" Target="../ink/ink3.xml"/><Relationship Id="rId14" Type="http://schemas.openxmlformats.org/officeDocument/2006/relationships/image" Target="../media/image26.emf"/><Relationship Id="rId22" Type="http://schemas.openxmlformats.org/officeDocument/2006/relationships/image" Target="../media/image30.emf"/></Relationships>
</file>

<file path=ppt/slides/_rels/slide100.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18" Type="http://schemas.openxmlformats.org/officeDocument/2006/relationships/image" Target="../media/image620.png"/><Relationship Id="rId3" Type="http://schemas.openxmlformats.org/officeDocument/2006/relationships/image" Target="../media/image109.png"/><Relationship Id="rId21" Type="http://schemas.openxmlformats.org/officeDocument/2006/relationships/image" Target="../media/image114.png"/><Relationship Id="rId7" Type="http://schemas.openxmlformats.org/officeDocument/2006/relationships/image" Target="../media/image97.png"/><Relationship Id="rId12" Type="http://schemas.openxmlformats.org/officeDocument/2006/relationships/image" Target="../media/image102.svg"/><Relationship Id="rId17" Type="http://schemas.openxmlformats.org/officeDocument/2006/relationships/image" Target="../media/image610.png"/><Relationship Id="rId25" Type="http://schemas.openxmlformats.org/officeDocument/2006/relationships/image" Target="../media/image850.png"/><Relationship Id="rId2" Type="http://schemas.openxmlformats.org/officeDocument/2006/relationships/notesSlide" Target="../notesSlides/notesSlide79.xml"/><Relationship Id="rId16" Type="http://schemas.openxmlformats.org/officeDocument/2006/relationships/image" Target="../media/image600.png"/><Relationship Id="rId20"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96.svg"/><Relationship Id="rId11" Type="http://schemas.openxmlformats.org/officeDocument/2006/relationships/image" Target="../media/image113.png"/><Relationship Id="rId24" Type="http://schemas.openxmlformats.org/officeDocument/2006/relationships/image" Target="../media/image114.png"/><Relationship Id="rId5" Type="http://schemas.openxmlformats.org/officeDocument/2006/relationships/image" Target="../media/image111.png"/><Relationship Id="rId15" Type="http://schemas.openxmlformats.org/officeDocument/2006/relationships/image" Target="../media/image800.png"/><Relationship Id="rId23" Type="http://schemas.openxmlformats.org/officeDocument/2006/relationships/image" Target="../media/image1000.png"/><Relationship Id="rId10" Type="http://schemas.openxmlformats.org/officeDocument/2006/relationships/image" Target="../media/image100.svg"/><Relationship Id="rId19" Type="http://schemas.openxmlformats.org/officeDocument/2006/relationships/image" Target="../media/image630.png"/><Relationship Id="rId4" Type="http://schemas.openxmlformats.org/officeDocument/2006/relationships/image" Target="../media/image110.svg"/><Relationship Id="rId9" Type="http://schemas.openxmlformats.org/officeDocument/2006/relationships/image" Target="../media/image112.png"/><Relationship Id="rId14" Type="http://schemas.openxmlformats.org/officeDocument/2006/relationships/image" Target="../media/image104.svg"/><Relationship Id="rId22" Type="http://schemas.openxmlformats.org/officeDocument/2006/relationships/image" Target="../media/image990.png"/></Relationships>
</file>

<file path=ppt/slides/_rels/slide1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01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80.png"/><Relationship Id="rId9" Type="http://schemas.openxmlformats.org/officeDocument/2006/relationships/image" Target="../media/image1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2.wdp"/><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44.png"/><Relationship Id="rId12"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3.png"/><Relationship Id="rId1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45.png"/><Relationship Id="rId12"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6.png"/><Relationship Id="rId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34.png"/><Relationship Id="rId1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7.png"/><Relationship Id="rId3" Type="http://schemas.openxmlformats.org/officeDocument/2006/relationships/image" Target="../media/image30.png"/><Relationship Id="rId7" Type="http://schemas.openxmlformats.org/officeDocument/2006/relationships/image" Target="../media/image44.png"/><Relationship Id="rId12"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45.png"/><Relationship Id="rId12"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36.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34.png"/><Relationship Id="rId14"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7.png"/><Relationship Id="rId3" Type="http://schemas.openxmlformats.org/officeDocument/2006/relationships/image" Target="../media/image30.png"/><Relationship Id="rId7" Type="http://schemas.openxmlformats.org/officeDocument/2006/relationships/image" Target="../media/image44.png"/><Relationship Id="rId12"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44.png"/><Relationship Id="rId12"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5.png"/><Relationship Id="rId5" Type="http://schemas.openxmlformats.org/officeDocument/2006/relationships/image" Target="../media/image43.png"/><Relationship Id="rId15" Type="http://schemas.openxmlformats.org/officeDocument/2006/relationships/image" Target="../media/image42.pn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3.png"/><Relationship Id="rId1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0.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3.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0.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0.png"/><Relationship Id="rId7"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0.png"/><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1.jpeg"/><Relationship Id="rId3" Type="http://schemas.openxmlformats.org/officeDocument/2006/relationships/image" Target="../media/image9.png"/><Relationship Id="rId7" Type="http://schemas.openxmlformats.org/officeDocument/2006/relationships/image" Target="../media/image14.png"/><Relationship Id="rId12"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7.png"/><Relationship Id="rId4" Type="http://schemas.openxmlformats.org/officeDocument/2006/relationships/image" Target="../media/image10.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0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250.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1.jpeg"/><Relationship Id="rId3" Type="http://schemas.openxmlformats.org/officeDocument/2006/relationships/image" Target="../media/image9.png"/><Relationship Id="rId7" Type="http://schemas.openxmlformats.org/officeDocument/2006/relationships/image" Target="../media/image14.png"/><Relationship Id="rId12"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7.png"/><Relationship Id="rId4" Type="http://schemas.openxmlformats.org/officeDocument/2006/relationships/image" Target="../media/image10.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69.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360.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79.png"/><Relationship Id="rId4" Type="http://schemas.openxmlformats.org/officeDocument/2006/relationships/image" Target="../media/image4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21.png"/><Relationship Id="rId4" Type="http://schemas.openxmlformats.org/officeDocument/2006/relationships/image" Target="../media/image82.png"/></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44.png"/><Relationship Id="rId12" Type="http://schemas.openxmlformats.org/officeDocument/2006/relationships/image" Target="../media/image36.png"/><Relationship Id="rId17" Type="http://schemas.openxmlformats.org/officeDocument/2006/relationships/image" Target="../media/image72.png"/><Relationship Id="rId2" Type="http://schemas.openxmlformats.org/officeDocument/2006/relationships/notesSlide" Target="../notesSlides/notesSlide63.xml"/><Relationship Id="rId16"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3.png"/><Relationship Id="rId14" Type="http://schemas.openxmlformats.org/officeDocument/2006/relationships/image" Target="../media/image38.png"/></Relationships>
</file>

<file path=ppt/slides/_rels/slide7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44.png"/><Relationship Id="rId12" Type="http://schemas.openxmlformats.org/officeDocument/2006/relationships/image" Target="../media/image36.png"/><Relationship Id="rId17" Type="http://schemas.openxmlformats.org/officeDocument/2006/relationships/image" Target="../media/image87.png"/><Relationship Id="rId2" Type="http://schemas.openxmlformats.org/officeDocument/2006/relationships/notesSlide" Target="../notesSlides/notesSlide64.xml"/><Relationship Id="rId16"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3.png"/><Relationship Id="rId14" Type="http://schemas.openxmlformats.org/officeDocument/2006/relationships/image" Target="../media/image38.png"/></Relationships>
</file>

<file path=ppt/slides/_rels/slide7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44.png"/><Relationship Id="rId12"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3.png"/><Relationship Id="rId14" Type="http://schemas.openxmlformats.org/officeDocument/2006/relationships/image" Target="../media/image3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sv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sv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s>
</file>

<file path=ppt/slides/_rels/slide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2.sv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88.png"/><Relationship Id="rId4" Type="http://schemas.openxmlformats.org/officeDocument/2006/relationships/image" Target="../media/image90.svg"/></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sv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svg"/><Relationship Id="rId10" Type="http://schemas.openxmlformats.org/officeDocument/2006/relationships/image" Target="../media/image670.png"/><Relationship Id="rId4" Type="http://schemas.openxmlformats.org/officeDocument/2006/relationships/image" Target="../media/image89.png"/><Relationship Id="rId9" Type="http://schemas.openxmlformats.org/officeDocument/2006/relationships/image" Target="../media/image460.png"/></Relationships>
</file>

<file path=ppt/slides/_rels/slide82.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88.png"/><Relationship Id="rId7" Type="http://schemas.openxmlformats.org/officeDocument/2006/relationships/image" Target="../media/image92.sv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18" Type="http://schemas.openxmlformats.org/officeDocument/2006/relationships/image" Target="../media/image830.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17" Type="http://schemas.openxmlformats.org/officeDocument/2006/relationships/image" Target="../media/image820.png"/><Relationship Id="rId2" Type="http://schemas.openxmlformats.org/officeDocument/2006/relationships/notesSlide" Target="../notesSlides/notesSlide71.xml"/><Relationship Id="rId16" Type="http://schemas.openxmlformats.org/officeDocument/2006/relationships/image" Target="../media/image810.png"/><Relationship Id="rId20" Type="http://schemas.openxmlformats.org/officeDocument/2006/relationships/image" Target="../media/image850.png"/><Relationship Id="rId1" Type="http://schemas.openxmlformats.org/officeDocument/2006/relationships/slideLayout" Target="../slideLayouts/slideLayout2.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800.png"/><Relationship Id="rId10" Type="http://schemas.openxmlformats.org/officeDocument/2006/relationships/image" Target="../media/image100.svg"/><Relationship Id="rId19" Type="http://schemas.openxmlformats.org/officeDocument/2006/relationships/image" Target="../media/image840.pn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s>
</file>

<file path=ppt/slides/_rels/slide85.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8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88.png"/></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90.sv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sv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sv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s>
</file>

<file path=ppt/slides/_rels/slide92.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90.sv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108.svg"/><Relationship Id="rId4" Type="http://schemas.openxmlformats.org/officeDocument/2006/relationships/image" Target="../media/image107.png"/></Relationships>
</file>

<file path=ppt/slides/_rels/slide97.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18" Type="http://schemas.openxmlformats.org/officeDocument/2006/relationships/image" Target="../media/image830.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17" Type="http://schemas.openxmlformats.org/officeDocument/2006/relationships/image" Target="../media/image820.png"/><Relationship Id="rId2" Type="http://schemas.openxmlformats.org/officeDocument/2006/relationships/notesSlide" Target="../notesSlides/notesSlide77.xml"/><Relationship Id="rId16" Type="http://schemas.openxmlformats.org/officeDocument/2006/relationships/image" Target="../media/image810.png"/><Relationship Id="rId20" Type="http://schemas.openxmlformats.org/officeDocument/2006/relationships/image" Target="../media/image850.png"/><Relationship Id="rId1" Type="http://schemas.openxmlformats.org/officeDocument/2006/relationships/slideLayout" Target="../slideLayouts/slideLayout2.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800.png"/><Relationship Id="rId10" Type="http://schemas.openxmlformats.org/officeDocument/2006/relationships/image" Target="../media/image100.svg"/><Relationship Id="rId19" Type="http://schemas.openxmlformats.org/officeDocument/2006/relationships/image" Target="../media/image840.pn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s>
</file>

<file path=ppt/slides/_rels/slide98.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18" Type="http://schemas.openxmlformats.org/officeDocument/2006/relationships/image" Target="../media/image830.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17" Type="http://schemas.openxmlformats.org/officeDocument/2006/relationships/image" Target="../media/image820.png"/><Relationship Id="rId2" Type="http://schemas.openxmlformats.org/officeDocument/2006/relationships/notesSlide" Target="../notesSlides/notesSlide78.xml"/><Relationship Id="rId16" Type="http://schemas.openxmlformats.org/officeDocument/2006/relationships/image" Target="../media/image810.png"/><Relationship Id="rId20" Type="http://schemas.openxmlformats.org/officeDocument/2006/relationships/image" Target="../media/image850.png"/><Relationship Id="rId1" Type="http://schemas.openxmlformats.org/officeDocument/2006/relationships/slideLayout" Target="../slideLayouts/slideLayout2.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800.png"/><Relationship Id="rId10" Type="http://schemas.openxmlformats.org/officeDocument/2006/relationships/image" Target="../media/image100.svg"/><Relationship Id="rId19" Type="http://schemas.openxmlformats.org/officeDocument/2006/relationships/image" Target="../media/image840.pn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59304" y="4293239"/>
            <a:ext cx="8332695" cy="892552"/>
          </a:xfrm>
          <a:prstGeom prst="rect">
            <a:avLst/>
          </a:prstGeom>
          <a:noFill/>
        </p:spPr>
        <p:txBody>
          <a:bodyPr wrap="square" rtlCol="1">
            <a:spAutoFit/>
          </a:bodyPr>
          <a:lstStyle/>
          <a:p>
            <a:pPr algn="ctr" rtl="0"/>
            <a:r>
              <a:rPr lang="en-US" sz="3200" b="1" dirty="0"/>
              <a:t>Ittay Eyal </a:t>
            </a:r>
          </a:p>
          <a:p>
            <a:pPr algn="ctr"/>
            <a:r>
              <a:rPr lang="en-US" b="1" dirty="0"/>
              <a:t>Technion ECE</a:t>
            </a:r>
            <a:endParaRPr lang="en-US" dirty="0"/>
          </a:p>
        </p:txBody>
      </p:sp>
      <p:sp>
        <p:nvSpPr>
          <p:cNvPr id="2" name="Rectangle 1"/>
          <p:cNvSpPr/>
          <p:nvPr/>
        </p:nvSpPr>
        <p:spPr>
          <a:xfrm>
            <a:off x="3859306" y="2881511"/>
            <a:ext cx="8332694" cy="830997"/>
          </a:xfrm>
          <a:prstGeom prst="rect">
            <a:avLst/>
          </a:prstGeom>
        </p:spPr>
        <p:txBody>
          <a:bodyPr wrap="square">
            <a:spAutoFit/>
          </a:bodyPr>
          <a:lstStyle/>
          <a:p>
            <a:pPr algn="ctr"/>
            <a:r>
              <a:rPr lang="en-US" sz="4800" b="1" dirty="0">
                <a:solidFill>
                  <a:schemeClr val="accent5"/>
                </a:solidFill>
              </a:rPr>
              <a:t>Authentication Mechanisms</a:t>
            </a:r>
            <a:endParaRPr lang="en-US" sz="3200" dirty="0">
              <a:solidFill>
                <a:schemeClr val="accent5"/>
              </a:solidFill>
            </a:endParaRPr>
          </a:p>
        </p:txBody>
      </p:sp>
      <p:pic>
        <p:nvPicPr>
          <p:cNvPr id="4" name="Picture 3"/>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8106" r="72854"/>
          <a:stretch/>
        </p:blipFill>
        <p:spPr>
          <a:xfrm>
            <a:off x="4832641" y="324165"/>
            <a:ext cx="1106166" cy="722253"/>
          </a:xfrm>
          <a:prstGeom prst="rect">
            <a:avLst/>
          </a:prstGeom>
        </p:spPr>
      </p:pic>
      <p:pic>
        <p:nvPicPr>
          <p:cNvPr id="6" name="Picture 5"/>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r="71863"/>
          <a:stretch/>
        </p:blipFill>
        <p:spPr>
          <a:xfrm>
            <a:off x="3909023" y="69596"/>
            <a:ext cx="873907" cy="1231392"/>
          </a:xfrm>
          <a:prstGeom prst="rect">
            <a:avLst/>
          </a:prstGeom>
        </p:spPr>
      </p:pic>
      <p:pic>
        <p:nvPicPr>
          <p:cNvPr id="23" name="Picture 22" descr="A close up of a sign&#10;&#10;Description automatically generated">
            <a:extLst>
              <a:ext uri="{FF2B5EF4-FFF2-40B4-BE49-F238E27FC236}">
                <a16:creationId xmlns:a16="http://schemas.microsoft.com/office/drawing/2014/main" id="{D2F77D02-CF04-422B-97B1-5C3274CB0F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51030"/>
          <a:stretch/>
        </p:blipFill>
        <p:spPr>
          <a:xfrm>
            <a:off x="10048098" y="356550"/>
            <a:ext cx="1962857" cy="657482"/>
          </a:xfrm>
          <a:prstGeom prst="rect">
            <a:avLst/>
          </a:prstGeom>
        </p:spPr>
      </p:pic>
      <p:sp>
        <p:nvSpPr>
          <p:cNvPr id="5" name="TextBox 4">
            <a:extLst>
              <a:ext uri="{FF2B5EF4-FFF2-40B4-BE49-F238E27FC236}">
                <a16:creationId xmlns:a16="http://schemas.microsoft.com/office/drawing/2014/main" id="{869E9F33-1FDE-4C66-9322-C9F9BAA6A0B7}"/>
              </a:ext>
            </a:extLst>
          </p:cNvPr>
          <p:cNvSpPr txBox="1"/>
          <p:nvPr/>
        </p:nvSpPr>
        <p:spPr>
          <a:xfrm>
            <a:off x="3859304" y="6396335"/>
            <a:ext cx="8332696" cy="461665"/>
          </a:xfrm>
          <a:prstGeom prst="rect">
            <a:avLst/>
          </a:prstGeom>
          <a:noFill/>
        </p:spPr>
        <p:txBody>
          <a:bodyPr wrap="square" rtlCol="0">
            <a:spAutoFit/>
          </a:bodyPr>
          <a:lstStyle/>
          <a:p>
            <a:pPr algn="ctr"/>
            <a:r>
              <a:rPr lang="en-US" sz="2400" dirty="0"/>
              <a:t>TAU – November 2024</a:t>
            </a:r>
          </a:p>
        </p:txBody>
      </p:sp>
      <p:pic>
        <p:nvPicPr>
          <p:cNvPr id="8" name="Picture 7" descr="Image">
            <a:extLst>
              <a:ext uri="{FF2B5EF4-FFF2-40B4-BE49-F238E27FC236}">
                <a16:creationId xmlns:a16="http://schemas.microsoft.com/office/drawing/2014/main" id="{F9B5F89D-C25F-45C6-BEE5-73789BA66D7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
            <a:ext cx="3859306" cy="6858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453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2A9DE-F9AB-4278-A05A-AA4543684D96}"/>
              </a:ext>
            </a:extLst>
          </p:cNvPr>
          <p:cNvSpPr>
            <a:spLocks noGrp="1"/>
          </p:cNvSpPr>
          <p:nvPr>
            <p:ph type="title"/>
          </p:nvPr>
        </p:nvSpPr>
        <p:spPr/>
        <p:txBody>
          <a:bodyPr/>
          <a:lstStyle/>
          <a:p>
            <a:r>
              <a:rPr lang="en-US" dirty="0"/>
              <a:t>Digital Asset Security</a:t>
            </a:r>
            <a:endParaRPr lang="en-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7000F11-288B-43F9-82A9-974AC565E963}"/>
                  </a:ext>
                </a:extLst>
              </p:cNvPr>
              <p:cNvSpPr txBox="1"/>
              <p:nvPr/>
            </p:nvSpPr>
            <p:spPr>
              <a:xfrm>
                <a:off x="1203242" y="640934"/>
                <a:ext cx="5056449" cy="1569660"/>
              </a:xfrm>
              <a:prstGeom prst="rect">
                <a:avLst/>
              </a:prstGeom>
              <a:noFill/>
            </p:spPr>
            <p:txBody>
              <a:bodyPr wrap="none" rtlCol="0">
                <a:spAutoFit/>
              </a:bodyPr>
              <a:lstStyle/>
              <a:p>
                <a:pPr marL="457200" indent="-457200">
                  <a:buFont typeface="Arial" panose="020B0604020202020204" pitchFamily="34" charset="0"/>
                  <a:buChar char="•"/>
                </a:pPr>
                <a:r>
                  <a:rPr lang="en-US" sz="3200" dirty="0"/>
                  <a:t>Secure individual keys </a:t>
                </a:r>
              </a:p>
              <a:p>
                <a:pPr marL="457200" indent="-457200">
                  <a:buFont typeface="Arial" panose="020B0604020202020204" pitchFamily="34" charset="0"/>
                  <a:buChar char="•"/>
                </a:pPr>
                <a:r>
                  <a:rPr lang="en-US" sz="3200" dirty="0"/>
                  <a:t>Use </a:t>
                </a:r>
                <a14:m>
                  <m:oMath xmlns:m="http://schemas.openxmlformats.org/officeDocument/2006/math">
                    <m:r>
                      <a:rPr lang="en-US" sz="3200" b="0" i="1" smtClean="0">
                        <a:latin typeface="Cambria Math" panose="02040503050406030204" pitchFamily="18" charset="0"/>
                      </a:rPr>
                      <m:t>𝑘</m:t>
                    </m:r>
                    <m:r>
                      <a:rPr lang="en-US" sz="3200" b="0" i="1" smtClean="0">
                        <a:latin typeface="Cambria Math" panose="02040503050406030204" pitchFamily="18" charset="0"/>
                      </a:rPr>
                      <m:t>/</m:t>
                    </m:r>
                    <m:r>
                      <a:rPr lang="en-US" sz="3200" b="0" i="1" smtClean="0">
                        <a:latin typeface="Cambria Math" panose="02040503050406030204" pitchFamily="18" charset="0"/>
                      </a:rPr>
                      <m:t>𝑛</m:t>
                    </m:r>
                  </m:oMath>
                </a14:m>
                <a:r>
                  <a:rPr lang="en-US" sz="3200" dirty="0"/>
                  <a:t> (more elaborate) </a:t>
                </a:r>
              </a:p>
              <a:p>
                <a:pPr marL="457200" indent="-457200">
                  <a:buFont typeface="Arial" panose="020B0604020202020204" pitchFamily="34" charset="0"/>
                  <a:buChar char="•"/>
                </a:pPr>
                <a:r>
                  <a:rPr lang="en-US" sz="3200" dirty="0"/>
                  <a:t>Is this enough? </a:t>
                </a:r>
                <a:endParaRPr lang="en-IL" sz="3200" dirty="0"/>
              </a:p>
            </p:txBody>
          </p:sp>
        </mc:Choice>
        <mc:Fallback xmlns="">
          <p:sp>
            <p:nvSpPr>
              <p:cNvPr id="3" name="TextBox 2">
                <a:extLst>
                  <a:ext uri="{FF2B5EF4-FFF2-40B4-BE49-F238E27FC236}">
                    <a16:creationId xmlns:a16="http://schemas.microsoft.com/office/drawing/2014/main" id="{07000F11-288B-43F9-82A9-974AC565E963}"/>
                  </a:ext>
                </a:extLst>
              </p:cNvPr>
              <p:cNvSpPr txBox="1">
                <a:spLocks noRot="1" noChangeAspect="1" noMove="1" noResize="1" noEditPoints="1" noAdjustHandles="1" noChangeArrowheads="1" noChangeShapeType="1" noTextEdit="1"/>
              </p:cNvSpPr>
              <p:nvPr/>
            </p:nvSpPr>
            <p:spPr>
              <a:xfrm>
                <a:off x="1203242" y="640934"/>
                <a:ext cx="5056449" cy="1569660"/>
              </a:xfrm>
              <a:prstGeom prst="rect">
                <a:avLst/>
              </a:prstGeom>
              <a:blipFill>
                <a:blip r:embed="rId2"/>
                <a:stretch>
                  <a:fillRect l="-2771" t="-5039" r="-2169" b="-11628"/>
                </a:stretch>
              </a:blipFill>
            </p:spPr>
            <p:txBody>
              <a:bodyPr/>
              <a:lstStyle/>
              <a:p>
                <a:r>
                  <a:rPr lang="en-IL">
                    <a:noFill/>
                  </a:rPr>
                  <a:t> </a:t>
                </a:r>
              </a:p>
            </p:txBody>
          </p:sp>
        </mc:Fallback>
      </mc:AlternateContent>
      <p:pic>
        <p:nvPicPr>
          <p:cNvPr id="4" name="Picture 3">
            <a:extLst>
              <a:ext uri="{FF2B5EF4-FFF2-40B4-BE49-F238E27FC236}">
                <a16:creationId xmlns:a16="http://schemas.microsoft.com/office/drawing/2014/main" id="{D487AFEF-2EF5-4A45-8D77-8180376F4A6C}"/>
              </a:ext>
            </a:extLst>
          </p:cNvPr>
          <p:cNvPicPr>
            <a:picLocks noChangeAspect="1"/>
          </p:cNvPicPr>
          <p:nvPr/>
        </p:nvPicPr>
        <p:blipFill>
          <a:blip r:embed="rId3"/>
          <a:stretch>
            <a:fillRect/>
          </a:stretch>
        </p:blipFill>
        <p:spPr>
          <a:xfrm>
            <a:off x="4434739" y="3185803"/>
            <a:ext cx="6998060" cy="20702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 name="Group 4">
            <a:extLst>
              <a:ext uri="{FF2B5EF4-FFF2-40B4-BE49-F238E27FC236}">
                <a16:creationId xmlns:a16="http://schemas.microsoft.com/office/drawing/2014/main" id="{44BCCCF9-A860-4F71-9E4E-13B89B9CAB01}"/>
              </a:ext>
            </a:extLst>
          </p:cNvPr>
          <p:cNvGrpSpPr/>
          <p:nvPr/>
        </p:nvGrpSpPr>
        <p:grpSpPr>
          <a:xfrm>
            <a:off x="942964" y="2377933"/>
            <a:ext cx="7067913" cy="5404128"/>
            <a:chOff x="677403" y="1453872"/>
            <a:chExt cx="7067913" cy="5404128"/>
          </a:xfrm>
        </p:grpSpPr>
        <p:grpSp>
          <p:nvGrpSpPr>
            <p:cNvPr id="6" name="Group 5">
              <a:extLst>
                <a:ext uri="{FF2B5EF4-FFF2-40B4-BE49-F238E27FC236}">
                  <a16:creationId xmlns:a16="http://schemas.microsoft.com/office/drawing/2014/main" id="{C7D64166-BE97-4877-A50B-7B875A906129}"/>
                </a:ext>
              </a:extLst>
            </p:cNvPr>
            <p:cNvGrpSpPr/>
            <p:nvPr/>
          </p:nvGrpSpPr>
          <p:grpSpPr>
            <a:xfrm>
              <a:off x="677403" y="1453872"/>
              <a:ext cx="7067913" cy="5404128"/>
              <a:chOff x="893787" y="1401109"/>
              <a:chExt cx="7067913" cy="5404128"/>
            </a:xfrm>
          </p:grpSpPr>
          <p:pic>
            <p:nvPicPr>
              <p:cNvPr id="8" name="Picture 7">
                <a:extLst>
                  <a:ext uri="{FF2B5EF4-FFF2-40B4-BE49-F238E27FC236}">
                    <a16:creationId xmlns:a16="http://schemas.microsoft.com/office/drawing/2014/main" id="{2470881E-4F6E-46B8-B5A8-BCF93A988618}"/>
                  </a:ext>
                </a:extLst>
              </p:cNvPr>
              <p:cNvPicPr>
                <a:picLocks noChangeAspect="1"/>
              </p:cNvPicPr>
              <p:nvPr/>
            </p:nvPicPr>
            <p:blipFill>
              <a:blip r:embed="rId4"/>
              <a:stretch>
                <a:fillRect/>
              </a:stretch>
            </p:blipFill>
            <p:spPr>
              <a:xfrm>
                <a:off x="893787" y="1401109"/>
                <a:ext cx="7067913" cy="5404128"/>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E8473FD4-939F-42A9-BBAA-CADCFE278BAA}"/>
                      </a:ext>
                    </a:extLst>
                  </p14:cNvPr>
                  <p14:cNvContentPartPr/>
                  <p14:nvPr/>
                </p14:nvContentPartPr>
                <p14:xfrm>
                  <a:off x="1005136" y="4844078"/>
                  <a:ext cx="6757560" cy="119880"/>
                </p14:xfrm>
              </p:contentPart>
            </mc:Choice>
            <mc:Fallback xmlns="">
              <p:pic>
                <p:nvPicPr>
                  <p:cNvPr id="9" name="Ink 8">
                    <a:extLst>
                      <a:ext uri="{FF2B5EF4-FFF2-40B4-BE49-F238E27FC236}">
                        <a16:creationId xmlns:a16="http://schemas.microsoft.com/office/drawing/2014/main" id="{E8473FD4-939F-42A9-BBAA-CADCFE278BAA}"/>
                      </a:ext>
                    </a:extLst>
                  </p:cNvPr>
                  <p:cNvPicPr/>
                  <p:nvPr/>
                </p:nvPicPr>
                <p:blipFill>
                  <a:blip r:embed="rId6"/>
                  <a:stretch>
                    <a:fillRect/>
                  </a:stretch>
                </p:blipFill>
                <p:spPr>
                  <a:xfrm>
                    <a:off x="951136" y="4736078"/>
                    <a:ext cx="686520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C3880E61-129C-4A4D-B5C8-AEE25B2DA82D}"/>
                      </a:ext>
                    </a:extLst>
                  </p14:cNvPr>
                  <p14:cNvContentPartPr/>
                  <p14:nvPr/>
                </p14:nvContentPartPr>
                <p14:xfrm>
                  <a:off x="1011976" y="5172038"/>
                  <a:ext cx="6624000" cy="119880"/>
                </p14:xfrm>
              </p:contentPart>
            </mc:Choice>
            <mc:Fallback xmlns="">
              <p:pic>
                <p:nvPicPr>
                  <p:cNvPr id="10" name="Ink 9">
                    <a:extLst>
                      <a:ext uri="{FF2B5EF4-FFF2-40B4-BE49-F238E27FC236}">
                        <a16:creationId xmlns:a16="http://schemas.microsoft.com/office/drawing/2014/main" id="{C3880E61-129C-4A4D-B5C8-AEE25B2DA82D}"/>
                      </a:ext>
                    </a:extLst>
                  </p:cNvPr>
                  <p:cNvPicPr/>
                  <p:nvPr/>
                </p:nvPicPr>
                <p:blipFill>
                  <a:blip r:embed="rId8"/>
                  <a:stretch>
                    <a:fillRect/>
                  </a:stretch>
                </p:blipFill>
                <p:spPr>
                  <a:xfrm>
                    <a:off x="957976" y="5064038"/>
                    <a:ext cx="673164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C50A40A1-507D-4D34-B79F-10755EDA0EAB}"/>
                      </a:ext>
                    </a:extLst>
                  </p14:cNvPr>
                  <p14:cNvContentPartPr/>
                  <p14:nvPr/>
                </p14:nvContentPartPr>
                <p14:xfrm>
                  <a:off x="997936" y="5479478"/>
                  <a:ext cx="2715840" cy="343080"/>
                </p14:xfrm>
              </p:contentPart>
            </mc:Choice>
            <mc:Fallback xmlns="">
              <p:pic>
                <p:nvPicPr>
                  <p:cNvPr id="11" name="Ink 10">
                    <a:extLst>
                      <a:ext uri="{FF2B5EF4-FFF2-40B4-BE49-F238E27FC236}">
                        <a16:creationId xmlns:a16="http://schemas.microsoft.com/office/drawing/2014/main" id="{C50A40A1-507D-4D34-B79F-10755EDA0EAB}"/>
                      </a:ext>
                    </a:extLst>
                  </p:cNvPr>
                  <p:cNvPicPr/>
                  <p:nvPr/>
                </p:nvPicPr>
                <p:blipFill>
                  <a:blip r:embed="rId10"/>
                  <a:stretch>
                    <a:fillRect/>
                  </a:stretch>
                </p:blipFill>
                <p:spPr>
                  <a:xfrm>
                    <a:off x="943929" y="5371478"/>
                    <a:ext cx="2823494"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045B7D2-E506-4157-8DE0-0E1E1757D36F}"/>
                      </a:ext>
                    </a:extLst>
                  </p14:cNvPr>
                  <p14:cNvContentPartPr/>
                  <p14:nvPr/>
                </p14:nvContentPartPr>
                <p14:xfrm>
                  <a:off x="3727456" y="5402798"/>
                  <a:ext cx="3700080" cy="126360"/>
                </p14:xfrm>
              </p:contentPart>
            </mc:Choice>
            <mc:Fallback xmlns="">
              <p:pic>
                <p:nvPicPr>
                  <p:cNvPr id="12" name="Ink 11">
                    <a:extLst>
                      <a:ext uri="{FF2B5EF4-FFF2-40B4-BE49-F238E27FC236}">
                        <a16:creationId xmlns:a16="http://schemas.microsoft.com/office/drawing/2014/main" id="{E045B7D2-E506-4157-8DE0-0E1E1757D36F}"/>
                      </a:ext>
                    </a:extLst>
                  </p:cNvPr>
                  <p:cNvPicPr/>
                  <p:nvPr/>
                </p:nvPicPr>
                <p:blipFill>
                  <a:blip r:embed="rId12"/>
                  <a:stretch>
                    <a:fillRect/>
                  </a:stretch>
                </p:blipFill>
                <p:spPr>
                  <a:xfrm>
                    <a:off x="3673461" y="5294798"/>
                    <a:ext cx="380771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EBE015FA-C0EB-41C5-BFAB-7A0BB68F15F8}"/>
                      </a:ext>
                    </a:extLst>
                  </p14:cNvPr>
                  <p14:cNvContentPartPr/>
                  <p14:nvPr/>
                </p14:nvContentPartPr>
                <p14:xfrm>
                  <a:off x="6365536" y="5493158"/>
                  <a:ext cx="943200" cy="7920"/>
                </p14:xfrm>
              </p:contentPart>
            </mc:Choice>
            <mc:Fallback xmlns="">
              <p:pic>
                <p:nvPicPr>
                  <p:cNvPr id="13" name="Ink 12">
                    <a:extLst>
                      <a:ext uri="{FF2B5EF4-FFF2-40B4-BE49-F238E27FC236}">
                        <a16:creationId xmlns:a16="http://schemas.microsoft.com/office/drawing/2014/main" id="{EBE015FA-C0EB-41C5-BFAB-7A0BB68F15F8}"/>
                      </a:ext>
                    </a:extLst>
                  </p:cNvPr>
                  <p:cNvPicPr/>
                  <p:nvPr/>
                </p:nvPicPr>
                <p:blipFill>
                  <a:blip r:embed="rId14"/>
                  <a:stretch>
                    <a:fillRect/>
                  </a:stretch>
                </p:blipFill>
                <p:spPr>
                  <a:xfrm>
                    <a:off x="6311536" y="5389854"/>
                    <a:ext cx="1050840" cy="214184"/>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67B57CC6-F1BC-43F0-93DF-68BC1EE4A4DF}"/>
                      </a:ext>
                    </a:extLst>
                  </p14:cNvPr>
                  <p14:cNvContentPartPr/>
                  <p14:nvPr/>
                </p14:nvContentPartPr>
                <p14:xfrm>
                  <a:off x="963016" y="5311718"/>
                  <a:ext cx="3944160" cy="56520"/>
                </p14:xfrm>
              </p:contentPart>
            </mc:Choice>
            <mc:Fallback xmlns="">
              <p:pic>
                <p:nvPicPr>
                  <p:cNvPr id="14" name="Ink 13">
                    <a:extLst>
                      <a:ext uri="{FF2B5EF4-FFF2-40B4-BE49-F238E27FC236}">
                        <a16:creationId xmlns:a16="http://schemas.microsoft.com/office/drawing/2014/main" id="{67B57CC6-F1BC-43F0-93DF-68BC1EE4A4DF}"/>
                      </a:ext>
                    </a:extLst>
                  </p:cNvPr>
                  <p:cNvPicPr/>
                  <p:nvPr/>
                </p:nvPicPr>
                <p:blipFill>
                  <a:blip r:embed="rId16"/>
                  <a:stretch>
                    <a:fillRect/>
                  </a:stretch>
                </p:blipFill>
                <p:spPr>
                  <a:xfrm>
                    <a:off x="909016" y="5203718"/>
                    <a:ext cx="40518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D98F32A3-6957-47CA-AC42-29F72223EBEE}"/>
                      </a:ext>
                    </a:extLst>
                  </p14:cNvPr>
                  <p14:cNvContentPartPr/>
                  <p14:nvPr/>
                </p14:nvContentPartPr>
                <p14:xfrm>
                  <a:off x="1005136" y="4908158"/>
                  <a:ext cx="5619240" cy="201240"/>
                </p14:xfrm>
              </p:contentPart>
            </mc:Choice>
            <mc:Fallback xmlns="">
              <p:pic>
                <p:nvPicPr>
                  <p:cNvPr id="15" name="Ink 14">
                    <a:extLst>
                      <a:ext uri="{FF2B5EF4-FFF2-40B4-BE49-F238E27FC236}">
                        <a16:creationId xmlns:a16="http://schemas.microsoft.com/office/drawing/2014/main" id="{D98F32A3-6957-47CA-AC42-29F72223EBEE}"/>
                      </a:ext>
                    </a:extLst>
                  </p:cNvPr>
                  <p:cNvPicPr/>
                  <p:nvPr/>
                </p:nvPicPr>
                <p:blipFill>
                  <a:blip r:embed="rId18"/>
                  <a:stretch>
                    <a:fillRect/>
                  </a:stretch>
                </p:blipFill>
                <p:spPr>
                  <a:xfrm>
                    <a:off x="951139" y="4800158"/>
                    <a:ext cx="5726873"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2940C6DD-ACFE-4216-AB33-C84CF0FF5B7D}"/>
                      </a:ext>
                    </a:extLst>
                  </p14:cNvPr>
                  <p14:cNvContentPartPr/>
                  <p14:nvPr/>
                </p14:nvContentPartPr>
                <p14:xfrm>
                  <a:off x="4690456" y="5008238"/>
                  <a:ext cx="2763000" cy="102240"/>
                </p14:xfrm>
              </p:contentPart>
            </mc:Choice>
            <mc:Fallback xmlns="">
              <p:pic>
                <p:nvPicPr>
                  <p:cNvPr id="16" name="Ink 15">
                    <a:extLst>
                      <a:ext uri="{FF2B5EF4-FFF2-40B4-BE49-F238E27FC236}">
                        <a16:creationId xmlns:a16="http://schemas.microsoft.com/office/drawing/2014/main" id="{2940C6DD-ACFE-4216-AB33-C84CF0FF5B7D}"/>
                      </a:ext>
                    </a:extLst>
                  </p:cNvPr>
                  <p:cNvPicPr/>
                  <p:nvPr/>
                </p:nvPicPr>
                <p:blipFill>
                  <a:blip r:embed="rId20"/>
                  <a:stretch>
                    <a:fillRect/>
                  </a:stretch>
                </p:blipFill>
                <p:spPr>
                  <a:xfrm>
                    <a:off x="4636456" y="4900238"/>
                    <a:ext cx="28706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1F535F6D-443E-4983-A7F5-27101D5D89FE}"/>
                      </a:ext>
                    </a:extLst>
                  </p14:cNvPr>
                  <p14:cNvContentPartPr/>
                  <p14:nvPr/>
                </p14:nvContentPartPr>
                <p14:xfrm>
                  <a:off x="4963696" y="5388038"/>
                  <a:ext cx="1016280" cy="70920"/>
                </p14:xfrm>
              </p:contentPart>
            </mc:Choice>
            <mc:Fallback xmlns="">
              <p:pic>
                <p:nvPicPr>
                  <p:cNvPr id="17" name="Ink 16">
                    <a:extLst>
                      <a:ext uri="{FF2B5EF4-FFF2-40B4-BE49-F238E27FC236}">
                        <a16:creationId xmlns:a16="http://schemas.microsoft.com/office/drawing/2014/main" id="{1F535F6D-443E-4983-A7F5-27101D5D89FE}"/>
                      </a:ext>
                    </a:extLst>
                  </p:cNvPr>
                  <p:cNvPicPr/>
                  <p:nvPr/>
                </p:nvPicPr>
                <p:blipFill>
                  <a:blip r:embed="rId22"/>
                  <a:stretch>
                    <a:fillRect/>
                  </a:stretch>
                </p:blipFill>
                <p:spPr>
                  <a:xfrm>
                    <a:off x="4909696" y="5279487"/>
                    <a:ext cx="1123920" cy="2876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1AEF8513-A464-478E-A205-29852F1C98D5}"/>
                      </a:ext>
                    </a:extLst>
                  </p14:cNvPr>
                  <p14:cNvContentPartPr/>
                  <p14:nvPr/>
                </p14:nvContentPartPr>
                <p14:xfrm>
                  <a:off x="956176" y="5593598"/>
                  <a:ext cx="2298960" cy="68400"/>
                </p14:xfrm>
              </p:contentPart>
            </mc:Choice>
            <mc:Fallback xmlns="">
              <p:pic>
                <p:nvPicPr>
                  <p:cNvPr id="18" name="Ink 17">
                    <a:extLst>
                      <a:ext uri="{FF2B5EF4-FFF2-40B4-BE49-F238E27FC236}">
                        <a16:creationId xmlns:a16="http://schemas.microsoft.com/office/drawing/2014/main" id="{1AEF8513-A464-478E-A205-29852F1C98D5}"/>
                      </a:ext>
                    </a:extLst>
                  </p:cNvPr>
                  <p:cNvPicPr/>
                  <p:nvPr/>
                </p:nvPicPr>
                <p:blipFill>
                  <a:blip r:embed="rId24"/>
                  <a:stretch>
                    <a:fillRect/>
                  </a:stretch>
                </p:blipFill>
                <p:spPr>
                  <a:xfrm>
                    <a:off x="902176" y="5485598"/>
                    <a:ext cx="24066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98331A85-65FB-4972-A1C2-4FFE1B8B403E}"/>
                      </a:ext>
                    </a:extLst>
                  </p14:cNvPr>
                  <p14:cNvContentPartPr/>
                  <p14:nvPr/>
                </p14:nvContentPartPr>
                <p14:xfrm>
                  <a:off x="2652136" y="5758478"/>
                  <a:ext cx="1125360" cy="84600"/>
                </p14:xfrm>
              </p:contentPart>
            </mc:Choice>
            <mc:Fallback xmlns="">
              <p:pic>
                <p:nvPicPr>
                  <p:cNvPr id="19" name="Ink 18">
                    <a:extLst>
                      <a:ext uri="{FF2B5EF4-FFF2-40B4-BE49-F238E27FC236}">
                        <a16:creationId xmlns:a16="http://schemas.microsoft.com/office/drawing/2014/main" id="{98331A85-65FB-4972-A1C2-4FFE1B8B403E}"/>
                      </a:ext>
                    </a:extLst>
                  </p:cNvPr>
                  <p:cNvPicPr/>
                  <p:nvPr/>
                </p:nvPicPr>
                <p:blipFill>
                  <a:blip r:embed="rId26"/>
                  <a:stretch>
                    <a:fillRect/>
                  </a:stretch>
                </p:blipFill>
                <p:spPr>
                  <a:xfrm>
                    <a:off x="2598136" y="5650478"/>
                    <a:ext cx="1233000" cy="300240"/>
                  </a:xfrm>
                  <a:prstGeom prst="rect">
                    <a:avLst/>
                  </a:prstGeom>
                </p:spPr>
              </p:pic>
            </mc:Fallback>
          </mc:AlternateContent>
        </p:grpSp>
        <p:sp>
          <p:nvSpPr>
            <p:cNvPr id="7" name="TextBox 6">
              <a:extLst>
                <a:ext uri="{FF2B5EF4-FFF2-40B4-BE49-F238E27FC236}">
                  <a16:creationId xmlns:a16="http://schemas.microsoft.com/office/drawing/2014/main" id="{A04237C5-C10D-4787-B48C-47638E177177}"/>
                </a:ext>
              </a:extLst>
            </p:cNvPr>
            <p:cNvSpPr txBox="1"/>
            <p:nvPr/>
          </p:nvSpPr>
          <p:spPr>
            <a:xfrm>
              <a:off x="4969869" y="2303450"/>
              <a:ext cx="19474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June 2022</a:t>
              </a:r>
            </a:p>
          </p:txBody>
        </p:sp>
      </p:grpSp>
    </p:spTree>
    <p:extLst>
      <p:ext uri="{BB962C8B-B14F-4D97-AF65-F5344CB8AC3E}">
        <p14:creationId xmlns:p14="http://schemas.microsoft.com/office/powerpoint/2010/main" val="15673310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334A5-4BD3-168C-5C31-2534CBFD24F3}"/>
              </a:ext>
            </a:extLst>
          </p:cNvPr>
          <p:cNvSpPr>
            <a:spLocks noGrp="1"/>
          </p:cNvSpPr>
          <p:nvPr>
            <p:ph type="title"/>
          </p:nvPr>
        </p:nvSpPr>
        <p:spPr/>
        <p:txBody>
          <a:bodyPr/>
          <a:lstStyle/>
          <a:p>
            <a:r>
              <a:rPr lang="en-US" dirty="0"/>
              <a:t>Maximal mechanisms</a:t>
            </a:r>
          </a:p>
        </p:txBody>
      </p:sp>
      <p:sp>
        <p:nvSpPr>
          <p:cNvPr id="8" name="TextBox 7">
            <a:extLst>
              <a:ext uri="{FF2B5EF4-FFF2-40B4-BE49-F238E27FC236}">
                <a16:creationId xmlns:a16="http://schemas.microsoft.com/office/drawing/2014/main" id="{67B23228-FD0A-4BD4-A013-494DA5DED0CA}"/>
              </a:ext>
            </a:extLst>
          </p:cNvPr>
          <p:cNvSpPr txBox="1"/>
          <p:nvPr/>
        </p:nvSpPr>
        <p:spPr>
          <a:xfrm>
            <a:off x="3114790" y="1766793"/>
            <a:ext cx="6334010" cy="1569660"/>
          </a:xfrm>
          <a:prstGeom prst="rect">
            <a:avLst/>
          </a:prstGeom>
          <a:noFill/>
        </p:spPr>
        <p:txBody>
          <a:bodyPr wrap="square">
            <a:spAutoFit/>
          </a:bodyPr>
          <a:lstStyle/>
          <a:p>
            <a:pPr marL="514350" indent="-514350">
              <a:buFont typeface="+mj-lt"/>
              <a:buAutoNum type="arabicPeriod"/>
            </a:pPr>
            <a:r>
              <a:rPr lang="en-US" sz="3200" dirty="0"/>
              <a:t>Priority </a:t>
            </a:r>
          </a:p>
          <a:p>
            <a:pPr marL="514350" indent="-514350">
              <a:buFont typeface="+mj-lt"/>
              <a:buAutoNum type="arabicPeriod"/>
            </a:pPr>
            <a:r>
              <a:rPr lang="en-US" sz="3200" dirty="0"/>
              <a:t>Majority (priority tie-breaker) </a:t>
            </a:r>
          </a:p>
          <a:p>
            <a:pPr marL="514350" indent="-514350">
              <a:buFont typeface="+mj-lt"/>
              <a:buAutoNum type="arabicPeriod"/>
            </a:pPr>
            <a:r>
              <a:rPr lang="en-US" sz="3200" dirty="0"/>
              <a:t>Priority with exception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C3E3BEA-A92C-4C9A-88BF-9C1E7298E9E9}"/>
                  </a:ext>
                </a:extLst>
              </p:cNvPr>
              <p:cNvSpPr txBox="1"/>
              <p:nvPr/>
            </p:nvSpPr>
            <p:spPr>
              <a:xfrm>
                <a:off x="3114790" y="4290434"/>
                <a:ext cx="6035621" cy="1077218"/>
              </a:xfrm>
              <a:prstGeom prst="rect">
                <a:avLst/>
              </a:prstGeom>
              <a:noFill/>
            </p:spPr>
            <p:txBody>
              <a:bodyPr wrap="square">
                <a:spAutoFit/>
              </a:bodyPr>
              <a:lstStyle/>
              <a:p>
                <a:r>
                  <a:rPr lang="en-US" sz="3200" dirty="0"/>
                  <a:t>Those cover the complete set of maximal mechanisms with </a:t>
                </a:r>
                <a14:m>
                  <m:oMath xmlns:m="http://schemas.openxmlformats.org/officeDocument/2006/math">
                    <m:r>
                      <a:rPr lang="en-US" sz="3200" b="0" i="1" smtClean="0">
                        <a:latin typeface="Cambria Math" panose="02040503050406030204" pitchFamily="18" charset="0"/>
                      </a:rPr>
                      <m:t>𝑛</m:t>
                    </m:r>
                    <m:r>
                      <a:rPr lang="en-US" sz="3200" b="0" i="1" smtClean="0">
                        <a:latin typeface="Cambria Math" panose="02040503050406030204" pitchFamily="18" charset="0"/>
                      </a:rPr>
                      <m:t>≤3</m:t>
                    </m:r>
                  </m:oMath>
                </a14:m>
                <a:endParaRPr lang="en-US" sz="3200" dirty="0"/>
              </a:p>
            </p:txBody>
          </p:sp>
        </mc:Choice>
        <mc:Fallback xmlns="">
          <p:sp>
            <p:nvSpPr>
              <p:cNvPr id="7" name="TextBox 6">
                <a:extLst>
                  <a:ext uri="{FF2B5EF4-FFF2-40B4-BE49-F238E27FC236}">
                    <a16:creationId xmlns:a16="http://schemas.microsoft.com/office/drawing/2014/main" id="{9C3E3BEA-A92C-4C9A-88BF-9C1E7298E9E9}"/>
                  </a:ext>
                </a:extLst>
              </p:cNvPr>
              <p:cNvSpPr txBox="1">
                <a:spLocks noRot="1" noChangeAspect="1" noMove="1" noResize="1" noEditPoints="1" noAdjustHandles="1" noChangeArrowheads="1" noChangeShapeType="1" noTextEdit="1"/>
              </p:cNvSpPr>
              <p:nvPr/>
            </p:nvSpPr>
            <p:spPr>
              <a:xfrm>
                <a:off x="3114790" y="4290434"/>
                <a:ext cx="6035621" cy="1077218"/>
              </a:xfrm>
              <a:prstGeom prst="rect">
                <a:avLst/>
              </a:prstGeom>
              <a:blipFill>
                <a:blip r:embed="rId2"/>
                <a:stretch>
                  <a:fillRect l="-2626" t="-7345" b="-18079"/>
                </a:stretch>
              </a:blipFill>
            </p:spPr>
            <p:txBody>
              <a:bodyPr/>
              <a:lstStyle/>
              <a:p>
                <a:r>
                  <a:rPr lang="en-IL">
                    <a:noFill/>
                  </a:rPr>
                  <a:t> </a:t>
                </a:r>
              </a:p>
            </p:txBody>
          </p:sp>
        </mc:Fallback>
      </mc:AlternateContent>
    </p:spTree>
    <p:extLst>
      <p:ext uri="{BB962C8B-B14F-4D97-AF65-F5344CB8AC3E}">
        <p14:creationId xmlns:p14="http://schemas.microsoft.com/office/powerpoint/2010/main" val="38828672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62ED32-3A60-452D-BCBC-11B07CFE95D7}"/>
              </a:ext>
            </a:extLst>
          </p:cNvPr>
          <p:cNvSpPr>
            <a:spLocks noGrp="1"/>
          </p:cNvSpPr>
          <p:nvPr>
            <p:ph type="ctrTitle"/>
          </p:nvPr>
        </p:nvSpPr>
        <p:spPr/>
        <p:txBody>
          <a:bodyPr/>
          <a:lstStyle/>
          <a:p>
            <a:r>
              <a:rPr lang="en-US" dirty="0"/>
              <a:t>Applications</a:t>
            </a:r>
            <a:endParaRPr lang="en-IL" dirty="0"/>
          </a:p>
        </p:txBody>
      </p:sp>
    </p:spTree>
    <p:extLst>
      <p:ext uri="{BB962C8B-B14F-4D97-AF65-F5344CB8AC3E}">
        <p14:creationId xmlns:p14="http://schemas.microsoft.com/office/powerpoint/2010/main" val="41879808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206A9-9AF5-9102-A8B2-B1F431FC3EF5}"/>
              </a:ext>
            </a:extLst>
          </p:cNvPr>
          <p:cNvSpPr>
            <a:spLocks noGrp="1"/>
          </p:cNvSpPr>
          <p:nvPr>
            <p:ph type="title"/>
          </p:nvPr>
        </p:nvSpPr>
        <p:spPr/>
        <p:txBody>
          <a:bodyPr/>
          <a:lstStyle/>
          <a:p>
            <a:r>
              <a:rPr lang="en-US" dirty="0"/>
              <a:t>Two-Key Wallets</a:t>
            </a:r>
          </a:p>
        </p:txBody>
      </p:sp>
      <p:pic>
        <p:nvPicPr>
          <p:cNvPr id="6" name="Graphic 5" descr="Jail with solid fill">
            <a:extLst>
              <a:ext uri="{FF2B5EF4-FFF2-40B4-BE49-F238E27FC236}">
                <a16:creationId xmlns:a16="http://schemas.microsoft.com/office/drawing/2014/main" id="{A2A46CF4-31BA-79B3-970C-463589AA4D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0069" y="5056189"/>
            <a:ext cx="1325904" cy="1325904"/>
          </a:xfrm>
          <a:prstGeom prst="rect">
            <a:avLst/>
          </a:prstGeom>
        </p:spPr>
      </p:pic>
      <p:pic>
        <p:nvPicPr>
          <p:cNvPr id="7" name="Graphic 6" descr="Jail with solid fill">
            <a:extLst>
              <a:ext uri="{FF2B5EF4-FFF2-40B4-BE49-F238E27FC236}">
                <a16:creationId xmlns:a16="http://schemas.microsoft.com/office/drawing/2014/main" id="{1AD7FC5E-A97C-DAD8-3C06-F356C500B3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44216" y="837779"/>
            <a:ext cx="1325904" cy="1325904"/>
          </a:xfrm>
          <a:prstGeom prst="rect">
            <a:avLst/>
          </a:prstGeom>
        </p:spPr>
      </p:pic>
      <p:cxnSp>
        <p:nvCxnSpPr>
          <p:cNvPr id="9" name="Straight Arrow Connector 8">
            <a:extLst>
              <a:ext uri="{FF2B5EF4-FFF2-40B4-BE49-F238E27FC236}">
                <a16:creationId xmlns:a16="http://schemas.microsoft.com/office/drawing/2014/main" id="{E35BD47F-BD16-3A2D-6073-9B58CC5A12BE}"/>
              </a:ext>
            </a:extLst>
          </p:cNvPr>
          <p:cNvCxnSpPr>
            <a:cxnSpLocks/>
          </p:cNvCxnSpPr>
          <p:nvPr/>
        </p:nvCxnSpPr>
        <p:spPr>
          <a:xfrm flipV="1">
            <a:off x="3163021" y="1927654"/>
            <a:ext cx="2180013" cy="3373395"/>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p:pic>
        <p:nvPicPr>
          <p:cNvPr id="13" name="Graphic 12" descr="Jail with solid fill">
            <a:extLst>
              <a:ext uri="{FF2B5EF4-FFF2-40B4-BE49-F238E27FC236}">
                <a16:creationId xmlns:a16="http://schemas.microsoft.com/office/drawing/2014/main" id="{A583D003-BF83-3B93-7866-085AEE6188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3649" y="5402639"/>
            <a:ext cx="1325904" cy="1325904"/>
          </a:xfrm>
          <a:prstGeom prst="rect">
            <a:avLst/>
          </a:prstGeom>
        </p:spPr>
      </p:pic>
      <p:pic>
        <p:nvPicPr>
          <p:cNvPr id="14" name="Graphic 13" descr="Jail with solid fill">
            <a:extLst>
              <a:ext uri="{FF2B5EF4-FFF2-40B4-BE49-F238E27FC236}">
                <a16:creationId xmlns:a16="http://schemas.microsoft.com/office/drawing/2014/main" id="{395ED719-821F-3B75-F89D-1F576A2E74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23618" y="4922566"/>
            <a:ext cx="1325904" cy="1325904"/>
          </a:xfrm>
          <a:prstGeom prst="rect">
            <a:avLst/>
          </a:prstGeom>
        </p:spPr>
      </p:pic>
      <p:pic>
        <p:nvPicPr>
          <p:cNvPr id="15" name="Graphic 14" descr="Jail with solid fill">
            <a:extLst>
              <a:ext uri="{FF2B5EF4-FFF2-40B4-BE49-F238E27FC236}">
                <a16:creationId xmlns:a16="http://schemas.microsoft.com/office/drawing/2014/main" id="{B19EE62A-4D8D-D041-FF9F-FD7D41E89E9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23732" y="3163492"/>
            <a:ext cx="1325904" cy="1325904"/>
          </a:xfrm>
          <a:prstGeom prst="rect">
            <a:avLst/>
          </a:prstGeom>
        </p:spPr>
      </p:pic>
      <p:pic>
        <p:nvPicPr>
          <p:cNvPr id="17" name="Graphic 16" descr="Jail with solid fill">
            <a:extLst>
              <a:ext uri="{FF2B5EF4-FFF2-40B4-BE49-F238E27FC236}">
                <a16:creationId xmlns:a16="http://schemas.microsoft.com/office/drawing/2014/main" id="{840355C7-93ED-7BFD-D3C3-D7A2E96606B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44090" y="837779"/>
            <a:ext cx="1325904" cy="1325904"/>
          </a:xfrm>
          <a:prstGeom prst="rect">
            <a:avLst/>
          </a:prstGeom>
        </p:spPr>
      </p:pic>
      <p:cxnSp>
        <p:nvCxnSpPr>
          <p:cNvPr id="21" name="Straight Arrow Connector 20">
            <a:extLst>
              <a:ext uri="{FF2B5EF4-FFF2-40B4-BE49-F238E27FC236}">
                <a16:creationId xmlns:a16="http://schemas.microsoft.com/office/drawing/2014/main" id="{6A2DC84D-4189-1EAA-36FA-74341D15A4D9}"/>
              </a:ext>
            </a:extLst>
          </p:cNvPr>
          <p:cNvCxnSpPr>
            <a:cxnSpLocks/>
          </p:cNvCxnSpPr>
          <p:nvPr/>
        </p:nvCxnSpPr>
        <p:spPr>
          <a:xfrm flipV="1">
            <a:off x="5343034" y="4281778"/>
            <a:ext cx="846966" cy="1297572"/>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2B1B56FC-4644-CDA6-A1BD-B0112DFEBB9A}"/>
              </a:ext>
            </a:extLst>
          </p:cNvPr>
          <p:cNvCxnSpPr>
            <a:cxnSpLocks/>
          </p:cNvCxnSpPr>
          <p:nvPr/>
        </p:nvCxnSpPr>
        <p:spPr>
          <a:xfrm flipV="1">
            <a:off x="6854115" y="2042807"/>
            <a:ext cx="1552927" cy="1268804"/>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37" name="Straight Arrow Connector 36">
            <a:extLst>
              <a:ext uri="{FF2B5EF4-FFF2-40B4-BE49-F238E27FC236}">
                <a16:creationId xmlns:a16="http://schemas.microsoft.com/office/drawing/2014/main" id="{841D86C0-87EC-C50B-04FC-C6AD93AA9CDB}"/>
              </a:ext>
            </a:extLst>
          </p:cNvPr>
          <p:cNvCxnSpPr>
            <a:cxnSpLocks/>
          </p:cNvCxnSpPr>
          <p:nvPr/>
        </p:nvCxnSpPr>
        <p:spPr>
          <a:xfrm flipH="1" flipV="1">
            <a:off x="5307168" y="1927654"/>
            <a:ext cx="1365688" cy="1383957"/>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E18A47E7-DE79-7738-7168-D70EB0C3960B}"/>
              </a:ext>
            </a:extLst>
          </p:cNvPr>
          <p:cNvCxnSpPr>
            <a:cxnSpLocks/>
          </p:cNvCxnSpPr>
          <p:nvPr/>
        </p:nvCxnSpPr>
        <p:spPr>
          <a:xfrm flipH="1" flipV="1">
            <a:off x="8480453" y="1940057"/>
            <a:ext cx="1501747" cy="3262138"/>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09B111F-A047-45AA-B11C-1D3D534EBB61}"/>
                  </a:ext>
                </a:extLst>
              </p:cNvPr>
              <p:cNvSpPr txBox="1"/>
              <p:nvPr/>
            </p:nvSpPr>
            <p:spPr>
              <a:xfrm rot="7549981">
                <a:off x="5510557" y="4906154"/>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18" name="TextBox 17">
                <a:extLst>
                  <a:ext uri="{FF2B5EF4-FFF2-40B4-BE49-F238E27FC236}">
                    <a16:creationId xmlns:a16="http://schemas.microsoft.com/office/drawing/2014/main" id="{309B111F-A047-45AA-B11C-1D3D534EBB61}"/>
                  </a:ext>
                </a:extLst>
              </p:cNvPr>
              <p:cNvSpPr txBox="1">
                <a:spLocks noRot="1" noChangeAspect="1" noMove="1" noResize="1" noEditPoints="1" noAdjustHandles="1" noChangeArrowheads="1" noChangeShapeType="1" noTextEdit="1"/>
              </p:cNvSpPr>
              <p:nvPr/>
            </p:nvSpPr>
            <p:spPr>
              <a:xfrm rot="7549981">
                <a:off x="5510557" y="4906154"/>
                <a:ext cx="777330" cy="523220"/>
              </a:xfrm>
              <a:prstGeom prst="rect">
                <a:avLst/>
              </a:prstGeom>
              <a:blipFill>
                <a:blip r:embed="rId15"/>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13A4CA-6C6A-40DB-A7E4-8FFA0EF77217}"/>
                  </a:ext>
                </a:extLst>
              </p:cNvPr>
              <p:cNvSpPr txBox="1"/>
              <p:nvPr/>
            </p:nvSpPr>
            <p:spPr>
              <a:xfrm rot="7331625">
                <a:off x="3993941" y="3706433"/>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19" name="TextBox 18">
                <a:extLst>
                  <a:ext uri="{FF2B5EF4-FFF2-40B4-BE49-F238E27FC236}">
                    <a16:creationId xmlns:a16="http://schemas.microsoft.com/office/drawing/2014/main" id="{8C13A4CA-6C6A-40DB-A7E4-8FFA0EF77217}"/>
                  </a:ext>
                </a:extLst>
              </p:cNvPr>
              <p:cNvSpPr txBox="1">
                <a:spLocks noRot="1" noChangeAspect="1" noMove="1" noResize="1" noEditPoints="1" noAdjustHandles="1" noChangeArrowheads="1" noChangeShapeType="1" noTextEdit="1"/>
              </p:cNvSpPr>
              <p:nvPr/>
            </p:nvSpPr>
            <p:spPr>
              <a:xfrm rot="7331625">
                <a:off x="3993941" y="3706433"/>
                <a:ext cx="777330" cy="523220"/>
              </a:xfrm>
              <a:prstGeom prst="rect">
                <a:avLst/>
              </a:prstGeom>
              <a:blipFill>
                <a:blip r:embed="rId16"/>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2365CB7-2E5A-4144-A362-EA108F56EA58}"/>
                  </a:ext>
                </a:extLst>
              </p:cNvPr>
              <p:cNvSpPr txBox="1"/>
              <p:nvPr/>
            </p:nvSpPr>
            <p:spPr>
              <a:xfrm rot="3986270">
                <a:off x="9139787" y="3518291"/>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20" name="TextBox 19">
                <a:extLst>
                  <a:ext uri="{FF2B5EF4-FFF2-40B4-BE49-F238E27FC236}">
                    <a16:creationId xmlns:a16="http://schemas.microsoft.com/office/drawing/2014/main" id="{12365CB7-2E5A-4144-A362-EA108F56EA58}"/>
                  </a:ext>
                </a:extLst>
              </p:cNvPr>
              <p:cNvSpPr txBox="1">
                <a:spLocks noRot="1" noChangeAspect="1" noMove="1" noResize="1" noEditPoints="1" noAdjustHandles="1" noChangeArrowheads="1" noChangeShapeType="1" noTextEdit="1"/>
              </p:cNvSpPr>
              <p:nvPr/>
            </p:nvSpPr>
            <p:spPr>
              <a:xfrm rot="3986270">
                <a:off x="9139787" y="3518291"/>
                <a:ext cx="777330" cy="523220"/>
              </a:xfrm>
              <a:prstGeom prst="rect">
                <a:avLst/>
              </a:prstGeom>
              <a:blipFill>
                <a:blip r:embed="rId17"/>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B19CAEA-DED3-42BB-8CA0-525FC6E950C2}"/>
                  </a:ext>
                </a:extLst>
              </p:cNvPr>
              <p:cNvSpPr txBox="1"/>
              <p:nvPr/>
            </p:nvSpPr>
            <p:spPr>
              <a:xfrm rot="8449436">
                <a:off x="6960259" y="2362912"/>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22" name="TextBox 21">
                <a:extLst>
                  <a:ext uri="{FF2B5EF4-FFF2-40B4-BE49-F238E27FC236}">
                    <a16:creationId xmlns:a16="http://schemas.microsoft.com/office/drawing/2014/main" id="{AB19CAEA-DED3-42BB-8CA0-525FC6E950C2}"/>
                  </a:ext>
                </a:extLst>
              </p:cNvPr>
              <p:cNvSpPr txBox="1">
                <a:spLocks noRot="1" noChangeAspect="1" noMove="1" noResize="1" noEditPoints="1" noAdjustHandles="1" noChangeArrowheads="1" noChangeShapeType="1" noTextEdit="1"/>
              </p:cNvSpPr>
              <p:nvPr/>
            </p:nvSpPr>
            <p:spPr>
              <a:xfrm rot="8449436">
                <a:off x="6960259" y="2362912"/>
                <a:ext cx="777330" cy="523220"/>
              </a:xfrm>
              <a:prstGeom prst="rect">
                <a:avLst/>
              </a:prstGeom>
              <a:blipFill>
                <a:blip r:embed="rId18"/>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1DB8190-E302-404C-B5C5-7AFBFC2A604E}"/>
                  </a:ext>
                </a:extLst>
              </p:cNvPr>
              <p:cNvSpPr txBox="1"/>
              <p:nvPr/>
            </p:nvSpPr>
            <p:spPr>
              <a:xfrm rot="2915701">
                <a:off x="5852981" y="2283963"/>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23" name="TextBox 22">
                <a:extLst>
                  <a:ext uri="{FF2B5EF4-FFF2-40B4-BE49-F238E27FC236}">
                    <a16:creationId xmlns:a16="http://schemas.microsoft.com/office/drawing/2014/main" id="{F1DB8190-E302-404C-B5C5-7AFBFC2A604E}"/>
                  </a:ext>
                </a:extLst>
              </p:cNvPr>
              <p:cNvSpPr txBox="1">
                <a:spLocks noRot="1" noChangeAspect="1" noMove="1" noResize="1" noEditPoints="1" noAdjustHandles="1" noChangeArrowheads="1" noChangeShapeType="1" noTextEdit="1"/>
              </p:cNvSpPr>
              <p:nvPr/>
            </p:nvSpPr>
            <p:spPr>
              <a:xfrm rot="2915701">
                <a:off x="5852981" y="2283963"/>
                <a:ext cx="777330" cy="523220"/>
              </a:xfrm>
              <a:prstGeom prst="rect">
                <a:avLst/>
              </a:prstGeom>
              <a:blipFill>
                <a:blip r:embed="rId19"/>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E226838-DA44-4920-A36E-EA789D6D6B9C}"/>
                  </a:ext>
                </a:extLst>
              </p:cNvPr>
              <p:cNvSpPr txBox="1"/>
              <p:nvPr/>
            </p:nvSpPr>
            <p:spPr>
              <a:xfrm>
                <a:off x="3628280" y="5579350"/>
                <a:ext cx="63748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𝑐</m:t>
                          </m:r>
                        </m:e>
                        <m:sub>
                          <m:r>
                            <a:rPr lang="en-US" sz="3200" b="0" i="1" smtClean="0">
                              <a:latin typeface="Cambria Math" panose="02040503050406030204" pitchFamily="18" charset="0"/>
                            </a:rPr>
                            <m:t>1</m:t>
                          </m:r>
                        </m:sub>
                      </m:sSub>
                    </m:oMath>
                  </m:oMathPara>
                </a14:m>
                <a:endParaRPr lang="en-IL" sz="3200" dirty="0"/>
              </a:p>
            </p:txBody>
          </p:sp>
        </mc:Choice>
        <mc:Fallback xmlns="">
          <p:sp>
            <p:nvSpPr>
              <p:cNvPr id="3" name="TextBox 2">
                <a:extLst>
                  <a:ext uri="{FF2B5EF4-FFF2-40B4-BE49-F238E27FC236}">
                    <a16:creationId xmlns:a16="http://schemas.microsoft.com/office/drawing/2014/main" id="{4E226838-DA44-4920-A36E-EA789D6D6B9C}"/>
                  </a:ext>
                </a:extLst>
              </p:cNvPr>
              <p:cNvSpPr txBox="1">
                <a:spLocks noRot="1" noChangeAspect="1" noMove="1" noResize="1" noEditPoints="1" noAdjustHandles="1" noChangeArrowheads="1" noChangeShapeType="1" noTextEdit="1"/>
              </p:cNvSpPr>
              <p:nvPr/>
            </p:nvSpPr>
            <p:spPr>
              <a:xfrm>
                <a:off x="3628280" y="5579350"/>
                <a:ext cx="637482" cy="584775"/>
              </a:xfrm>
              <a:prstGeom prst="rect">
                <a:avLst/>
              </a:prstGeom>
              <a:blipFill>
                <a:blip r:embed="rId20"/>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47C3870-AE9C-42E9-A060-2DA7CC0A1C6C}"/>
                  </a:ext>
                </a:extLst>
              </p:cNvPr>
              <p:cNvSpPr txBox="1"/>
              <p:nvPr/>
            </p:nvSpPr>
            <p:spPr>
              <a:xfrm>
                <a:off x="5710935" y="5880966"/>
                <a:ext cx="143122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𝑐</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𝑐</m:t>
                          </m:r>
                        </m:e>
                        <m:sub>
                          <m:r>
                            <a:rPr lang="en-US" sz="3200" b="0" i="1" smtClean="0">
                              <a:latin typeface="Cambria Math" panose="02040503050406030204" pitchFamily="18" charset="0"/>
                            </a:rPr>
                            <m:t>2</m:t>
                          </m:r>
                        </m:sub>
                      </m:sSub>
                    </m:oMath>
                  </m:oMathPara>
                </a14:m>
                <a:endParaRPr lang="en-IL" sz="3200" dirty="0"/>
              </a:p>
            </p:txBody>
          </p:sp>
        </mc:Choice>
        <mc:Fallback xmlns="">
          <p:sp>
            <p:nvSpPr>
              <p:cNvPr id="25" name="TextBox 24">
                <a:extLst>
                  <a:ext uri="{FF2B5EF4-FFF2-40B4-BE49-F238E27FC236}">
                    <a16:creationId xmlns:a16="http://schemas.microsoft.com/office/drawing/2014/main" id="{347C3870-AE9C-42E9-A060-2DA7CC0A1C6C}"/>
                  </a:ext>
                </a:extLst>
              </p:cNvPr>
              <p:cNvSpPr txBox="1">
                <a:spLocks noRot="1" noChangeAspect="1" noMove="1" noResize="1" noEditPoints="1" noAdjustHandles="1" noChangeArrowheads="1" noChangeShapeType="1" noTextEdit="1"/>
              </p:cNvSpPr>
              <p:nvPr/>
            </p:nvSpPr>
            <p:spPr>
              <a:xfrm>
                <a:off x="5710935" y="5880966"/>
                <a:ext cx="1431226" cy="584775"/>
              </a:xfrm>
              <a:prstGeom prst="rect">
                <a:avLst/>
              </a:prstGeom>
              <a:blipFill>
                <a:blip r:embed="rId21"/>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7E427A1-EE7F-453E-9A59-6D89E90F0BAC}"/>
                  </a:ext>
                </a:extLst>
              </p:cNvPr>
              <p:cNvSpPr txBox="1"/>
              <p:nvPr/>
            </p:nvSpPr>
            <p:spPr>
              <a:xfrm>
                <a:off x="11103140" y="5418730"/>
                <a:ext cx="64697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𝑐</m:t>
                          </m:r>
                        </m:e>
                        <m:sub>
                          <m:r>
                            <a:rPr lang="en-US" sz="3200" b="0" i="1" smtClean="0">
                              <a:latin typeface="Cambria Math" panose="02040503050406030204" pitchFamily="18" charset="0"/>
                            </a:rPr>
                            <m:t>2</m:t>
                          </m:r>
                        </m:sub>
                      </m:sSub>
                    </m:oMath>
                  </m:oMathPara>
                </a14:m>
                <a:endParaRPr lang="en-IL" sz="3200" dirty="0"/>
              </a:p>
            </p:txBody>
          </p:sp>
        </mc:Choice>
        <mc:Fallback xmlns="">
          <p:sp>
            <p:nvSpPr>
              <p:cNvPr id="26" name="TextBox 25">
                <a:extLst>
                  <a:ext uri="{FF2B5EF4-FFF2-40B4-BE49-F238E27FC236}">
                    <a16:creationId xmlns:a16="http://schemas.microsoft.com/office/drawing/2014/main" id="{07E427A1-EE7F-453E-9A59-6D89E90F0BAC}"/>
                  </a:ext>
                </a:extLst>
              </p:cNvPr>
              <p:cNvSpPr txBox="1">
                <a:spLocks noRot="1" noChangeAspect="1" noMove="1" noResize="1" noEditPoints="1" noAdjustHandles="1" noChangeArrowheads="1" noChangeShapeType="1" noTextEdit="1"/>
              </p:cNvSpPr>
              <p:nvPr/>
            </p:nvSpPr>
            <p:spPr>
              <a:xfrm>
                <a:off x="11103140" y="5418730"/>
                <a:ext cx="646972" cy="584775"/>
              </a:xfrm>
              <a:prstGeom prst="rect">
                <a:avLst/>
              </a:prstGeom>
              <a:blipFill>
                <a:blip r:embed="rId22"/>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48E9CD0-D00D-4427-8115-327A77494AE3}"/>
                  </a:ext>
                </a:extLst>
              </p:cNvPr>
              <p:cNvSpPr txBox="1"/>
              <p:nvPr/>
            </p:nvSpPr>
            <p:spPr>
              <a:xfrm>
                <a:off x="8451707" y="5922803"/>
                <a:ext cx="143122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𝑐</m:t>
                          </m:r>
                        </m:e>
                        <m:sub>
                          <m:r>
                            <a:rPr lang="en-US" sz="3200" b="0" i="1" smtClean="0">
                              <a:latin typeface="Cambria Math" panose="02040503050406030204" pitchFamily="18" charset="0"/>
                            </a:rPr>
                            <m:t>1</m:t>
                          </m:r>
                        </m:sub>
                      </m:sSub>
                      <m:r>
                        <a:rPr lang="en-US" sz="3200" i="1">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𝑐</m:t>
                          </m:r>
                        </m:e>
                        <m:sub>
                          <m:r>
                            <a:rPr lang="en-US" sz="3200" b="0" i="1" smtClean="0">
                              <a:latin typeface="Cambria Math" panose="02040503050406030204" pitchFamily="18" charset="0"/>
                            </a:rPr>
                            <m:t>2</m:t>
                          </m:r>
                        </m:sub>
                      </m:sSub>
                    </m:oMath>
                  </m:oMathPara>
                </a14:m>
                <a:endParaRPr lang="en-IL" sz="3200" dirty="0"/>
              </a:p>
            </p:txBody>
          </p:sp>
        </mc:Choice>
        <mc:Fallback xmlns="">
          <p:sp>
            <p:nvSpPr>
              <p:cNvPr id="29" name="TextBox 28">
                <a:extLst>
                  <a:ext uri="{FF2B5EF4-FFF2-40B4-BE49-F238E27FC236}">
                    <a16:creationId xmlns:a16="http://schemas.microsoft.com/office/drawing/2014/main" id="{548E9CD0-D00D-4427-8115-327A77494AE3}"/>
                  </a:ext>
                </a:extLst>
              </p:cNvPr>
              <p:cNvSpPr txBox="1">
                <a:spLocks noRot="1" noChangeAspect="1" noMove="1" noResize="1" noEditPoints="1" noAdjustHandles="1" noChangeArrowheads="1" noChangeShapeType="1" noTextEdit="1"/>
              </p:cNvSpPr>
              <p:nvPr/>
            </p:nvSpPr>
            <p:spPr>
              <a:xfrm>
                <a:off x="8451707" y="5922803"/>
                <a:ext cx="1431226" cy="584775"/>
              </a:xfrm>
              <a:prstGeom prst="rect">
                <a:avLst/>
              </a:prstGeom>
              <a:blipFill>
                <a:blip r:embed="rId23"/>
                <a:stretch>
                  <a:fillRect/>
                </a:stretch>
              </a:blipFill>
            </p:spPr>
            <p:txBody>
              <a:bodyPr/>
              <a:lstStyle/>
              <a:p>
                <a:r>
                  <a:rPr lang="en-IL">
                    <a:noFill/>
                  </a:rPr>
                  <a:t> </a:t>
                </a:r>
              </a:p>
            </p:txBody>
          </p:sp>
        </mc:Fallback>
      </mc:AlternateContent>
      <p:pic>
        <p:nvPicPr>
          <p:cNvPr id="31" name="Graphic 30" descr="Jail with solid fill">
            <a:extLst>
              <a:ext uri="{FF2B5EF4-FFF2-40B4-BE49-F238E27FC236}">
                <a16:creationId xmlns:a16="http://schemas.microsoft.com/office/drawing/2014/main" id="{1978E2CB-8F8D-46D8-876E-DD016109F99A}"/>
              </a:ext>
            </a:extLst>
          </p:cNvPr>
          <p:cNvPicPr>
            <a:picLocks noChangeAspect="1"/>
          </p:cNvPicPr>
          <p:nvPr/>
        </p:nvPicPr>
        <p:blipFill>
          <a:blip r:embed="rId24">
            <a:extLst>
              <a:ext uri="{96DAC541-7B7A-43D3-8B79-37D633B846F1}">
                <asvg:svgBlip xmlns:asvg="http://schemas.microsoft.com/office/drawing/2016/SVG/main" r:embed="rId6"/>
              </a:ext>
            </a:extLst>
          </a:blip>
          <a:stretch>
            <a:fillRect/>
          </a:stretch>
        </p:blipFill>
        <p:spPr>
          <a:xfrm>
            <a:off x="7385568" y="5402639"/>
            <a:ext cx="1325904" cy="1325904"/>
          </a:xfrm>
          <a:prstGeom prst="rect">
            <a:avLst/>
          </a:prstGeom>
        </p:spPr>
      </p:pic>
      <p:cxnSp>
        <p:nvCxnSpPr>
          <p:cNvPr id="32" name="Straight Arrow Connector 31">
            <a:extLst>
              <a:ext uri="{FF2B5EF4-FFF2-40B4-BE49-F238E27FC236}">
                <a16:creationId xmlns:a16="http://schemas.microsoft.com/office/drawing/2014/main" id="{8A67F0B9-1179-474D-9ED4-805B42C19675}"/>
              </a:ext>
            </a:extLst>
          </p:cNvPr>
          <p:cNvCxnSpPr>
            <a:cxnSpLocks/>
          </p:cNvCxnSpPr>
          <p:nvPr/>
        </p:nvCxnSpPr>
        <p:spPr>
          <a:xfrm flipH="1" flipV="1">
            <a:off x="7356419" y="4297232"/>
            <a:ext cx="611669" cy="1282118"/>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A92B88F-6681-4895-AAC2-EF5F2E4F2AC9}"/>
                  </a:ext>
                </a:extLst>
              </p:cNvPr>
              <p:cNvSpPr txBox="1"/>
              <p:nvPr/>
            </p:nvSpPr>
            <p:spPr>
              <a:xfrm rot="3986290">
                <a:off x="7608572" y="4709106"/>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33" name="TextBox 32">
                <a:extLst>
                  <a:ext uri="{FF2B5EF4-FFF2-40B4-BE49-F238E27FC236}">
                    <a16:creationId xmlns:a16="http://schemas.microsoft.com/office/drawing/2014/main" id="{DA92B88F-6681-4895-AAC2-EF5F2E4F2AC9}"/>
                  </a:ext>
                </a:extLst>
              </p:cNvPr>
              <p:cNvSpPr txBox="1">
                <a:spLocks noRot="1" noChangeAspect="1" noMove="1" noResize="1" noEditPoints="1" noAdjustHandles="1" noChangeArrowheads="1" noChangeShapeType="1" noTextEdit="1"/>
              </p:cNvSpPr>
              <p:nvPr/>
            </p:nvSpPr>
            <p:spPr>
              <a:xfrm rot="3986290">
                <a:off x="7608572" y="4709106"/>
                <a:ext cx="777330" cy="523220"/>
              </a:xfrm>
              <a:prstGeom prst="rect">
                <a:avLst/>
              </a:prstGeom>
              <a:blipFill>
                <a:blip r:embed="rId25"/>
                <a:stretch>
                  <a:fillRect/>
                </a:stretch>
              </a:blipFill>
            </p:spPr>
            <p:txBody>
              <a:bodyPr/>
              <a:lstStyle/>
              <a:p>
                <a:r>
                  <a:rPr lang="en-IL">
                    <a:noFill/>
                  </a:rPr>
                  <a:t> </a:t>
                </a:r>
              </a:p>
            </p:txBody>
          </p:sp>
        </mc:Fallback>
      </mc:AlternateContent>
      <p:sp>
        <p:nvSpPr>
          <p:cNvPr id="10" name="TextBox 9">
            <a:extLst>
              <a:ext uri="{FF2B5EF4-FFF2-40B4-BE49-F238E27FC236}">
                <a16:creationId xmlns:a16="http://schemas.microsoft.com/office/drawing/2014/main" id="{DF09E703-B6E2-4DFA-B4E6-ED3D37B0EDD5}"/>
              </a:ext>
            </a:extLst>
          </p:cNvPr>
          <p:cNvSpPr txBox="1"/>
          <p:nvPr/>
        </p:nvSpPr>
        <p:spPr>
          <a:xfrm>
            <a:off x="7213131" y="3473082"/>
            <a:ext cx="2115579" cy="830997"/>
          </a:xfrm>
          <a:prstGeom prst="rect">
            <a:avLst/>
          </a:prstGeom>
          <a:noFill/>
        </p:spPr>
        <p:txBody>
          <a:bodyPr wrap="none" rtlCol="0">
            <a:spAutoFit/>
          </a:bodyPr>
          <a:lstStyle/>
          <a:p>
            <a:r>
              <a:rPr lang="en-US" sz="2400" dirty="0"/>
              <a:t>Paralysis Proofs</a:t>
            </a:r>
          </a:p>
          <a:p>
            <a:r>
              <a:rPr lang="en-US" sz="2400" dirty="0"/>
              <a:t>[Zhang’19]</a:t>
            </a:r>
            <a:endParaRPr lang="en-IL" sz="2400" dirty="0"/>
          </a:p>
        </p:txBody>
      </p:sp>
      <p:sp>
        <p:nvSpPr>
          <p:cNvPr id="35" name="TextBox 34">
            <a:extLst>
              <a:ext uri="{FF2B5EF4-FFF2-40B4-BE49-F238E27FC236}">
                <a16:creationId xmlns:a16="http://schemas.microsoft.com/office/drawing/2014/main" id="{CB78300E-1489-453C-96F3-C4D6A7373864}"/>
              </a:ext>
            </a:extLst>
          </p:cNvPr>
          <p:cNvSpPr txBox="1"/>
          <p:nvPr/>
        </p:nvSpPr>
        <p:spPr>
          <a:xfrm>
            <a:off x="5818541" y="985094"/>
            <a:ext cx="1135247" cy="830997"/>
          </a:xfrm>
          <a:prstGeom prst="rect">
            <a:avLst/>
          </a:prstGeom>
          <a:noFill/>
        </p:spPr>
        <p:txBody>
          <a:bodyPr wrap="none" rtlCol="0">
            <a:spAutoFit/>
          </a:bodyPr>
          <a:lstStyle/>
          <a:p>
            <a:r>
              <a:rPr lang="en-US" sz="2400" b="1" dirty="0">
                <a:solidFill>
                  <a:srgbClr val="FF0000"/>
                </a:solidFill>
              </a:rPr>
              <a:t>Priority</a:t>
            </a:r>
            <a:br>
              <a:rPr lang="en-US" sz="2400" b="1" dirty="0">
                <a:solidFill>
                  <a:srgbClr val="FF0000"/>
                </a:solidFill>
              </a:rPr>
            </a:br>
            <a:r>
              <a:rPr lang="en-US" sz="2400" b="1" dirty="0">
                <a:solidFill>
                  <a:srgbClr val="FF0000"/>
                </a:solidFill>
              </a:rPr>
              <a:t>c1, c2</a:t>
            </a:r>
            <a:endParaRPr lang="en-IL" sz="2400" b="1" dirty="0">
              <a:solidFill>
                <a:srgbClr val="FF0000"/>
              </a:solidFill>
            </a:endParaRPr>
          </a:p>
        </p:txBody>
      </p:sp>
      <p:sp>
        <p:nvSpPr>
          <p:cNvPr id="36" name="TextBox 35">
            <a:extLst>
              <a:ext uri="{FF2B5EF4-FFF2-40B4-BE49-F238E27FC236}">
                <a16:creationId xmlns:a16="http://schemas.microsoft.com/office/drawing/2014/main" id="{A349488D-94A4-496E-8E4B-4E73D760C4BD}"/>
              </a:ext>
            </a:extLst>
          </p:cNvPr>
          <p:cNvSpPr txBox="1"/>
          <p:nvPr/>
        </p:nvSpPr>
        <p:spPr>
          <a:xfrm>
            <a:off x="8918728" y="985073"/>
            <a:ext cx="1135247" cy="830997"/>
          </a:xfrm>
          <a:prstGeom prst="rect">
            <a:avLst/>
          </a:prstGeom>
          <a:noFill/>
        </p:spPr>
        <p:txBody>
          <a:bodyPr wrap="none" rtlCol="0">
            <a:spAutoFit/>
          </a:bodyPr>
          <a:lstStyle/>
          <a:p>
            <a:r>
              <a:rPr lang="en-US" sz="2400" b="1" dirty="0">
                <a:solidFill>
                  <a:srgbClr val="FF0000"/>
                </a:solidFill>
              </a:rPr>
              <a:t>Priority</a:t>
            </a:r>
            <a:br>
              <a:rPr lang="en-US" sz="2400" b="1" dirty="0">
                <a:solidFill>
                  <a:srgbClr val="FF0000"/>
                </a:solidFill>
              </a:rPr>
            </a:br>
            <a:r>
              <a:rPr lang="en-US" sz="2400" b="1" dirty="0">
                <a:solidFill>
                  <a:srgbClr val="FF0000"/>
                </a:solidFill>
              </a:rPr>
              <a:t>c2, c1</a:t>
            </a:r>
            <a:endParaRPr lang="en-IL" sz="2400" b="1" dirty="0">
              <a:solidFill>
                <a:srgbClr val="FF0000"/>
              </a:solidFill>
            </a:endParaRPr>
          </a:p>
        </p:txBody>
      </p:sp>
    </p:spTree>
    <p:extLst>
      <p:ext uri="{BB962C8B-B14F-4D97-AF65-F5344CB8AC3E}">
        <p14:creationId xmlns:p14="http://schemas.microsoft.com/office/powerpoint/2010/main" val="438047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7B23228-FD0A-4BD4-A013-494DA5DED0CA}"/>
                  </a:ext>
                </a:extLst>
              </p:cNvPr>
              <p:cNvSpPr txBox="1"/>
              <p:nvPr/>
            </p:nvSpPr>
            <p:spPr>
              <a:xfrm>
                <a:off x="511573" y="674400"/>
                <a:ext cx="10934700" cy="6001643"/>
              </a:xfrm>
              <a:prstGeom prst="rect">
                <a:avLst/>
              </a:prstGeom>
              <a:noFill/>
            </p:spPr>
            <p:txBody>
              <a:bodyPr wrap="square">
                <a:spAutoFit/>
              </a:bodyPr>
              <a:lstStyle/>
              <a:p>
                <a:pPr marL="514350" indent="-514350">
                  <a:buFont typeface="Arial" panose="020B0604020202020204" pitchFamily="34" charset="0"/>
                  <a:buChar char="•"/>
                </a:pPr>
                <a:r>
                  <a:rPr lang="en-US" sz="3200" dirty="0"/>
                  <a:t>Credentials </a:t>
                </a:r>
              </a:p>
              <a:p>
                <a:pPr marL="1371600" lvl="2" indent="-457200">
                  <a:buFont typeface="Arial" panose="020B0604020202020204" pitchFamily="34" charset="0"/>
                  <a:buChar char="•"/>
                </a:pPr>
                <a:r>
                  <a:rPr lang="en-US" sz="3200" dirty="0"/>
                  <a:t>Owner credential </a:t>
                </a:r>
              </a:p>
              <a:p>
                <a:pPr marL="1371600" lvl="2" indent="-457200">
                  <a:buFont typeface="Arial" panose="020B0604020202020204" pitchFamily="34" charset="0"/>
                  <a:buChar char="•"/>
                </a:pPr>
                <a:r>
                  <a:rPr lang="en-US" sz="3200" dirty="0"/>
                  <a:t>Guardian credentials (“social recovery”) </a:t>
                </a:r>
              </a:p>
              <a:p>
                <a:pPr marL="514350" indent="-514350">
                  <a:buFont typeface="Arial" panose="020B0604020202020204" pitchFamily="34" charset="0"/>
                  <a:buChar char="•"/>
                </a:pPr>
                <a:r>
                  <a:rPr lang="en-US" sz="3200" dirty="0"/>
                  <a:t>Procedures for </a:t>
                </a:r>
              </a:p>
              <a:p>
                <a:pPr marL="1371600" lvl="2" indent="-457200">
                  <a:buFont typeface="Arial" panose="020B0604020202020204" pitchFamily="34" charset="0"/>
                  <a:buChar char="•"/>
                </a:pPr>
                <a:r>
                  <a:rPr lang="en-US" sz="3200" dirty="0"/>
                  <a:t>Quick withdrawal </a:t>
                </a:r>
              </a:p>
              <a:p>
                <a:pPr marL="1371600" lvl="2" indent="-457200">
                  <a:buFont typeface="Arial" panose="020B0604020202020204" pitchFamily="34" charset="0"/>
                  <a:buChar char="•"/>
                </a:pPr>
                <a:r>
                  <a:rPr lang="en-US" sz="3200" dirty="0"/>
                  <a:t>Regular withdrawal </a:t>
                </a:r>
              </a:p>
              <a:p>
                <a:pPr marL="1371600" lvl="2" indent="-457200">
                  <a:buFont typeface="Arial" panose="020B0604020202020204" pitchFamily="34" charset="0"/>
                  <a:buChar char="•"/>
                </a:pPr>
                <a:r>
                  <a:rPr lang="en-US" sz="3200" dirty="0"/>
                  <a:t>Freeze </a:t>
                </a:r>
              </a:p>
              <a:p>
                <a:pPr marL="1371600" lvl="2" indent="-457200">
                  <a:buFont typeface="Arial" panose="020B0604020202020204" pitchFamily="34" charset="0"/>
                  <a:buChar char="•"/>
                </a:pPr>
                <a:r>
                  <a:rPr lang="en-US" sz="3200" dirty="0"/>
                  <a:t>Credential refresh </a:t>
                </a:r>
              </a:p>
              <a:p>
                <a:pPr marL="1371600" lvl="2" indent="-457200">
                  <a:buFont typeface="Arial" panose="020B0604020202020204" pitchFamily="34" charset="0"/>
                  <a:buChar char="•"/>
                </a:pPr>
                <a:endParaRPr lang="en-US" sz="3200" dirty="0"/>
              </a:p>
              <a:p>
                <a:r>
                  <a:rPr lang="en-US" sz="3200" b="1" dirty="0"/>
                  <a:t>We propose</a:t>
                </a:r>
                <a:r>
                  <a:rPr lang="en-US" sz="3200" dirty="0"/>
                  <a:t>: </a:t>
                </a:r>
              </a:p>
              <a:p>
                <a:pPr marL="514350" indent="-514350">
                  <a:buFont typeface="+mj-lt"/>
                  <a:buAutoNum type="arabicPeriod"/>
                </a:pPr>
                <a:r>
                  <a:rPr lang="en-US" sz="3200" dirty="0"/>
                  <a:t>Client-side improvement, extending Argent’s profile</a:t>
                </a:r>
              </a:p>
              <a:p>
                <a:pPr marL="514350" indent="-514350">
                  <a:buFont typeface="+mj-lt"/>
                  <a:buAutoNum type="arabicPeriod"/>
                </a:pPr>
                <a:r>
                  <a:rPr lang="en-US" sz="3200" dirty="0"/>
                  <a:t>Maximal mechanisms can do better for </a:t>
                </a:r>
                <a14:m>
                  <m:oMath xmlns:m="http://schemas.openxmlformats.org/officeDocument/2006/math">
                    <m:r>
                      <a:rPr lang="en-US" sz="3200" b="0" i="1" smtClean="0">
                        <a:latin typeface="Cambria Math" panose="02040503050406030204" pitchFamily="18" charset="0"/>
                      </a:rPr>
                      <m:t>𝑛</m:t>
                    </m:r>
                    <m:r>
                      <a:rPr lang="en-US" sz="3200" b="0" i="1" smtClean="0">
                        <a:latin typeface="Cambria Math" panose="02040503050406030204" pitchFamily="18" charset="0"/>
                      </a:rPr>
                      <m:t>≥3</m:t>
                    </m:r>
                  </m:oMath>
                </a14:m>
                <a:endParaRPr lang="en-US" sz="3200" dirty="0"/>
              </a:p>
            </p:txBody>
          </p:sp>
        </mc:Choice>
        <mc:Fallback xmlns="">
          <p:sp>
            <p:nvSpPr>
              <p:cNvPr id="8" name="TextBox 7">
                <a:extLst>
                  <a:ext uri="{FF2B5EF4-FFF2-40B4-BE49-F238E27FC236}">
                    <a16:creationId xmlns:a16="http://schemas.microsoft.com/office/drawing/2014/main" id="{67B23228-FD0A-4BD4-A013-494DA5DED0CA}"/>
                  </a:ext>
                </a:extLst>
              </p:cNvPr>
              <p:cNvSpPr txBox="1">
                <a:spLocks noRot="1" noChangeAspect="1" noMove="1" noResize="1" noEditPoints="1" noAdjustHandles="1" noChangeArrowheads="1" noChangeShapeType="1" noTextEdit="1"/>
              </p:cNvSpPr>
              <p:nvPr/>
            </p:nvSpPr>
            <p:spPr>
              <a:xfrm>
                <a:off x="511573" y="674400"/>
                <a:ext cx="10934700" cy="6001643"/>
              </a:xfrm>
              <a:prstGeom prst="rect">
                <a:avLst/>
              </a:prstGeom>
              <a:blipFill>
                <a:blip r:embed="rId2"/>
                <a:stretch>
                  <a:fillRect l="-1505" t="-1321" b="-2642"/>
                </a:stretch>
              </a:blipFill>
            </p:spPr>
            <p:txBody>
              <a:bodyPr/>
              <a:lstStyle/>
              <a:p>
                <a:r>
                  <a:rPr lang="en-IL">
                    <a:noFill/>
                  </a:rPr>
                  <a:t> </a:t>
                </a:r>
              </a:p>
            </p:txBody>
          </p:sp>
        </mc:Fallback>
      </mc:AlternateContent>
      <p:pic>
        <p:nvPicPr>
          <p:cNvPr id="6" name="Picture 2">
            <a:extLst>
              <a:ext uri="{FF2B5EF4-FFF2-40B4-BE49-F238E27FC236}">
                <a16:creationId xmlns:a16="http://schemas.microsoft.com/office/drawing/2014/main" id="{BA41137A-CA49-4388-99F8-34F429949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0" y="54244"/>
            <a:ext cx="2857500" cy="84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8846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571A-D89C-4F7D-A2F2-C0864DC2BD4D}"/>
              </a:ext>
            </a:extLst>
          </p:cNvPr>
          <p:cNvSpPr>
            <a:spLocks noGrp="1"/>
          </p:cNvSpPr>
          <p:nvPr>
            <p:ph type="title"/>
          </p:nvPr>
        </p:nvSpPr>
        <p:spPr/>
        <p:txBody>
          <a:bodyPr/>
          <a:lstStyle/>
          <a:p>
            <a:r>
              <a:rPr lang="en-US" dirty="0"/>
              <a:t>Conclusion </a:t>
            </a:r>
            <a:endParaRPr lang="en-IL" dirty="0"/>
          </a:p>
        </p:txBody>
      </p:sp>
      <p:pic>
        <p:nvPicPr>
          <p:cNvPr id="31" name="Picture 30">
            <a:extLst>
              <a:ext uri="{FF2B5EF4-FFF2-40B4-BE49-F238E27FC236}">
                <a16:creationId xmlns:a16="http://schemas.microsoft.com/office/drawing/2014/main" id="{D6C9015F-6B87-4EC6-A207-B7BAD9CA6FD2}"/>
              </a:ext>
            </a:extLst>
          </p:cNvPr>
          <p:cNvPicPr>
            <a:picLocks noChangeAspect="1"/>
          </p:cNvPicPr>
          <p:nvPr/>
        </p:nvPicPr>
        <p:blipFill>
          <a:blip r:embed="rId3"/>
          <a:stretch>
            <a:fillRect/>
          </a:stretch>
        </p:blipFill>
        <p:spPr>
          <a:xfrm>
            <a:off x="174228" y="646332"/>
            <a:ext cx="4044578" cy="2717334"/>
          </a:xfrm>
          <a:prstGeom prst="rect">
            <a:avLst/>
          </a:prstGeom>
        </p:spPr>
      </p:pic>
      <p:grpSp>
        <p:nvGrpSpPr>
          <p:cNvPr id="9" name="Group 8">
            <a:extLst>
              <a:ext uri="{FF2B5EF4-FFF2-40B4-BE49-F238E27FC236}">
                <a16:creationId xmlns:a16="http://schemas.microsoft.com/office/drawing/2014/main" id="{C2B45530-64D6-4F1D-9C0E-E592431CD705}"/>
              </a:ext>
            </a:extLst>
          </p:cNvPr>
          <p:cNvGrpSpPr/>
          <p:nvPr/>
        </p:nvGrpSpPr>
        <p:grpSpPr>
          <a:xfrm>
            <a:off x="2693513" y="4486691"/>
            <a:ext cx="2812053" cy="1673113"/>
            <a:chOff x="2775046" y="4374632"/>
            <a:chExt cx="2812053" cy="1673113"/>
          </a:xfrm>
        </p:grpSpPr>
        <p:pic>
          <p:nvPicPr>
            <p:cNvPr id="34" name="Picture 33">
              <a:extLst>
                <a:ext uri="{FF2B5EF4-FFF2-40B4-BE49-F238E27FC236}">
                  <a16:creationId xmlns:a16="http://schemas.microsoft.com/office/drawing/2014/main" id="{8A62E6BF-4EC2-4562-AD33-0BD7BD03E323}"/>
                </a:ext>
              </a:extLst>
            </p:cNvPr>
            <p:cNvPicPr>
              <a:picLocks noChangeAspect="1"/>
            </p:cNvPicPr>
            <p:nvPr/>
          </p:nvPicPr>
          <p:blipFill>
            <a:blip r:embed="rId4"/>
            <a:stretch>
              <a:fillRect/>
            </a:stretch>
          </p:blipFill>
          <p:spPr>
            <a:xfrm>
              <a:off x="2850513" y="4618789"/>
              <a:ext cx="2736586" cy="1428956"/>
            </a:xfrm>
            <a:prstGeom prst="rect">
              <a:avLst/>
            </a:prstGeom>
          </p:spPr>
        </p:pic>
        <p:sp>
          <p:nvSpPr>
            <p:cNvPr id="35" name="Title 2">
              <a:extLst>
                <a:ext uri="{FF2B5EF4-FFF2-40B4-BE49-F238E27FC236}">
                  <a16:creationId xmlns:a16="http://schemas.microsoft.com/office/drawing/2014/main" id="{E8C400E7-3AB3-4C80-B036-4FC74997781E}"/>
                </a:ext>
              </a:extLst>
            </p:cNvPr>
            <p:cNvSpPr txBox="1">
              <a:spLocks/>
            </p:cNvSpPr>
            <p:nvPr/>
          </p:nvSpPr>
          <p:spPr>
            <a:xfrm>
              <a:off x="2775046" y="4374632"/>
              <a:ext cx="2736586" cy="279307"/>
            </a:xfrm>
            <a:prstGeom prst="rect">
              <a:avLst/>
            </a:prstGeom>
          </p:spPr>
          <p:txBody>
            <a:bodyPr wrap="square">
              <a:spAutoFit/>
            </a:bodyPr>
            <a:lstStyle>
              <a:lvl1pPr algn="ctr" defTabSz="914400" rtl="0" eaLnBrk="1" latinLnBrk="0" hangingPunct="1">
                <a:lnSpc>
                  <a:spcPct val="90000"/>
                </a:lnSpc>
                <a:spcBef>
                  <a:spcPct val="0"/>
                </a:spcBef>
                <a:buNone/>
                <a:defRPr sz="4000" b="1" kern="1200">
                  <a:solidFill>
                    <a:schemeClr val="accent5"/>
                  </a:solidFill>
                  <a:latin typeface="+mn-lt"/>
                  <a:ea typeface="+mj-ea"/>
                  <a:cs typeface="+mj-cs"/>
                </a:defRPr>
              </a:lvl1pPr>
            </a:lstStyle>
            <a:p>
              <a:pPr algn="l"/>
              <a:r>
                <a:rPr lang="en-US" sz="1350" b="0" dirty="0"/>
                <a:t>github.com/Crypto-Wallet-Designer</a:t>
              </a:r>
            </a:p>
          </p:txBody>
        </p:sp>
      </p:grpSp>
      <p:pic>
        <p:nvPicPr>
          <p:cNvPr id="32" name="Picture 31" descr="A picture containing shape&#10;&#10;Description automatically generated">
            <a:extLst>
              <a:ext uri="{FF2B5EF4-FFF2-40B4-BE49-F238E27FC236}">
                <a16:creationId xmlns:a16="http://schemas.microsoft.com/office/drawing/2014/main" id="{06AB2A8E-D72D-4D58-A063-2E3D3FE33978}"/>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55038"/>
          <a:stretch/>
        </p:blipFill>
        <p:spPr>
          <a:xfrm>
            <a:off x="174228" y="4155566"/>
            <a:ext cx="2430142" cy="2702433"/>
          </a:xfrm>
          <a:prstGeom prst="rect">
            <a:avLst/>
          </a:prstGeom>
        </p:spPr>
      </p:pic>
      <p:pic>
        <p:nvPicPr>
          <p:cNvPr id="61" name="Picture 60">
            <a:extLst>
              <a:ext uri="{FF2B5EF4-FFF2-40B4-BE49-F238E27FC236}">
                <a16:creationId xmlns:a16="http://schemas.microsoft.com/office/drawing/2014/main" id="{2C583AE8-F87C-4DF3-BFEE-D3E4ABF4107E}"/>
              </a:ext>
            </a:extLst>
          </p:cNvPr>
          <p:cNvPicPr>
            <a:picLocks noChangeAspect="1"/>
          </p:cNvPicPr>
          <p:nvPr/>
        </p:nvPicPr>
        <p:blipFill>
          <a:blip r:embed="rId6"/>
          <a:stretch>
            <a:fillRect/>
          </a:stretch>
        </p:blipFill>
        <p:spPr>
          <a:xfrm>
            <a:off x="9404642" y="980309"/>
            <a:ext cx="2449936" cy="936862"/>
          </a:xfrm>
          <a:prstGeom prst="rect">
            <a:avLst/>
          </a:prstGeom>
        </p:spPr>
      </p:pic>
      <p:sp>
        <p:nvSpPr>
          <p:cNvPr id="82" name="TextBox 81">
            <a:extLst>
              <a:ext uri="{FF2B5EF4-FFF2-40B4-BE49-F238E27FC236}">
                <a16:creationId xmlns:a16="http://schemas.microsoft.com/office/drawing/2014/main" id="{D4E61109-EBF9-4D65-B703-B19913175A54}"/>
              </a:ext>
            </a:extLst>
          </p:cNvPr>
          <p:cNvSpPr txBox="1"/>
          <p:nvPr/>
        </p:nvSpPr>
        <p:spPr>
          <a:xfrm>
            <a:off x="5670176" y="5842337"/>
            <a:ext cx="6521824"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Eyal. </a:t>
            </a:r>
            <a:r>
              <a:rPr lang="en-US" sz="2000" i="1" dirty="0"/>
              <a:t>Wallet Design</a:t>
            </a:r>
            <a:r>
              <a:rPr lang="en-US" sz="2000" dirty="0"/>
              <a:t>. </a:t>
            </a:r>
            <a:r>
              <a:rPr lang="en-US" sz="2000" dirty="0" err="1"/>
              <a:t>Tokenomics</a:t>
            </a:r>
            <a:r>
              <a:rPr lang="en-US" sz="2000" dirty="0"/>
              <a:t> 2022.</a:t>
            </a:r>
          </a:p>
          <a:p>
            <a:pPr marL="285750" indent="-285750">
              <a:buFont typeface="Arial" panose="020B0604020202020204" pitchFamily="34" charset="0"/>
              <a:buChar char="•"/>
            </a:pPr>
            <a:r>
              <a:rPr lang="en-US" sz="2000" dirty="0" err="1"/>
              <a:t>Mouallem</a:t>
            </a:r>
            <a:r>
              <a:rPr lang="en-US" sz="2000" dirty="0"/>
              <a:t> and Eyal. </a:t>
            </a:r>
            <a:r>
              <a:rPr lang="en-US" sz="2000" i="1" dirty="0"/>
              <a:t>Asynchronous Authentication</a:t>
            </a:r>
            <a:r>
              <a:rPr lang="en-US" sz="2000" dirty="0"/>
              <a:t>. CCS’24.</a:t>
            </a:r>
          </a:p>
          <a:p>
            <a:pPr marL="285750" indent="-285750">
              <a:buFont typeface="Arial" panose="020B0604020202020204" pitchFamily="34" charset="0"/>
              <a:buChar char="•"/>
            </a:pPr>
            <a:r>
              <a:rPr lang="en-US" sz="2000" dirty="0" err="1"/>
              <a:t>Maram</a:t>
            </a:r>
            <a:r>
              <a:rPr lang="en-US" sz="2000" dirty="0"/>
              <a:t>, Kelkar, Eyal. </a:t>
            </a:r>
            <a:r>
              <a:rPr lang="en-US" sz="2000" i="1" dirty="0"/>
              <a:t>Interactive Authentication</a:t>
            </a:r>
            <a:r>
              <a:rPr lang="en-US" sz="2000" dirty="0"/>
              <a:t>. CCS’24.</a:t>
            </a:r>
            <a:endParaRPr lang="en-IL" sz="2000" dirty="0"/>
          </a:p>
        </p:txBody>
      </p:sp>
      <p:pic>
        <p:nvPicPr>
          <p:cNvPr id="3" name="Picture 2">
            <a:extLst>
              <a:ext uri="{FF2B5EF4-FFF2-40B4-BE49-F238E27FC236}">
                <a16:creationId xmlns:a16="http://schemas.microsoft.com/office/drawing/2014/main" id="{3E37C972-0C91-4FE2-BFDF-A0C1A5507FBF}"/>
              </a:ext>
            </a:extLst>
          </p:cNvPr>
          <p:cNvPicPr>
            <a:picLocks noChangeAspect="1"/>
          </p:cNvPicPr>
          <p:nvPr/>
        </p:nvPicPr>
        <p:blipFill>
          <a:blip r:embed="rId7"/>
          <a:stretch>
            <a:fillRect/>
          </a:stretch>
        </p:blipFill>
        <p:spPr>
          <a:xfrm>
            <a:off x="7883451" y="1917171"/>
            <a:ext cx="3445794" cy="2329213"/>
          </a:xfrm>
          <a:prstGeom prst="rect">
            <a:avLst/>
          </a:prstGeom>
        </p:spPr>
      </p:pic>
      <p:pic>
        <p:nvPicPr>
          <p:cNvPr id="5" name="Picture 4">
            <a:extLst>
              <a:ext uri="{FF2B5EF4-FFF2-40B4-BE49-F238E27FC236}">
                <a16:creationId xmlns:a16="http://schemas.microsoft.com/office/drawing/2014/main" id="{A7657728-5106-4209-B8C2-EEAACC9B0824}"/>
              </a:ext>
            </a:extLst>
          </p:cNvPr>
          <p:cNvPicPr>
            <a:picLocks noChangeAspect="1"/>
          </p:cNvPicPr>
          <p:nvPr/>
        </p:nvPicPr>
        <p:blipFill>
          <a:blip r:embed="rId8"/>
          <a:stretch>
            <a:fillRect/>
          </a:stretch>
        </p:blipFill>
        <p:spPr>
          <a:xfrm>
            <a:off x="4342289" y="2172154"/>
            <a:ext cx="3223623" cy="1006993"/>
          </a:xfrm>
          <a:prstGeom prst="rect">
            <a:avLst/>
          </a:prstGeom>
        </p:spPr>
      </p:pic>
      <p:pic>
        <p:nvPicPr>
          <p:cNvPr id="6" name="Picture 5">
            <a:extLst>
              <a:ext uri="{FF2B5EF4-FFF2-40B4-BE49-F238E27FC236}">
                <a16:creationId xmlns:a16="http://schemas.microsoft.com/office/drawing/2014/main" id="{C99F89AC-D9D8-4C56-AA41-96882FE5982B}"/>
              </a:ext>
            </a:extLst>
          </p:cNvPr>
          <p:cNvPicPr>
            <a:picLocks noChangeAspect="1"/>
          </p:cNvPicPr>
          <p:nvPr/>
        </p:nvPicPr>
        <p:blipFill>
          <a:blip r:embed="rId9"/>
          <a:stretch>
            <a:fillRect/>
          </a:stretch>
        </p:blipFill>
        <p:spPr>
          <a:xfrm>
            <a:off x="254910" y="3741563"/>
            <a:ext cx="5160721" cy="458968"/>
          </a:xfrm>
          <a:prstGeom prst="rect">
            <a:avLst/>
          </a:prstGeom>
        </p:spPr>
      </p:pic>
      <p:pic>
        <p:nvPicPr>
          <p:cNvPr id="7" name="Picture 6">
            <a:extLst>
              <a:ext uri="{FF2B5EF4-FFF2-40B4-BE49-F238E27FC236}">
                <a16:creationId xmlns:a16="http://schemas.microsoft.com/office/drawing/2014/main" id="{05EEB874-3529-4AA6-A44C-036981745969}"/>
              </a:ext>
            </a:extLst>
          </p:cNvPr>
          <p:cNvPicPr>
            <a:picLocks noChangeAspect="1"/>
          </p:cNvPicPr>
          <p:nvPr/>
        </p:nvPicPr>
        <p:blipFill>
          <a:blip r:embed="rId10"/>
          <a:stretch>
            <a:fillRect/>
          </a:stretch>
        </p:blipFill>
        <p:spPr>
          <a:xfrm>
            <a:off x="4283439" y="1070661"/>
            <a:ext cx="3314477" cy="1051128"/>
          </a:xfrm>
          <a:prstGeom prst="rect">
            <a:avLst/>
          </a:prstGeom>
        </p:spPr>
      </p:pic>
      <p:pic>
        <p:nvPicPr>
          <p:cNvPr id="8" name="Picture 7">
            <a:extLst>
              <a:ext uri="{FF2B5EF4-FFF2-40B4-BE49-F238E27FC236}">
                <a16:creationId xmlns:a16="http://schemas.microsoft.com/office/drawing/2014/main" id="{88A716A9-0696-4EBA-89D6-A7B3315A431D}"/>
              </a:ext>
            </a:extLst>
          </p:cNvPr>
          <p:cNvPicPr>
            <a:picLocks noChangeAspect="1"/>
          </p:cNvPicPr>
          <p:nvPr/>
        </p:nvPicPr>
        <p:blipFill>
          <a:blip r:embed="rId11"/>
          <a:stretch>
            <a:fillRect/>
          </a:stretch>
        </p:blipFill>
        <p:spPr>
          <a:xfrm>
            <a:off x="6517341" y="4355349"/>
            <a:ext cx="5288105" cy="1406574"/>
          </a:xfrm>
          <a:prstGeom prst="rect">
            <a:avLst/>
          </a:prstGeom>
        </p:spPr>
      </p:pic>
      <p:cxnSp>
        <p:nvCxnSpPr>
          <p:cNvPr id="11" name="Straight Connector 10">
            <a:extLst>
              <a:ext uri="{FF2B5EF4-FFF2-40B4-BE49-F238E27FC236}">
                <a16:creationId xmlns:a16="http://schemas.microsoft.com/office/drawing/2014/main" id="{3AD70369-C3EB-4BC0-8DCF-741DECC5E4E9}"/>
              </a:ext>
            </a:extLst>
          </p:cNvPr>
          <p:cNvCxnSpPr/>
          <p:nvPr/>
        </p:nvCxnSpPr>
        <p:spPr>
          <a:xfrm flipH="1">
            <a:off x="5024718" y="-50364"/>
            <a:ext cx="4581630" cy="7050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FA377C9-7750-4771-A11B-28F82B5FF405}"/>
              </a:ext>
            </a:extLst>
          </p:cNvPr>
          <p:cNvCxnSpPr/>
          <p:nvPr/>
        </p:nvCxnSpPr>
        <p:spPr>
          <a:xfrm>
            <a:off x="-161365" y="3541059"/>
            <a:ext cx="7400365" cy="35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6EE010D-8385-483F-B73F-1DD51FE56D3B}"/>
              </a:ext>
            </a:extLst>
          </p:cNvPr>
          <p:cNvCxnSpPr/>
          <p:nvPr/>
        </p:nvCxnSpPr>
        <p:spPr>
          <a:xfrm>
            <a:off x="5931533" y="5611776"/>
            <a:ext cx="7400365" cy="3585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573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1026" name="Picture 2">
            <a:extLst>
              <a:ext uri="{FF2B5EF4-FFF2-40B4-BE49-F238E27FC236}">
                <a16:creationId xmlns:a16="http://schemas.microsoft.com/office/drawing/2014/main" id="{798D6804-F06F-40FD-917A-D31F968211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815"/>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a:xfrm>
            <a:off x="0" y="1"/>
            <a:ext cx="12192000" cy="646331"/>
          </a:xfrm>
          <a:solidFill>
            <a:srgbClr val="000000">
              <a:alpha val="42000"/>
            </a:srgbClr>
          </a:solidFill>
        </p:spPr>
        <p:txBody>
          <a:bodyPr/>
          <a:lstStyle/>
          <a:p>
            <a:r>
              <a:rPr lang="en-US" dirty="0">
                <a:solidFill>
                  <a:schemeClr val="bg1"/>
                </a:solidFill>
              </a:rPr>
              <a:t>Previous Work</a:t>
            </a:r>
          </a:p>
        </p:txBody>
      </p:sp>
    </p:spTree>
    <p:extLst>
      <p:ext uri="{BB962C8B-B14F-4D97-AF65-F5344CB8AC3E}">
        <p14:creationId xmlns:p14="http://schemas.microsoft.com/office/powerpoint/2010/main" val="4158465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1026" name="Picture 2">
            <a:extLst>
              <a:ext uri="{FF2B5EF4-FFF2-40B4-BE49-F238E27FC236}">
                <a16:creationId xmlns:a16="http://schemas.microsoft.com/office/drawing/2014/main" id="{798D6804-F06F-40FD-917A-D31F968211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815"/>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C5BE404-3BF6-4D88-8119-09251E15CEF4}"/>
                  </a:ext>
                </a:extLst>
              </p:cNvPr>
              <p:cNvSpPr txBox="1"/>
              <p:nvPr/>
            </p:nvSpPr>
            <p:spPr>
              <a:xfrm>
                <a:off x="728506" y="1174657"/>
                <a:ext cx="10734988" cy="4524315"/>
              </a:xfrm>
              <a:prstGeom prst="rect">
                <a:avLst/>
              </a:prstGeom>
              <a:solidFill>
                <a:srgbClr val="000000">
                  <a:alpha val="41961"/>
                </a:srgbClr>
              </a:solidFill>
            </p:spPr>
            <p:txBody>
              <a:bodyPr wrap="square" rtlCol="0">
                <a:spAutoFit/>
              </a:bodyPr>
              <a:lstStyle/>
              <a:p>
                <a:pPr marL="457200" indent="-457200">
                  <a:buFont typeface="Arial" panose="020B0604020202020204" pitchFamily="34" charset="0"/>
                  <a:buChar char="•"/>
                </a:pPr>
                <a:r>
                  <a:rPr lang="en-US" sz="3200" dirty="0">
                    <a:solidFill>
                      <a:schemeClr val="bg1"/>
                    </a:solidFill>
                  </a:rPr>
                  <a:t>Client-side security (incl. loss) [Barber+12] </a:t>
                </a:r>
              </a:p>
              <a:p>
                <a:pPr marL="457200" indent="-457200">
                  <a:buFont typeface="Arial" panose="020B0604020202020204" pitchFamily="34" charset="0"/>
                  <a:buChar char="•"/>
                </a:pPr>
                <a:r>
                  <a:rPr lang="en-US" sz="3200" dirty="0">
                    <a:solidFill>
                      <a:schemeClr val="bg1"/>
                    </a:solidFill>
                  </a:rPr>
                  <a:t>Credential types [Bonneau+12, Arapinis+19]</a:t>
                </a:r>
              </a:p>
              <a:p>
                <a:pPr marL="457200" indent="-457200">
                  <a:buFont typeface="Arial" panose="020B0604020202020204" pitchFamily="34" charset="0"/>
                  <a:buChar char="•"/>
                </a:pPr>
                <a:r>
                  <a:rPr lang="en-US" sz="3200" dirty="0">
                    <a:solidFill>
                      <a:schemeClr val="bg1"/>
                    </a:solidFill>
                  </a:rPr>
                  <a:t>Techniques to maintain keys [Bonneau+15, Eskandari+15] </a:t>
                </a:r>
              </a:p>
              <a:p>
                <a:pPr marL="1371600" lvl="2" indent="-457200">
                  <a:buFont typeface="Arial" panose="020B0604020202020204" pitchFamily="34" charset="0"/>
                  <a:buChar char="•"/>
                </a:pPr>
                <a:r>
                  <a:rPr lang="en-US" sz="3200" dirty="0">
                    <a:solidFill>
                      <a:schemeClr val="bg1"/>
                    </a:solidFill>
                  </a:rPr>
                  <a:t>Local/encrypted/offline… </a:t>
                </a:r>
              </a:p>
              <a:p>
                <a:pPr marL="1371600" lvl="2" indent="-457200">
                  <a:buFont typeface="Arial" panose="020B0604020202020204" pitchFamily="34" charset="0"/>
                  <a:buChar char="•"/>
                </a:pPr>
                <a14:m>
                  <m:oMath xmlns:m="http://schemas.openxmlformats.org/officeDocument/2006/math">
                    <m:r>
                      <a:rPr lang="en-US" sz="3200" b="0" i="1" smtClean="0">
                        <a:solidFill>
                          <a:schemeClr val="bg1"/>
                        </a:solidFill>
                        <a:latin typeface="Cambria Math" panose="02040503050406030204" pitchFamily="18" charset="0"/>
                      </a:rPr>
                      <m:t>𝑘</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𝑛</m:t>
                    </m:r>
                  </m:oMath>
                </a14:m>
                <a:r>
                  <a:rPr lang="en-US" sz="3200" dirty="0">
                    <a:solidFill>
                      <a:schemeClr val="bg1"/>
                    </a:solidFill>
                  </a:rPr>
                  <a:t> combinations  </a:t>
                </a:r>
              </a:p>
              <a:p>
                <a:pPr marL="457200" indent="-457200">
                  <a:buFont typeface="Arial" panose="020B0604020202020204" pitchFamily="34" charset="0"/>
                  <a:buChar char="•"/>
                </a:pPr>
                <a:r>
                  <a:rPr lang="en-US" sz="3200" dirty="0">
                    <a:solidFill>
                      <a:schemeClr val="bg1"/>
                    </a:solidFill>
                  </a:rPr>
                  <a:t>Secret sharing [Shamir79] </a:t>
                </a:r>
              </a:p>
              <a:p>
                <a:pPr marL="457200" indent="-457200">
                  <a:buFont typeface="Arial" panose="020B0604020202020204" pitchFamily="34" charset="0"/>
                  <a:buChar char="•"/>
                </a:pPr>
                <a:r>
                  <a:rPr lang="en-US" sz="3200" dirty="0">
                    <a:solidFill>
                      <a:schemeClr val="bg1"/>
                    </a:solidFill>
                  </a:rPr>
                  <a:t>Threshold signatures [Gennaro+18, Garcki+17, Lindell+18] </a:t>
                </a:r>
              </a:p>
              <a:p>
                <a:pPr marL="457200" indent="-457200">
                  <a:buFont typeface="Arial" panose="020B0604020202020204" pitchFamily="34" charset="0"/>
                  <a:buChar char="•"/>
                </a:pPr>
                <a:r>
                  <a:rPr lang="en-US" sz="3200" dirty="0">
                    <a:solidFill>
                      <a:schemeClr val="bg1"/>
                    </a:solidFill>
                  </a:rPr>
                  <a:t>Attack graphs [Hamman+19] </a:t>
                </a:r>
              </a:p>
              <a:p>
                <a:pPr marL="457200" indent="-457200">
                  <a:buFont typeface="Arial" panose="020B0604020202020204" pitchFamily="34" charset="0"/>
                  <a:buChar char="•"/>
                </a:pPr>
                <a:r>
                  <a:rPr lang="en-US" sz="3200" dirty="0">
                    <a:solidFill>
                      <a:schemeClr val="bg1"/>
                    </a:solidFill>
                  </a:rPr>
                  <a:t>Authorization policies [Blaze+96, Rivest+96, Blaze+98]</a:t>
                </a:r>
              </a:p>
            </p:txBody>
          </p:sp>
        </mc:Choice>
        <mc:Fallback xmlns="">
          <p:sp>
            <p:nvSpPr>
              <p:cNvPr id="7" name="TextBox 6">
                <a:extLst>
                  <a:ext uri="{FF2B5EF4-FFF2-40B4-BE49-F238E27FC236}">
                    <a16:creationId xmlns:a16="http://schemas.microsoft.com/office/drawing/2014/main" id="{CC5BE404-3BF6-4D88-8119-09251E15CEF4}"/>
                  </a:ext>
                </a:extLst>
              </p:cNvPr>
              <p:cNvSpPr txBox="1">
                <a:spLocks noRot="1" noChangeAspect="1" noMove="1" noResize="1" noEditPoints="1" noAdjustHandles="1" noChangeArrowheads="1" noChangeShapeType="1" noTextEdit="1"/>
              </p:cNvSpPr>
              <p:nvPr/>
            </p:nvSpPr>
            <p:spPr>
              <a:xfrm>
                <a:off x="728506" y="1174657"/>
                <a:ext cx="10734988" cy="4524315"/>
              </a:xfrm>
              <a:prstGeom prst="rect">
                <a:avLst/>
              </a:prstGeom>
              <a:blipFill>
                <a:blip r:embed="rId4"/>
                <a:stretch>
                  <a:fillRect l="-1307" t="-1752" b="-3504"/>
                </a:stretch>
              </a:blipFill>
            </p:spPr>
            <p:txBody>
              <a:bodyPr/>
              <a:lstStyle/>
              <a:p>
                <a:r>
                  <a:rPr lang="en-IL">
                    <a:noFill/>
                  </a:rPr>
                  <a:t> </a:t>
                </a:r>
              </a:p>
            </p:txBody>
          </p:sp>
        </mc:Fallback>
      </mc:AlternateContent>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a:solidFill>
            <a:srgbClr val="000000">
              <a:alpha val="42000"/>
            </a:srgbClr>
          </a:solidFill>
        </p:spPr>
        <p:txBody>
          <a:bodyPr/>
          <a:lstStyle/>
          <a:p>
            <a:r>
              <a:rPr lang="en-US" dirty="0">
                <a:solidFill>
                  <a:schemeClr val="bg1"/>
                </a:solidFill>
              </a:rPr>
              <a:t>Previous Work</a:t>
            </a:r>
          </a:p>
        </p:txBody>
      </p:sp>
    </p:spTree>
    <p:extLst>
      <p:ext uri="{BB962C8B-B14F-4D97-AF65-F5344CB8AC3E}">
        <p14:creationId xmlns:p14="http://schemas.microsoft.com/office/powerpoint/2010/main" val="2876990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20" name="Picture 19">
            <a:extLst>
              <a:ext uri="{FF2B5EF4-FFF2-40B4-BE49-F238E27FC236}">
                <a16:creationId xmlns:a16="http://schemas.microsoft.com/office/drawing/2014/main" id="{82FD19D0-D2D5-44F5-B008-0B4AE0E90C18}"/>
              </a:ext>
            </a:extLst>
          </p:cNvPr>
          <p:cNvPicPr>
            <a:picLocks noChangeAspect="1"/>
          </p:cNvPicPr>
          <p:nvPr/>
        </p:nvPicPr>
        <p:blipFill rotWithShape="1">
          <a:blip r:embed="rId3">
            <a:extLst>
              <a:ext uri="{28A0092B-C50C-407E-A947-70E740481C1C}">
                <a14:useLocalDpi xmlns:a14="http://schemas.microsoft.com/office/drawing/2010/main" val="0"/>
              </a:ext>
            </a:extLst>
          </a:blip>
          <a:srcRect l="3" r="-1"/>
          <a:stretch/>
        </p:blipFill>
        <p:spPr>
          <a:xfrm>
            <a:off x="0" y="646331"/>
            <a:ext cx="12191999" cy="6032465"/>
          </a:xfrm>
          <a:prstGeom prst="rect">
            <a:avLst/>
          </a:prstGeom>
        </p:spPr>
      </p:pic>
      <p:pic>
        <p:nvPicPr>
          <p:cNvPr id="9" name="Picture 8">
            <a:extLst>
              <a:ext uri="{FF2B5EF4-FFF2-40B4-BE49-F238E27FC236}">
                <a16:creationId xmlns:a16="http://schemas.microsoft.com/office/drawing/2014/main" id="{6AD2AC1A-B24A-4AAD-B89B-C2BB538B8767}"/>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20"/>
                    </a14:imgEffect>
                  </a14:imgLayer>
                </a14:imgProps>
              </a:ext>
              <a:ext uri="{28A0092B-C50C-407E-A947-70E740481C1C}">
                <a14:useLocalDpi xmlns:a14="http://schemas.microsoft.com/office/drawing/2010/main" val="0"/>
              </a:ext>
            </a:extLst>
          </a:blip>
          <a:srcRect t="14938" r="30481" b="13354"/>
          <a:stretch/>
        </p:blipFill>
        <p:spPr>
          <a:xfrm>
            <a:off x="0" y="1547445"/>
            <a:ext cx="8475785" cy="4325817"/>
          </a:xfrm>
          <a:prstGeom prst="rect">
            <a:avLst/>
          </a:prstGeom>
        </p:spPr>
      </p:pic>
      <p:pic>
        <p:nvPicPr>
          <p:cNvPr id="19" name="Picture 18">
            <a:extLst>
              <a:ext uri="{FF2B5EF4-FFF2-40B4-BE49-F238E27FC236}">
                <a16:creationId xmlns:a16="http://schemas.microsoft.com/office/drawing/2014/main" id="{65A544FE-E725-4CB3-B967-90BF54C26B52}"/>
              </a:ext>
            </a:extLst>
          </p:cNvPr>
          <p:cNvPicPr>
            <a:picLocks noChangeAspect="1"/>
          </p:cNvPicPr>
          <p:nvPr/>
        </p:nvPicPr>
        <p:blipFill>
          <a:blip r:embed="rId6">
            <a:extLst>
              <a:ext uri="{28A0092B-C50C-407E-A947-70E740481C1C}">
                <a14:useLocalDpi xmlns:a14="http://schemas.microsoft.com/office/drawing/2010/main" val="0"/>
              </a:ext>
            </a:extLst>
          </a:blip>
          <a:srcRect l="2500" t="26598" r="68854" b="69516"/>
          <a:stretch>
            <a:fillRect/>
          </a:stretch>
        </p:blipFill>
        <p:spPr>
          <a:xfrm>
            <a:off x="304800" y="2250831"/>
            <a:ext cx="3492500" cy="234461"/>
          </a:xfrm>
          <a:custGeom>
            <a:avLst/>
            <a:gdLst>
              <a:gd name="connsiteX0" fmla="*/ 0 w 3492500"/>
              <a:gd name="connsiteY0" fmla="*/ 0 h 234461"/>
              <a:gd name="connsiteX1" fmla="*/ 3492500 w 3492500"/>
              <a:gd name="connsiteY1" fmla="*/ 0 h 234461"/>
              <a:gd name="connsiteX2" fmla="*/ 3492500 w 3492500"/>
              <a:gd name="connsiteY2" fmla="*/ 234461 h 234461"/>
              <a:gd name="connsiteX3" fmla="*/ 0 w 3492500"/>
              <a:gd name="connsiteY3" fmla="*/ 234461 h 234461"/>
            </a:gdLst>
            <a:ahLst/>
            <a:cxnLst>
              <a:cxn ang="0">
                <a:pos x="connsiteX0" y="connsiteY0"/>
              </a:cxn>
              <a:cxn ang="0">
                <a:pos x="connsiteX1" y="connsiteY1"/>
              </a:cxn>
              <a:cxn ang="0">
                <a:pos x="connsiteX2" y="connsiteY2"/>
              </a:cxn>
              <a:cxn ang="0">
                <a:pos x="connsiteX3" y="connsiteY3"/>
              </a:cxn>
            </a:cxnLst>
            <a:rect l="l" t="t" r="r" b="b"/>
            <a:pathLst>
              <a:path w="3492500" h="234461">
                <a:moveTo>
                  <a:pt x="0" y="0"/>
                </a:moveTo>
                <a:lnTo>
                  <a:pt x="3492500" y="0"/>
                </a:lnTo>
                <a:lnTo>
                  <a:pt x="3492500" y="234461"/>
                </a:lnTo>
                <a:lnTo>
                  <a:pt x="0" y="234461"/>
                </a:lnTo>
                <a:close/>
              </a:path>
            </a:pathLst>
          </a:custGeom>
        </p:spPr>
      </p:pic>
      <p:pic>
        <p:nvPicPr>
          <p:cNvPr id="18" name="Picture 17">
            <a:extLst>
              <a:ext uri="{FF2B5EF4-FFF2-40B4-BE49-F238E27FC236}">
                <a16:creationId xmlns:a16="http://schemas.microsoft.com/office/drawing/2014/main" id="{45EDDC9E-05BE-4A25-AA16-3CBEF7BA6A5D}"/>
              </a:ext>
            </a:extLst>
          </p:cNvPr>
          <p:cNvPicPr>
            <a:picLocks noChangeAspect="1"/>
          </p:cNvPicPr>
          <p:nvPr/>
        </p:nvPicPr>
        <p:blipFill>
          <a:blip r:embed="rId6">
            <a:extLst>
              <a:ext uri="{28A0092B-C50C-407E-A947-70E740481C1C}">
                <a14:useLocalDpi xmlns:a14="http://schemas.microsoft.com/office/drawing/2010/main" val="0"/>
              </a:ext>
            </a:extLst>
          </a:blip>
          <a:srcRect l="50000" t="21739" r="33365" b="74374"/>
          <a:stretch>
            <a:fillRect/>
          </a:stretch>
        </p:blipFill>
        <p:spPr>
          <a:xfrm>
            <a:off x="6096000" y="1957755"/>
            <a:ext cx="2028092" cy="234461"/>
          </a:xfrm>
          <a:custGeom>
            <a:avLst/>
            <a:gdLst>
              <a:gd name="connsiteX0" fmla="*/ 0 w 2028092"/>
              <a:gd name="connsiteY0" fmla="*/ 0 h 234461"/>
              <a:gd name="connsiteX1" fmla="*/ 2028092 w 2028092"/>
              <a:gd name="connsiteY1" fmla="*/ 0 h 234461"/>
              <a:gd name="connsiteX2" fmla="*/ 2028092 w 2028092"/>
              <a:gd name="connsiteY2" fmla="*/ 234461 h 234461"/>
              <a:gd name="connsiteX3" fmla="*/ 0 w 2028092"/>
              <a:gd name="connsiteY3" fmla="*/ 234461 h 234461"/>
            </a:gdLst>
            <a:ahLst/>
            <a:cxnLst>
              <a:cxn ang="0">
                <a:pos x="connsiteX0" y="connsiteY0"/>
              </a:cxn>
              <a:cxn ang="0">
                <a:pos x="connsiteX1" y="connsiteY1"/>
              </a:cxn>
              <a:cxn ang="0">
                <a:pos x="connsiteX2" y="connsiteY2"/>
              </a:cxn>
              <a:cxn ang="0">
                <a:pos x="connsiteX3" y="connsiteY3"/>
              </a:cxn>
            </a:cxnLst>
            <a:rect l="l" t="t" r="r" b="b"/>
            <a:pathLst>
              <a:path w="2028092" h="234461">
                <a:moveTo>
                  <a:pt x="0" y="0"/>
                </a:moveTo>
                <a:lnTo>
                  <a:pt x="2028092" y="0"/>
                </a:lnTo>
                <a:lnTo>
                  <a:pt x="2028092" y="234461"/>
                </a:lnTo>
                <a:lnTo>
                  <a:pt x="0" y="234461"/>
                </a:lnTo>
                <a:close/>
              </a:path>
            </a:pathLst>
          </a:custGeom>
        </p:spPr>
      </p:pic>
    </p:spTree>
    <p:extLst>
      <p:ext uri="{BB962C8B-B14F-4D97-AF65-F5344CB8AC3E}">
        <p14:creationId xmlns:p14="http://schemas.microsoft.com/office/powerpoint/2010/main" val="1510989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himna Kelkar">
            <a:extLst>
              <a:ext uri="{FF2B5EF4-FFF2-40B4-BE49-F238E27FC236}">
                <a16:creationId xmlns:a16="http://schemas.microsoft.com/office/drawing/2014/main" id="{54C1E51B-3476-4CE6-9188-2BBE9343669C}"/>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9994" b="97982" l="9998" r="93563">
                        <a14:foregroundMark x1="30370" y1="94924" x2="59090" y2="97509"/>
                        <a14:foregroundMark x1="59090" y1="97509" x2="91299" y2="95429"/>
                        <a14:foregroundMark x1="92973" y1="97982" x2="93563" y2="97352"/>
                        <a14:backgroundMark x1="48526" y1="39849" x2="50342" y2="50378"/>
                        <a14:backgroundMark x1="50342" y1="50378" x2="44989" y2="56431"/>
                        <a14:backgroundMark x1="44989" y1="56431" x2="33789" y2="63871"/>
                        <a14:backgroundMark x1="33789" y1="63871" x2="27093" y2="81053"/>
                        <a14:backgroundMark x1="27093" y1="81053" x2="15232" y2="68632"/>
                        <a14:backgroundMark x1="15232" y1="68632" x2="12497" y2="59710"/>
                        <a14:backgroundMark x1="12497" y1="59710" x2="14336" y2="49433"/>
                        <a14:backgroundMark x1="14336" y1="49433" x2="27046" y2="43285"/>
                        <a14:backgroundMark x1="27046" y1="43285" x2="37868" y2="43600"/>
                        <a14:backgroundMark x1="37868" y1="43600" x2="48267" y2="40479"/>
                        <a14:backgroundMark x1="48267" y1="40479" x2="48267" y2="40479"/>
                      </a14:backgroundRemoval>
                    </a14:imgEffect>
                    <a14:imgEffect>
                      <a14:sharpenSoften amount="-20000"/>
                    </a14:imgEffect>
                  </a14:imgLayer>
                </a14:imgProps>
              </a:ext>
              <a:ext uri="{28A0092B-C50C-407E-A947-70E740481C1C}">
                <a14:useLocalDpi xmlns:a14="http://schemas.microsoft.com/office/drawing/2010/main" val="0"/>
              </a:ext>
            </a:extLst>
          </a:blip>
          <a:srcRect l="28771" t="10113" r="6452" b="17394"/>
          <a:stretch/>
        </p:blipFill>
        <p:spPr bwMode="auto">
          <a:xfrm>
            <a:off x="6897166" y="3834584"/>
            <a:ext cx="2130291" cy="17831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1F01411-311C-4007-943B-2F5B18735345}"/>
              </a:ext>
            </a:extLst>
          </p:cNvPr>
          <p:cNvPicPr>
            <a:picLocks noChangeAspect="1"/>
          </p:cNvPicPr>
          <p:nvPr/>
        </p:nvPicPr>
        <p:blipFill rotWithShape="1">
          <a:blip r:embed="rId4">
            <a:extLst>
              <a:ext uri="{28A0092B-C50C-407E-A947-70E740481C1C}">
                <a14:useLocalDpi xmlns:a14="http://schemas.microsoft.com/office/drawing/2010/main" val="0"/>
              </a:ext>
            </a:extLst>
          </a:blip>
          <a:srcRect l="41028" t="4901" r="31141" b="47777"/>
          <a:stretch/>
        </p:blipFill>
        <p:spPr>
          <a:xfrm>
            <a:off x="5337352" y="3899577"/>
            <a:ext cx="1796440" cy="1718128"/>
          </a:xfrm>
          <a:prstGeom prst="rect">
            <a:avLst/>
          </a:prstGeom>
        </p:spPr>
      </p:pic>
      <p:sp>
        <p:nvSpPr>
          <p:cNvPr id="2" name="Title 1">
            <a:extLst>
              <a:ext uri="{FF2B5EF4-FFF2-40B4-BE49-F238E27FC236}">
                <a16:creationId xmlns:a16="http://schemas.microsoft.com/office/drawing/2014/main" id="{E351DD32-F959-433B-8666-C829FA7676DE}"/>
              </a:ext>
            </a:extLst>
          </p:cNvPr>
          <p:cNvSpPr>
            <a:spLocks noGrp="1"/>
          </p:cNvSpPr>
          <p:nvPr>
            <p:ph type="title"/>
          </p:nvPr>
        </p:nvSpPr>
        <p:spPr/>
        <p:txBody>
          <a:bodyPr/>
          <a:lstStyle/>
          <a:p>
            <a:r>
              <a:rPr lang="en-US" dirty="0"/>
              <a:t>Plan</a:t>
            </a:r>
            <a:endParaRPr lang="en-IL" dirty="0"/>
          </a:p>
        </p:txBody>
      </p:sp>
      <p:sp>
        <p:nvSpPr>
          <p:cNvPr id="3" name="TextBox 2">
            <a:extLst>
              <a:ext uri="{FF2B5EF4-FFF2-40B4-BE49-F238E27FC236}">
                <a16:creationId xmlns:a16="http://schemas.microsoft.com/office/drawing/2014/main" id="{978BD6CA-FD27-46B4-8AC5-600C61976E86}"/>
              </a:ext>
            </a:extLst>
          </p:cNvPr>
          <p:cNvSpPr txBox="1"/>
          <p:nvPr/>
        </p:nvSpPr>
        <p:spPr>
          <a:xfrm>
            <a:off x="683047" y="646332"/>
            <a:ext cx="10884664"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a:t>Model</a:t>
            </a:r>
          </a:p>
          <a:p>
            <a:pPr marL="285750" indent="-285750">
              <a:buFont typeface="Arial" panose="020B0604020202020204" pitchFamily="34" charset="0"/>
              <a:buChar char="•"/>
            </a:pPr>
            <a:r>
              <a:rPr lang="en-US" sz="3200" dirty="0"/>
              <a:t>Asynchronous mechanisms </a:t>
            </a:r>
          </a:p>
          <a:p>
            <a:pPr marL="285750" indent="-285750">
              <a:buFont typeface="Arial" panose="020B0604020202020204" pitchFamily="34" charset="0"/>
              <a:buChar char="•"/>
            </a:pPr>
            <a:r>
              <a:rPr lang="en-US" sz="3200" dirty="0"/>
              <a:t>Interactive mechanisms</a:t>
            </a:r>
          </a:p>
        </p:txBody>
      </p:sp>
      <p:pic>
        <p:nvPicPr>
          <p:cNvPr id="4" name="Picture 2" descr="Deepak Maram | Cloudflare Research">
            <a:extLst>
              <a:ext uri="{FF2B5EF4-FFF2-40B4-BE49-F238E27FC236}">
                <a16:creationId xmlns:a16="http://schemas.microsoft.com/office/drawing/2014/main" id="{4C6B5D24-A18B-415A-A3C2-DAA4AF38137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250" b="97000" l="2750" r="96500">
                        <a14:foregroundMark x1="38500" y1="6500" x2="52250" y2="5250"/>
                        <a14:foregroundMark x1="52250" y1="5250" x2="54500" y2="7750"/>
                        <a14:foregroundMark x1="9250" y1="94250" x2="44750" y2="65000"/>
                        <a14:foregroundMark x1="44750" y1="65000" x2="72000" y2="71750"/>
                        <a14:foregroundMark x1="72000" y1="71750" x2="84250" y2="78250"/>
                        <a14:foregroundMark x1="84250" y1="78250" x2="93250" y2="91500"/>
                        <a14:foregroundMark x1="93250" y1="91500" x2="96500" y2="94250"/>
                        <a14:foregroundMark x1="27500" y1="71250" x2="35500" y2="67250"/>
                        <a14:foregroundMark x1="9750" y1="83250" x2="21250" y2="77000"/>
                        <a14:foregroundMark x1="3500" y1="97500" x2="9000" y2="85000"/>
                        <a14:foregroundMark x1="9000" y1="85000" x2="9000" y2="84000"/>
                        <a14:foregroundMark x1="2750" y1="96250" x2="6500" y2="85750"/>
                        <a14:foregroundMark x1="64750" y1="96250" x2="73250" y2="97000"/>
                      </a14:backgroundRemoval>
                    </a14:imgEffect>
                    <a14:imgEffect>
                      <a14:sharpenSoften amount="-20000"/>
                    </a14:imgEffect>
                  </a14:imgLayer>
                </a14:imgProps>
              </a:ext>
              <a:ext uri="{28A0092B-C50C-407E-A947-70E740481C1C}">
                <a14:useLocalDpi xmlns:a14="http://schemas.microsoft.com/office/drawing/2010/main" val="0"/>
              </a:ext>
            </a:extLst>
          </a:blip>
          <a:srcRect/>
          <a:stretch>
            <a:fillRect/>
          </a:stretch>
        </p:blipFill>
        <p:spPr bwMode="auto">
          <a:xfrm>
            <a:off x="3841519" y="3834584"/>
            <a:ext cx="1783120" cy="17831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3D68FD-3613-4751-AFF1-B674CAC917EE}"/>
              </a:ext>
            </a:extLst>
          </p:cNvPr>
          <p:cNvSpPr txBox="1"/>
          <p:nvPr/>
        </p:nvSpPr>
        <p:spPr>
          <a:xfrm>
            <a:off x="7277246" y="5569801"/>
            <a:ext cx="1459778" cy="830997"/>
          </a:xfrm>
          <a:prstGeom prst="rect">
            <a:avLst/>
          </a:prstGeom>
          <a:noFill/>
        </p:spPr>
        <p:txBody>
          <a:bodyPr wrap="square" rtlCol="0">
            <a:spAutoFit/>
          </a:bodyPr>
          <a:lstStyle/>
          <a:p>
            <a:pPr algn="ctr"/>
            <a:r>
              <a:rPr lang="en-US" sz="2400" dirty="0" err="1"/>
              <a:t>Mahimna</a:t>
            </a:r>
            <a:r>
              <a:rPr lang="en-US" sz="2400" dirty="0"/>
              <a:t> </a:t>
            </a:r>
          </a:p>
          <a:p>
            <a:pPr algn="ctr"/>
            <a:r>
              <a:rPr lang="en-US" sz="2400" b="1" dirty="0"/>
              <a:t>Kelkar</a:t>
            </a:r>
          </a:p>
        </p:txBody>
      </p:sp>
      <p:sp>
        <p:nvSpPr>
          <p:cNvPr id="7" name="TextBox 6">
            <a:extLst>
              <a:ext uri="{FF2B5EF4-FFF2-40B4-BE49-F238E27FC236}">
                <a16:creationId xmlns:a16="http://schemas.microsoft.com/office/drawing/2014/main" id="{FD7E1E69-3CB0-4D04-AEA7-D40DA0B53F90}"/>
              </a:ext>
            </a:extLst>
          </p:cNvPr>
          <p:cNvSpPr txBox="1"/>
          <p:nvPr/>
        </p:nvSpPr>
        <p:spPr>
          <a:xfrm>
            <a:off x="4065701" y="5569803"/>
            <a:ext cx="1268506" cy="830997"/>
          </a:xfrm>
          <a:prstGeom prst="rect">
            <a:avLst/>
          </a:prstGeom>
          <a:noFill/>
        </p:spPr>
        <p:txBody>
          <a:bodyPr wrap="square" rtlCol="0">
            <a:spAutoFit/>
          </a:bodyPr>
          <a:lstStyle/>
          <a:p>
            <a:pPr algn="ctr"/>
            <a:r>
              <a:rPr lang="en-US" sz="2400" dirty="0"/>
              <a:t>Deepak </a:t>
            </a:r>
          </a:p>
          <a:p>
            <a:pPr algn="ctr"/>
            <a:r>
              <a:rPr lang="en-US" sz="2400" b="1" dirty="0" err="1"/>
              <a:t>Maram</a:t>
            </a:r>
            <a:endParaRPr lang="en-US" sz="2400" b="1" dirty="0"/>
          </a:p>
        </p:txBody>
      </p:sp>
      <p:cxnSp>
        <p:nvCxnSpPr>
          <p:cNvPr id="9" name="Straight Connector 8">
            <a:extLst>
              <a:ext uri="{FF2B5EF4-FFF2-40B4-BE49-F238E27FC236}">
                <a16:creationId xmlns:a16="http://schemas.microsoft.com/office/drawing/2014/main" id="{F03F530E-6977-44EB-A3E8-73DA6EE46E1D}"/>
              </a:ext>
            </a:extLst>
          </p:cNvPr>
          <p:cNvCxnSpPr>
            <a:cxnSpLocks/>
          </p:cNvCxnSpPr>
          <p:nvPr/>
        </p:nvCxnSpPr>
        <p:spPr>
          <a:xfrm>
            <a:off x="3509194" y="5617704"/>
            <a:ext cx="57673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BE8CB3-9CE8-442B-9D40-502B32F49144}"/>
              </a:ext>
            </a:extLst>
          </p:cNvPr>
          <p:cNvSpPr txBox="1"/>
          <p:nvPr/>
        </p:nvSpPr>
        <p:spPr>
          <a:xfrm>
            <a:off x="5526499" y="5569803"/>
            <a:ext cx="1558455" cy="830997"/>
          </a:xfrm>
          <a:prstGeom prst="rect">
            <a:avLst/>
          </a:prstGeom>
          <a:noFill/>
        </p:spPr>
        <p:txBody>
          <a:bodyPr wrap="square" rtlCol="0">
            <a:spAutoFit/>
          </a:bodyPr>
          <a:lstStyle/>
          <a:p>
            <a:pPr algn="ctr"/>
            <a:r>
              <a:rPr lang="en-US" sz="2400" dirty="0"/>
              <a:t>Marwa </a:t>
            </a:r>
          </a:p>
          <a:p>
            <a:pPr algn="ctr"/>
            <a:r>
              <a:rPr lang="en-US" sz="2400" b="1" dirty="0" err="1"/>
              <a:t>Mouallem</a:t>
            </a:r>
            <a:endParaRPr lang="en-US" sz="2400" b="1" dirty="0"/>
          </a:p>
        </p:txBody>
      </p:sp>
    </p:spTree>
    <p:extLst>
      <p:ext uri="{BB962C8B-B14F-4D97-AF65-F5344CB8AC3E}">
        <p14:creationId xmlns:p14="http://schemas.microsoft.com/office/powerpoint/2010/main" val="2713701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38D4BA-B5ED-4B07-8B12-94B8BE53C3FF}"/>
              </a:ext>
            </a:extLst>
          </p:cNvPr>
          <p:cNvSpPr>
            <a:spLocks noGrp="1"/>
          </p:cNvSpPr>
          <p:nvPr>
            <p:ph type="ctrTitle"/>
          </p:nvPr>
        </p:nvSpPr>
        <p:spPr/>
        <p:txBody>
          <a:bodyPr/>
          <a:lstStyle/>
          <a:p>
            <a:r>
              <a:rPr lang="en-US" dirty="0"/>
              <a:t>Model</a:t>
            </a:r>
          </a:p>
        </p:txBody>
      </p:sp>
    </p:spTree>
    <p:extLst>
      <p:ext uri="{BB962C8B-B14F-4D97-AF65-F5344CB8AC3E}">
        <p14:creationId xmlns:p14="http://schemas.microsoft.com/office/powerpoint/2010/main" val="1669786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Asynchronous Authentication</a:t>
            </a:r>
            <a:endParaRPr/>
          </a:p>
        </p:txBody>
      </p:sp>
      <p:pic>
        <p:nvPicPr>
          <p:cNvPr id="136" name="Google Shape;136;p7" descr="Smiling face with no fill"/>
          <p:cNvPicPr preferRelativeResize="0"/>
          <p:nvPr/>
        </p:nvPicPr>
        <p:blipFill rotWithShape="1">
          <a:blip r:embed="rId3">
            <a:alphaModFix/>
          </a:blip>
          <a:srcRect/>
          <a:stretch/>
        </p:blipFill>
        <p:spPr>
          <a:xfrm>
            <a:off x="1097116" y="2041758"/>
            <a:ext cx="914400" cy="914400"/>
          </a:xfrm>
          <a:prstGeom prst="rect">
            <a:avLst/>
          </a:prstGeom>
          <a:noFill/>
          <a:ln>
            <a:noFill/>
          </a:ln>
        </p:spPr>
      </p:pic>
      <p:pic>
        <p:nvPicPr>
          <p:cNvPr id="137" name="Google Shape;137;p7" descr="Devil face with no fill"/>
          <p:cNvPicPr preferRelativeResize="0"/>
          <p:nvPr/>
        </p:nvPicPr>
        <p:blipFill rotWithShape="1">
          <a:blip r:embed="rId4">
            <a:alphaModFix/>
          </a:blip>
          <a:srcRect/>
          <a:stretch/>
        </p:blipFill>
        <p:spPr>
          <a:xfrm>
            <a:off x="10238223" y="2041758"/>
            <a:ext cx="914400" cy="914400"/>
          </a:xfrm>
          <a:prstGeom prst="rect">
            <a:avLst/>
          </a:prstGeom>
          <a:noFill/>
          <a:ln>
            <a:noFill/>
          </a:ln>
        </p:spPr>
      </p:pic>
      <p:cxnSp>
        <p:nvCxnSpPr>
          <p:cNvPr id="138" name="Google Shape;138;p7"/>
          <p:cNvCxnSpPr>
            <a:stCxn id="136" idx="3"/>
          </p:cNvCxnSpPr>
          <p:nvPr/>
        </p:nvCxnSpPr>
        <p:spPr>
          <a:xfrm>
            <a:off x="2011516" y="2498958"/>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139" name="Google Shape;139;p7"/>
          <p:cNvCxnSpPr/>
          <p:nvPr/>
        </p:nvCxnSpPr>
        <p:spPr>
          <a:xfrm>
            <a:off x="2011515" y="3813074"/>
            <a:ext cx="3031828" cy="387515"/>
          </a:xfrm>
          <a:prstGeom prst="straightConnector1">
            <a:avLst/>
          </a:prstGeom>
          <a:noFill/>
          <a:ln w="38100" cap="flat" cmpd="sng">
            <a:solidFill>
              <a:schemeClr val="dk1"/>
            </a:solidFill>
            <a:prstDash val="solid"/>
            <a:round/>
            <a:headEnd type="none" w="sm" len="sm"/>
            <a:tailEnd type="stealth" w="med" len="med"/>
          </a:ln>
        </p:spPr>
      </p:cxnSp>
      <p:cxnSp>
        <p:nvCxnSpPr>
          <p:cNvPr id="140" name="Google Shape;140;p7"/>
          <p:cNvCxnSpPr/>
          <p:nvPr/>
        </p:nvCxnSpPr>
        <p:spPr>
          <a:xfrm flipH="1">
            <a:off x="2011515" y="3034738"/>
            <a:ext cx="3031828" cy="595228"/>
          </a:xfrm>
          <a:prstGeom prst="straightConnector1">
            <a:avLst/>
          </a:prstGeom>
          <a:noFill/>
          <a:ln w="38100" cap="flat" cmpd="sng">
            <a:solidFill>
              <a:schemeClr val="dk1"/>
            </a:solidFill>
            <a:prstDash val="solid"/>
            <a:round/>
            <a:headEnd type="none" w="sm" len="sm"/>
            <a:tailEnd type="stealth" w="med" len="med"/>
          </a:ln>
        </p:spPr>
      </p:cxnSp>
      <p:cxnSp>
        <p:nvCxnSpPr>
          <p:cNvPr id="141" name="Google Shape;141;p7"/>
          <p:cNvCxnSpPr/>
          <p:nvPr/>
        </p:nvCxnSpPr>
        <p:spPr>
          <a:xfrm flipH="1">
            <a:off x="2011515" y="4387479"/>
            <a:ext cx="3031828" cy="595228"/>
          </a:xfrm>
          <a:prstGeom prst="straightConnector1">
            <a:avLst/>
          </a:prstGeom>
          <a:noFill/>
          <a:ln w="38100" cap="flat" cmpd="sng">
            <a:solidFill>
              <a:schemeClr val="dk1"/>
            </a:solidFill>
            <a:prstDash val="solid"/>
            <a:round/>
            <a:headEnd type="none" w="sm" len="sm"/>
            <a:tailEnd type="stealth" w="med" len="med"/>
          </a:ln>
        </p:spPr>
      </p:cxnSp>
      <p:cxnSp>
        <p:nvCxnSpPr>
          <p:cNvPr id="142" name="Google Shape;142;p7"/>
          <p:cNvCxnSpPr/>
          <p:nvPr/>
        </p:nvCxnSpPr>
        <p:spPr>
          <a:xfrm>
            <a:off x="6985529" y="3034738"/>
            <a:ext cx="3031828" cy="387515"/>
          </a:xfrm>
          <a:prstGeom prst="straightConnector1">
            <a:avLst/>
          </a:prstGeom>
          <a:noFill/>
          <a:ln w="38100" cap="flat" cmpd="sng">
            <a:solidFill>
              <a:schemeClr val="dk1"/>
            </a:solidFill>
            <a:prstDash val="solid"/>
            <a:round/>
            <a:headEnd type="none" w="sm" len="sm"/>
            <a:tailEnd type="stealth" w="med" len="med"/>
          </a:ln>
        </p:spPr>
      </p:cxnSp>
      <p:cxnSp>
        <p:nvCxnSpPr>
          <p:cNvPr id="143" name="Google Shape;143;p7"/>
          <p:cNvCxnSpPr/>
          <p:nvPr/>
        </p:nvCxnSpPr>
        <p:spPr>
          <a:xfrm flipH="1">
            <a:off x="6985529" y="2498956"/>
            <a:ext cx="3031828" cy="387517"/>
          </a:xfrm>
          <a:prstGeom prst="straightConnector1">
            <a:avLst/>
          </a:prstGeom>
          <a:noFill/>
          <a:ln w="38100" cap="flat" cmpd="sng">
            <a:solidFill>
              <a:schemeClr val="dk1"/>
            </a:solidFill>
            <a:prstDash val="solid"/>
            <a:round/>
            <a:headEnd type="none" w="sm" len="sm"/>
            <a:tailEnd type="stealth" w="med" len="med"/>
          </a:ln>
        </p:spPr>
      </p:cxnSp>
      <p:pic>
        <p:nvPicPr>
          <p:cNvPr id="144" name="Google Shape;144;p7" descr="Wallet"/>
          <p:cNvPicPr preferRelativeResize="0"/>
          <p:nvPr/>
        </p:nvPicPr>
        <p:blipFill rotWithShape="1">
          <a:blip r:embed="rId5">
            <a:alphaModFix/>
          </a:blip>
          <a:srcRect/>
          <a:stretch/>
        </p:blipFill>
        <p:spPr>
          <a:xfrm>
            <a:off x="5313605" y="2185643"/>
            <a:ext cx="1401660" cy="1401660"/>
          </a:xfrm>
          <a:prstGeom prst="rect">
            <a:avLst/>
          </a:prstGeom>
          <a:noFill/>
          <a:ln>
            <a:noFill/>
          </a:ln>
        </p:spPr>
      </p:pic>
      <p:sp>
        <p:nvSpPr>
          <p:cNvPr id="146" name="Google Shape;146;p7"/>
          <p:cNvSpPr/>
          <p:nvPr/>
        </p:nvSpPr>
        <p:spPr>
          <a:xfrm>
            <a:off x="258853" y="6080230"/>
            <a:ext cx="1887099" cy="523220"/>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47" name="Google Shape;147;p7"/>
          <p:cNvSpPr/>
          <p:nvPr/>
        </p:nvSpPr>
        <p:spPr>
          <a:xfrm>
            <a:off x="1759252" y="6080228"/>
            <a:ext cx="1887000" cy="523200"/>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48" name="Google Shape;148;p7"/>
          <p:cNvSpPr/>
          <p:nvPr/>
        </p:nvSpPr>
        <p:spPr>
          <a:xfrm>
            <a:off x="3156261" y="6088401"/>
            <a:ext cx="1887000" cy="523200"/>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49" name="Google Shape;149;p7"/>
          <p:cNvSpPr/>
          <p:nvPr/>
        </p:nvSpPr>
        <p:spPr>
          <a:xfrm>
            <a:off x="8063681" y="6097498"/>
            <a:ext cx="1887099" cy="523220"/>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50" name="Google Shape;150;p7"/>
          <p:cNvSpPr/>
          <p:nvPr/>
        </p:nvSpPr>
        <p:spPr>
          <a:xfrm>
            <a:off x="9007230" y="6092946"/>
            <a:ext cx="1887099" cy="52322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51" name="Google Shape;151;p7"/>
          <p:cNvSpPr/>
          <p:nvPr/>
        </p:nvSpPr>
        <p:spPr>
          <a:xfrm>
            <a:off x="9998414" y="6088394"/>
            <a:ext cx="1887099" cy="523220"/>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152" name="Google Shape;152;p7"/>
          <p:cNvPicPr preferRelativeResize="0"/>
          <p:nvPr/>
        </p:nvPicPr>
        <p:blipFill>
          <a:blip r:embed="rId12">
            <a:alphaModFix/>
          </a:blip>
          <a:stretch>
            <a:fillRect/>
          </a:stretch>
        </p:blipFill>
        <p:spPr>
          <a:xfrm>
            <a:off x="1594796" y="5180404"/>
            <a:ext cx="1674545" cy="1067622"/>
          </a:xfrm>
          <a:prstGeom prst="rect">
            <a:avLst/>
          </a:prstGeom>
          <a:noFill/>
          <a:ln>
            <a:noFill/>
          </a:ln>
        </p:spPr>
      </p:pic>
      <p:pic>
        <p:nvPicPr>
          <p:cNvPr id="153" name="Google Shape;153;p7"/>
          <p:cNvPicPr preferRelativeResize="0"/>
          <p:nvPr/>
        </p:nvPicPr>
        <p:blipFill rotWithShape="1">
          <a:blip r:embed="rId13">
            <a:alphaModFix/>
          </a:blip>
          <a:srcRect l="15302" t="29890" r="13325" b="30106"/>
          <a:stretch/>
        </p:blipFill>
        <p:spPr>
          <a:xfrm>
            <a:off x="-73275" y="5302674"/>
            <a:ext cx="1925489" cy="823075"/>
          </a:xfrm>
          <a:prstGeom prst="rect">
            <a:avLst/>
          </a:prstGeom>
          <a:noFill/>
          <a:ln>
            <a:noFill/>
          </a:ln>
        </p:spPr>
      </p:pic>
      <p:pic>
        <p:nvPicPr>
          <p:cNvPr id="154" name="Google Shape;154;p7"/>
          <p:cNvPicPr preferRelativeResize="0"/>
          <p:nvPr/>
        </p:nvPicPr>
        <p:blipFill rotWithShape="1">
          <a:blip r:embed="rId13">
            <a:alphaModFix/>
          </a:blip>
          <a:srcRect l="15302" t="29890" r="13325" b="30106"/>
          <a:stretch/>
        </p:blipFill>
        <p:spPr>
          <a:xfrm>
            <a:off x="7902411" y="5302687"/>
            <a:ext cx="1925489" cy="823075"/>
          </a:xfrm>
          <a:prstGeom prst="rect">
            <a:avLst/>
          </a:prstGeom>
          <a:noFill/>
          <a:ln>
            <a:noFill/>
          </a:ln>
        </p:spPr>
      </p:pic>
      <p:pic>
        <p:nvPicPr>
          <p:cNvPr id="155" name="Google Shape;155;p7"/>
          <p:cNvPicPr preferRelativeResize="0"/>
          <p:nvPr/>
        </p:nvPicPr>
        <p:blipFill>
          <a:blip r:embed="rId14">
            <a:alphaModFix/>
          </a:blip>
          <a:stretch>
            <a:fillRect/>
          </a:stretch>
        </p:blipFill>
        <p:spPr>
          <a:xfrm>
            <a:off x="3020214" y="5169587"/>
            <a:ext cx="1538015" cy="988927"/>
          </a:xfrm>
          <a:prstGeom prst="rect">
            <a:avLst/>
          </a:prstGeom>
          <a:noFill/>
          <a:ln>
            <a:noFill/>
          </a:ln>
        </p:spPr>
      </p:pic>
      <p:pic>
        <p:nvPicPr>
          <p:cNvPr id="156" name="Google Shape;156;p7" descr="Gmail Redesign to Roll Out to All in ..."/>
          <p:cNvPicPr preferRelativeResize="0"/>
          <p:nvPr/>
        </p:nvPicPr>
        <p:blipFill rotWithShape="1">
          <a:blip r:embed="rId15">
            <a:alphaModFix/>
          </a:blip>
          <a:srcRect l="18525" t="7857" r="18763" b="8460"/>
          <a:stretch/>
        </p:blipFill>
        <p:spPr>
          <a:xfrm>
            <a:off x="5264225" y="2185650"/>
            <a:ext cx="1500425" cy="1197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75d8bc90ae52908_16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Asynchronous Authentication</a:t>
            </a:r>
            <a:endParaRPr/>
          </a:p>
        </p:txBody>
      </p:sp>
      <p:pic>
        <p:nvPicPr>
          <p:cNvPr id="163" name="Google Shape;163;g75d8bc90ae52908_168" descr="Smiling face with no fill"/>
          <p:cNvPicPr preferRelativeResize="0"/>
          <p:nvPr/>
        </p:nvPicPr>
        <p:blipFill rotWithShape="1">
          <a:blip r:embed="rId3">
            <a:alphaModFix/>
          </a:blip>
          <a:srcRect/>
          <a:stretch/>
        </p:blipFill>
        <p:spPr>
          <a:xfrm>
            <a:off x="1097116" y="2041758"/>
            <a:ext cx="914400" cy="914400"/>
          </a:xfrm>
          <a:prstGeom prst="rect">
            <a:avLst/>
          </a:prstGeom>
          <a:noFill/>
          <a:ln>
            <a:noFill/>
          </a:ln>
        </p:spPr>
      </p:pic>
      <p:pic>
        <p:nvPicPr>
          <p:cNvPr id="164" name="Google Shape;164;g75d8bc90ae52908_168" descr="Devil face with no fill"/>
          <p:cNvPicPr preferRelativeResize="0"/>
          <p:nvPr/>
        </p:nvPicPr>
        <p:blipFill rotWithShape="1">
          <a:blip r:embed="rId4">
            <a:alphaModFix/>
          </a:blip>
          <a:srcRect/>
          <a:stretch/>
        </p:blipFill>
        <p:spPr>
          <a:xfrm>
            <a:off x="10218298" y="2041758"/>
            <a:ext cx="914400" cy="914400"/>
          </a:xfrm>
          <a:prstGeom prst="rect">
            <a:avLst/>
          </a:prstGeom>
          <a:noFill/>
          <a:ln>
            <a:noFill/>
          </a:ln>
        </p:spPr>
      </p:pic>
      <p:cxnSp>
        <p:nvCxnSpPr>
          <p:cNvPr id="165" name="Google Shape;165;g75d8bc90ae52908_168"/>
          <p:cNvCxnSpPr>
            <a:stCxn id="163" idx="3"/>
          </p:cNvCxnSpPr>
          <p:nvPr/>
        </p:nvCxnSpPr>
        <p:spPr>
          <a:xfrm>
            <a:off x="2011516" y="2498958"/>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166" name="Google Shape;166;g75d8bc90ae52908_168"/>
          <p:cNvCxnSpPr/>
          <p:nvPr/>
        </p:nvCxnSpPr>
        <p:spPr>
          <a:xfrm>
            <a:off x="2011515" y="3813074"/>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167" name="Google Shape;167;g75d8bc90ae52908_168"/>
          <p:cNvCxnSpPr/>
          <p:nvPr/>
        </p:nvCxnSpPr>
        <p:spPr>
          <a:xfrm flipH="1">
            <a:off x="2011543" y="3034738"/>
            <a:ext cx="3031800" cy="595200"/>
          </a:xfrm>
          <a:prstGeom prst="straightConnector1">
            <a:avLst/>
          </a:prstGeom>
          <a:noFill/>
          <a:ln w="38100" cap="flat" cmpd="sng">
            <a:solidFill>
              <a:schemeClr val="dk1"/>
            </a:solidFill>
            <a:prstDash val="solid"/>
            <a:round/>
            <a:headEnd type="none" w="sm" len="sm"/>
            <a:tailEnd type="stealth" w="med" len="med"/>
          </a:ln>
        </p:spPr>
      </p:cxnSp>
      <p:cxnSp>
        <p:nvCxnSpPr>
          <p:cNvPr id="168" name="Google Shape;168;g75d8bc90ae52908_168"/>
          <p:cNvCxnSpPr/>
          <p:nvPr/>
        </p:nvCxnSpPr>
        <p:spPr>
          <a:xfrm flipH="1">
            <a:off x="2011543" y="4387479"/>
            <a:ext cx="3031800" cy="595200"/>
          </a:xfrm>
          <a:prstGeom prst="straightConnector1">
            <a:avLst/>
          </a:prstGeom>
          <a:noFill/>
          <a:ln w="38100" cap="flat" cmpd="sng">
            <a:solidFill>
              <a:schemeClr val="dk1"/>
            </a:solidFill>
            <a:prstDash val="solid"/>
            <a:round/>
            <a:headEnd type="none" w="sm" len="sm"/>
            <a:tailEnd type="stealth" w="med" len="med"/>
          </a:ln>
        </p:spPr>
      </p:cxnSp>
      <p:cxnSp>
        <p:nvCxnSpPr>
          <p:cNvPr id="169" name="Google Shape;169;g75d8bc90ae52908_168"/>
          <p:cNvCxnSpPr/>
          <p:nvPr/>
        </p:nvCxnSpPr>
        <p:spPr>
          <a:xfrm>
            <a:off x="6985529" y="3034738"/>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170" name="Google Shape;170;g75d8bc90ae52908_168"/>
          <p:cNvCxnSpPr/>
          <p:nvPr/>
        </p:nvCxnSpPr>
        <p:spPr>
          <a:xfrm flipH="1">
            <a:off x="6985557" y="2498956"/>
            <a:ext cx="3031800" cy="387600"/>
          </a:xfrm>
          <a:prstGeom prst="straightConnector1">
            <a:avLst/>
          </a:prstGeom>
          <a:noFill/>
          <a:ln w="38100" cap="flat" cmpd="sng">
            <a:solidFill>
              <a:schemeClr val="dk1"/>
            </a:solidFill>
            <a:prstDash val="solid"/>
            <a:round/>
            <a:headEnd type="none" w="sm" len="sm"/>
            <a:tailEnd type="stealth" w="med" len="med"/>
          </a:ln>
        </p:spPr>
      </p:cxnSp>
      <p:pic>
        <p:nvPicPr>
          <p:cNvPr id="171" name="Google Shape;171;g75d8bc90ae52908_168" descr="Wallet"/>
          <p:cNvPicPr preferRelativeResize="0"/>
          <p:nvPr/>
        </p:nvPicPr>
        <p:blipFill rotWithShape="1">
          <a:blip r:embed="rId5">
            <a:alphaModFix/>
          </a:blip>
          <a:srcRect/>
          <a:stretch/>
        </p:blipFill>
        <p:spPr>
          <a:xfrm>
            <a:off x="5313605" y="2185643"/>
            <a:ext cx="1401660" cy="1401660"/>
          </a:xfrm>
          <a:prstGeom prst="rect">
            <a:avLst/>
          </a:prstGeom>
          <a:noFill/>
          <a:ln>
            <a:noFill/>
          </a:ln>
        </p:spPr>
      </p:pic>
      <p:pic>
        <p:nvPicPr>
          <p:cNvPr id="172" name="Google Shape;172;g75d8bc90ae52908_168" descr="Key"/>
          <p:cNvPicPr preferRelativeResize="0"/>
          <p:nvPr/>
        </p:nvPicPr>
        <p:blipFill rotWithShape="1">
          <a:blip r:embed="rId6">
            <a:alphaModFix/>
          </a:blip>
          <a:srcRect/>
          <a:stretch/>
        </p:blipFill>
        <p:spPr>
          <a:xfrm>
            <a:off x="857889" y="5443894"/>
            <a:ext cx="914400" cy="914400"/>
          </a:xfrm>
          <a:prstGeom prst="rect">
            <a:avLst/>
          </a:prstGeom>
          <a:noFill/>
          <a:ln>
            <a:noFill/>
          </a:ln>
        </p:spPr>
      </p:pic>
      <p:pic>
        <p:nvPicPr>
          <p:cNvPr id="173" name="Google Shape;173;g75d8bc90ae52908_168" descr="Key"/>
          <p:cNvPicPr preferRelativeResize="0"/>
          <p:nvPr/>
        </p:nvPicPr>
        <p:blipFill rotWithShape="1">
          <a:blip r:embed="rId7">
            <a:alphaModFix/>
          </a:blip>
          <a:srcRect/>
          <a:stretch/>
        </p:blipFill>
        <p:spPr>
          <a:xfrm>
            <a:off x="1772289" y="5438362"/>
            <a:ext cx="914400" cy="914400"/>
          </a:xfrm>
          <a:prstGeom prst="rect">
            <a:avLst/>
          </a:prstGeom>
          <a:noFill/>
          <a:ln>
            <a:noFill/>
          </a:ln>
        </p:spPr>
      </p:pic>
      <p:pic>
        <p:nvPicPr>
          <p:cNvPr id="174" name="Google Shape;174;g75d8bc90ae52908_168" descr="Key"/>
          <p:cNvPicPr preferRelativeResize="0"/>
          <p:nvPr/>
        </p:nvPicPr>
        <p:blipFill rotWithShape="1">
          <a:blip r:embed="rId8">
            <a:alphaModFix/>
          </a:blip>
          <a:srcRect/>
          <a:stretch/>
        </p:blipFill>
        <p:spPr>
          <a:xfrm>
            <a:off x="2681824" y="5438362"/>
            <a:ext cx="914400" cy="914400"/>
          </a:xfrm>
          <a:prstGeom prst="rect">
            <a:avLst/>
          </a:prstGeom>
          <a:noFill/>
          <a:ln>
            <a:noFill/>
          </a:ln>
        </p:spPr>
      </p:pic>
      <p:cxnSp>
        <p:nvCxnSpPr>
          <p:cNvPr id="175" name="Google Shape;175;g75d8bc90ae52908_168"/>
          <p:cNvCxnSpPr/>
          <p:nvPr/>
        </p:nvCxnSpPr>
        <p:spPr>
          <a:xfrm>
            <a:off x="6014437" y="3422353"/>
            <a:ext cx="0" cy="1689300"/>
          </a:xfrm>
          <a:prstGeom prst="straightConnector1">
            <a:avLst/>
          </a:prstGeom>
          <a:noFill/>
          <a:ln w="38100" cap="flat" cmpd="sng">
            <a:solidFill>
              <a:schemeClr val="dk1"/>
            </a:solidFill>
            <a:prstDash val="solid"/>
            <a:round/>
            <a:headEnd type="none" w="sm" len="sm"/>
            <a:tailEnd type="stealth" w="med" len="med"/>
          </a:ln>
        </p:spPr>
      </p:cxnSp>
      <p:sp>
        <p:nvSpPr>
          <p:cNvPr id="177" name="Google Shape;177;g75d8bc90ae52908_168"/>
          <p:cNvSpPr/>
          <p:nvPr/>
        </p:nvSpPr>
        <p:spPr>
          <a:xfrm>
            <a:off x="258853" y="6080230"/>
            <a:ext cx="1887000" cy="523200"/>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78" name="Google Shape;178;g75d8bc90ae52908_168"/>
          <p:cNvSpPr/>
          <p:nvPr/>
        </p:nvSpPr>
        <p:spPr>
          <a:xfrm>
            <a:off x="1202402" y="6075678"/>
            <a:ext cx="1887000" cy="52320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79" name="Google Shape;179;g75d8bc90ae52908_168"/>
          <p:cNvSpPr/>
          <p:nvPr/>
        </p:nvSpPr>
        <p:spPr>
          <a:xfrm>
            <a:off x="2193586" y="6071126"/>
            <a:ext cx="1887000" cy="523200"/>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80" name="Google Shape;180;g75d8bc90ae52908_168"/>
          <p:cNvSpPr/>
          <p:nvPr/>
        </p:nvSpPr>
        <p:spPr>
          <a:xfrm>
            <a:off x="8063681" y="6097498"/>
            <a:ext cx="1887000" cy="523200"/>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81" name="Google Shape;181;g75d8bc90ae52908_168"/>
          <p:cNvSpPr/>
          <p:nvPr/>
        </p:nvSpPr>
        <p:spPr>
          <a:xfrm>
            <a:off x="9007230" y="6092946"/>
            <a:ext cx="1887000" cy="523200"/>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82" name="Google Shape;182;g75d8bc90ae52908_168"/>
          <p:cNvSpPr/>
          <p:nvPr/>
        </p:nvSpPr>
        <p:spPr>
          <a:xfrm>
            <a:off x="9998414" y="6088394"/>
            <a:ext cx="1887000" cy="523200"/>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183" name="Google Shape;183;g75d8bc90ae52908_168" descr="Key"/>
          <p:cNvPicPr preferRelativeResize="0"/>
          <p:nvPr/>
        </p:nvPicPr>
        <p:blipFill rotWithShape="1">
          <a:blip r:embed="rId6">
            <a:alphaModFix/>
          </a:blip>
          <a:srcRect/>
          <a:stretch/>
        </p:blipFill>
        <p:spPr>
          <a:xfrm>
            <a:off x="8552301" y="5443894"/>
            <a:ext cx="914400" cy="914400"/>
          </a:xfrm>
          <a:prstGeom prst="rect">
            <a:avLst/>
          </a:prstGeom>
          <a:noFill/>
          <a:ln>
            <a:noFill/>
          </a:ln>
        </p:spPr>
      </p:pic>
      <p:pic>
        <p:nvPicPr>
          <p:cNvPr id="184" name="Google Shape;184;g75d8bc90ae52908_168" descr="Gmail Redesign to Roll Out to All in ..."/>
          <p:cNvPicPr preferRelativeResize="0"/>
          <p:nvPr/>
        </p:nvPicPr>
        <p:blipFill rotWithShape="1">
          <a:blip r:embed="rId15">
            <a:alphaModFix/>
          </a:blip>
          <a:srcRect l="18525" t="7857" r="18763" b="8460"/>
          <a:stretch/>
        </p:blipFill>
        <p:spPr>
          <a:xfrm>
            <a:off x="5264225" y="2185650"/>
            <a:ext cx="1500425" cy="1197200"/>
          </a:xfrm>
          <a:prstGeom prst="rect">
            <a:avLst/>
          </a:prstGeom>
          <a:noFill/>
          <a:ln>
            <a:noFill/>
          </a:ln>
        </p:spPr>
      </p:pic>
      <p:sp>
        <p:nvSpPr>
          <p:cNvPr id="185" name="Google Shape;185;g75d8bc90ae52908_168"/>
          <p:cNvSpPr/>
          <p:nvPr/>
        </p:nvSpPr>
        <p:spPr>
          <a:xfrm>
            <a:off x="4431533" y="5438362"/>
            <a:ext cx="32106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4D5156"/>
                </a:solidFill>
                <a:latin typeface="arial"/>
                <a:ea typeface="arial"/>
                <a:cs typeface="arial"/>
                <a:sym typeface="arial"/>
              </a:rPr>
              <a:t>Decide</a:t>
            </a:r>
            <a:endParaRPr sz="2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30a16823e69_0_12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Asynchronous Authentication</a:t>
            </a:r>
            <a:endParaRPr/>
          </a:p>
        </p:txBody>
      </p:sp>
      <p:pic>
        <p:nvPicPr>
          <p:cNvPr id="192" name="Google Shape;192;g30a16823e69_0_122" descr="Smiling face with no fill"/>
          <p:cNvPicPr preferRelativeResize="0"/>
          <p:nvPr/>
        </p:nvPicPr>
        <p:blipFill rotWithShape="1">
          <a:blip r:embed="rId3">
            <a:alphaModFix/>
          </a:blip>
          <a:srcRect/>
          <a:stretch/>
        </p:blipFill>
        <p:spPr>
          <a:xfrm>
            <a:off x="1097116" y="2041758"/>
            <a:ext cx="914400" cy="914400"/>
          </a:xfrm>
          <a:prstGeom prst="rect">
            <a:avLst/>
          </a:prstGeom>
          <a:noFill/>
          <a:ln>
            <a:noFill/>
          </a:ln>
        </p:spPr>
      </p:pic>
      <p:pic>
        <p:nvPicPr>
          <p:cNvPr id="193" name="Google Shape;193;g30a16823e69_0_122" descr="Devil face with no fill"/>
          <p:cNvPicPr preferRelativeResize="0"/>
          <p:nvPr/>
        </p:nvPicPr>
        <p:blipFill rotWithShape="1">
          <a:blip r:embed="rId4">
            <a:alphaModFix/>
          </a:blip>
          <a:srcRect/>
          <a:stretch/>
        </p:blipFill>
        <p:spPr>
          <a:xfrm>
            <a:off x="10218298" y="2041758"/>
            <a:ext cx="914400" cy="914400"/>
          </a:xfrm>
          <a:prstGeom prst="rect">
            <a:avLst/>
          </a:prstGeom>
          <a:noFill/>
          <a:ln>
            <a:noFill/>
          </a:ln>
        </p:spPr>
      </p:pic>
      <p:cxnSp>
        <p:nvCxnSpPr>
          <p:cNvPr id="194" name="Google Shape;194;g30a16823e69_0_122"/>
          <p:cNvCxnSpPr>
            <a:stCxn id="192" idx="3"/>
          </p:cNvCxnSpPr>
          <p:nvPr/>
        </p:nvCxnSpPr>
        <p:spPr>
          <a:xfrm>
            <a:off x="2011516" y="2498958"/>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195" name="Google Shape;195;g30a16823e69_0_122"/>
          <p:cNvCxnSpPr/>
          <p:nvPr/>
        </p:nvCxnSpPr>
        <p:spPr>
          <a:xfrm>
            <a:off x="2011515" y="3813074"/>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196" name="Google Shape;196;g30a16823e69_0_122"/>
          <p:cNvCxnSpPr/>
          <p:nvPr/>
        </p:nvCxnSpPr>
        <p:spPr>
          <a:xfrm flipH="1">
            <a:off x="2011543" y="3034738"/>
            <a:ext cx="3031800" cy="595200"/>
          </a:xfrm>
          <a:prstGeom prst="straightConnector1">
            <a:avLst/>
          </a:prstGeom>
          <a:noFill/>
          <a:ln w="38100" cap="flat" cmpd="sng">
            <a:solidFill>
              <a:schemeClr val="dk1"/>
            </a:solidFill>
            <a:prstDash val="solid"/>
            <a:round/>
            <a:headEnd type="none" w="sm" len="sm"/>
            <a:tailEnd type="stealth" w="med" len="med"/>
          </a:ln>
        </p:spPr>
      </p:cxnSp>
      <p:cxnSp>
        <p:nvCxnSpPr>
          <p:cNvPr id="197" name="Google Shape;197;g30a16823e69_0_122"/>
          <p:cNvCxnSpPr/>
          <p:nvPr/>
        </p:nvCxnSpPr>
        <p:spPr>
          <a:xfrm flipH="1">
            <a:off x="2011543" y="4387479"/>
            <a:ext cx="3031800" cy="595200"/>
          </a:xfrm>
          <a:prstGeom prst="straightConnector1">
            <a:avLst/>
          </a:prstGeom>
          <a:noFill/>
          <a:ln w="38100" cap="flat" cmpd="sng">
            <a:solidFill>
              <a:schemeClr val="dk1"/>
            </a:solidFill>
            <a:prstDash val="solid"/>
            <a:round/>
            <a:headEnd type="none" w="sm" len="sm"/>
            <a:tailEnd type="stealth" w="med" len="med"/>
          </a:ln>
        </p:spPr>
      </p:cxnSp>
      <p:cxnSp>
        <p:nvCxnSpPr>
          <p:cNvPr id="198" name="Google Shape;198;g30a16823e69_0_122"/>
          <p:cNvCxnSpPr/>
          <p:nvPr/>
        </p:nvCxnSpPr>
        <p:spPr>
          <a:xfrm>
            <a:off x="6985529" y="3034738"/>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199" name="Google Shape;199;g30a16823e69_0_122"/>
          <p:cNvCxnSpPr/>
          <p:nvPr/>
        </p:nvCxnSpPr>
        <p:spPr>
          <a:xfrm flipH="1">
            <a:off x="6985557" y="2498956"/>
            <a:ext cx="3031800" cy="387600"/>
          </a:xfrm>
          <a:prstGeom prst="straightConnector1">
            <a:avLst/>
          </a:prstGeom>
          <a:noFill/>
          <a:ln w="38100" cap="flat" cmpd="sng">
            <a:solidFill>
              <a:schemeClr val="dk1"/>
            </a:solidFill>
            <a:prstDash val="solid"/>
            <a:round/>
            <a:headEnd type="none" w="sm" len="sm"/>
            <a:tailEnd type="stealth" w="med" len="med"/>
          </a:ln>
        </p:spPr>
      </p:cxnSp>
      <p:pic>
        <p:nvPicPr>
          <p:cNvPr id="200" name="Google Shape;200;g30a16823e69_0_122" descr="Wallet"/>
          <p:cNvPicPr preferRelativeResize="0"/>
          <p:nvPr/>
        </p:nvPicPr>
        <p:blipFill rotWithShape="1">
          <a:blip r:embed="rId5">
            <a:alphaModFix/>
          </a:blip>
          <a:srcRect/>
          <a:stretch/>
        </p:blipFill>
        <p:spPr>
          <a:xfrm>
            <a:off x="5313605" y="2185643"/>
            <a:ext cx="1401660" cy="1401660"/>
          </a:xfrm>
          <a:prstGeom prst="rect">
            <a:avLst/>
          </a:prstGeom>
          <a:noFill/>
          <a:ln>
            <a:noFill/>
          </a:ln>
        </p:spPr>
      </p:pic>
      <p:pic>
        <p:nvPicPr>
          <p:cNvPr id="201" name="Google Shape;201;g30a16823e69_0_122" descr="Key"/>
          <p:cNvPicPr preferRelativeResize="0"/>
          <p:nvPr/>
        </p:nvPicPr>
        <p:blipFill rotWithShape="1">
          <a:blip r:embed="rId6">
            <a:alphaModFix/>
          </a:blip>
          <a:srcRect/>
          <a:stretch/>
        </p:blipFill>
        <p:spPr>
          <a:xfrm>
            <a:off x="857889" y="5443894"/>
            <a:ext cx="914400" cy="914400"/>
          </a:xfrm>
          <a:prstGeom prst="rect">
            <a:avLst/>
          </a:prstGeom>
          <a:noFill/>
          <a:ln>
            <a:noFill/>
          </a:ln>
        </p:spPr>
      </p:pic>
      <p:pic>
        <p:nvPicPr>
          <p:cNvPr id="203" name="Google Shape;203;g30a16823e69_0_122" descr="Key"/>
          <p:cNvPicPr preferRelativeResize="0"/>
          <p:nvPr/>
        </p:nvPicPr>
        <p:blipFill rotWithShape="1">
          <a:blip r:embed="rId7">
            <a:alphaModFix/>
          </a:blip>
          <a:srcRect/>
          <a:stretch/>
        </p:blipFill>
        <p:spPr>
          <a:xfrm>
            <a:off x="2681824" y="5438362"/>
            <a:ext cx="914400" cy="914400"/>
          </a:xfrm>
          <a:prstGeom prst="rect">
            <a:avLst/>
          </a:prstGeom>
          <a:noFill/>
          <a:ln>
            <a:noFill/>
          </a:ln>
        </p:spPr>
      </p:pic>
      <p:sp>
        <p:nvSpPr>
          <p:cNvPr id="204" name="Google Shape;204;g30a16823e69_0_122"/>
          <p:cNvSpPr/>
          <p:nvPr/>
        </p:nvSpPr>
        <p:spPr>
          <a:xfrm>
            <a:off x="610766" y="2919757"/>
            <a:ext cx="18870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ID:1</a:t>
            </a:r>
            <a:endParaRPr sz="2800" b="0" i="0" u="none" strike="noStrike" cap="none">
              <a:solidFill>
                <a:schemeClr val="lt1"/>
              </a:solidFill>
              <a:latin typeface="Calibri"/>
              <a:ea typeface="Calibri"/>
              <a:cs typeface="Calibri"/>
              <a:sym typeface="Calibri"/>
            </a:endParaRPr>
          </a:p>
        </p:txBody>
      </p:sp>
      <p:sp>
        <p:nvSpPr>
          <p:cNvPr id="205" name="Google Shape;205;g30a16823e69_0_122"/>
          <p:cNvSpPr/>
          <p:nvPr/>
        </p:nvSpPr>
        <p:spPr>
          <a:xfrm>
            <a:off x="9731948" y="2919757"/>
            <a:ext cx="18870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ID:0</a:t>
            </a:r>
            <a:endParaRPr sz="2800" b="0" i="0" u="none" strike="noStrike" cap="none">
              <a:solidFill>
                <a:schemeClr val="lt1"/>
              </a:solidFill>
              <a:latin typeface="Calibri"/>
              <a:ea typeface="Calibri"/>
              <a:cs typeface="Calibri"/>
              <a:sym typeface="Calibri"/>
            </a:endParaRPr>
          </a:p>
        </p:txBody>
      </p:sp>
      <p:sp>
        <p:nvSpPr>
          <p:cNvPr id="206" name="Google Shape;206;g30a16823e69_0_122"/>
          <p:cNvSpPr/>
          <p:nvPr/>
        </p:nvSpPr>
        <p:spPr>
          <a:xfrm>
            <a:off x="4431533" y="5438362"/>
            <a:ext cx="32106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4D5156"/>
                </a:solidFill>
                <a:latin typeface="arial"/>
                <a:ea typeface="arial"/>
                <a:cs typeface="arial"/>
                <a:sym typeface="arial"/>
              </a:rPr>
              <a:t>Decide</a:t>
            </a:r>
            <a:endParaRPr sz="2800" b="0" i="0" u="none" strike="noStrike" cap="none">
              <a:solidFill>
                <a:schemeClr val="dk1"/>
              </a:solidFill>
              <a:latin typeface="Calibri"/>
              <a:ea typeface="Calibri"/>
              <a:cs typeface="Calibri"/>
              <a:sym typeface="Calibri"/>
            </a:endParaRPr>
          </a:p>
        </p:txBody>
      </p:sp>
      <p:sp>
        <p:nvSpPr>
          <p:cNvPr id="208" name="Google Shape;208;g30a16823e69_0_122"/>
          <p:cNvSpPr/>
          <p:nvPr/>
        </p:nvSpPr>
        <p:spPr>
          <a:xfrm>
            <a:off x="258853" y="6080230"/>
            <a:ext cx="1887000" cy="523200"/>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09" name="Google Shape;209;g30a16823e69_0_122"/>
          <p:cNvSpPr/>
          <p:nvPr/>
        </p:nvSpPr>
        <p:spPr>
          <a:xfrm>
            <a:off x="1202402" y="6075678"/>
            <a:ext cx="1887000" cy="523200"/>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10" name="Google Shape;210;g30a16823e69_0_122"/>
          <p:cNvSpPr/>
          <p:nvPr/>
        </p:nvSpPr>
        <p:spPr>
          <a:xfrm>
            <a:off x="2193586" y="6071126"/>
            <a:ext cx="1887000" cy="52320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11" name="Google Shape;211;g30a16823e69_0_122"/>
          <p:cNvSpPr/>
          <p:nvPr/>
        </p:nvSpPr>
        <p:spPr>
          <a:xfrm>
            <a:off x="8063681" y="6097498"/>
            <a:ext cx="1887000" cy="523200"/>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12" name="Google Shape;212;g30a16823e69_0_122"/>
          <p:cNvSpPr/>
          <p:nvPr/>
        </p:nvSpPr>
        <p:spPr>
          <a:xfrm>
            <a:off x="9007230" y="6092946"/>
            <a:ext cx="1887000" cy="523200"/>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13" name="Google Shape;213;g30a16823e69_0_122"/>
          <p:cNvSpPr/>
          <p:nvPr/>
        </p:nvSpPr>
        <p:spPr>
          <a:xfrm>
            <a:off x="9998414" y="6088394"/>
            <a:ext cx="1887000" cy="523200"/>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214" name="Google Shape;214;g30a16823e69_0_122"/>
          <p:cNvCxnSpPr/>
          <p:nvPr/>
        </p:nvCxnSpPr>
        <p:spPr>
          <a:xfrm>
            <a:off x="6014437" y="3422353"/>
            <a:ext cx="0" cy="1689300"/>
          </a:xfrm>
          <a:prstGeom prst="straightConnector1">
            <a:avLst/>
          </a:prstGeom>
          <a:noFill/>
          <a:ln w="38100" cap="flat" cmpd="sng">
            <a:solidFill>
              <a:schemeClr val="dk1"/>
            </a:solidFill>
            <a:prstDash val="solid"/>
            <a:round/>
            <a:headEnd type="none" w="sm" len="sm"/>
            <a:tailEnd type="stealth" w="med" len="med"/>
          </a:ln>
        </p:spPr>
      </p:cxnSp>
      <p:pic>
        <p:nvPicPr>
          <p:cNvPr id="215" name="Google Shape;215;g30a16823e69_0_122" descr="Gmail Redesign to Roll Out to All in ..."/>
          <p:cNvPicPr preferRelativeResize="0"/>
          <p:nvPr/>
        </p:nvPicPr>
        <p:blipFill rotWithShape="1">
          <a:blip r:embed="rId14">
            <a:alphaModFix/>
          </a:blip>
          <a:srcRect l="18525" t="7857" r="18763" b="8460"/>
          <a:stretch/>
        </p:blipFill>
        <p:spPr>
          <a:xfrm>
            <a:off x="5264225" y="2185650"/>
            <a:ext cx="1500425" cy="1197200"/>
          </a:xfrm>
          <a:prstGeom prst="rect">
            <a:avLst/>
          </a:prstGeom>
          <a:noFill/>
          <a:ln>
            <a:noFill/>
          </a:ln>
        </p:spPr>
      </p:pic>
      <p:sp>
        <p:nvSpPr>
          <p:cNvPr id="216" name="Google Shape;216;g30a16823e69_0_122"/>
          <p:cNvSpPr/>
          <p:nvPr/>
        </p:nvSpPr>
        <p:spPr>
          <a:xfrm>
            <a:off x="0" y="3986225"/>
            <a:ext cx="1688700" cy="914400"/>
          </a:xfrm>
          <a:prstGeom prst="rect">
            <a:avLst/>
          </a:prstGeom>
          <a:solidFill>
            <a:schemeClr val="lt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900">
                <a:latin typeface="Calibri"/>
                <a:ea typeface="Calibri"/>
                <a:cs typeface="Calibri"/>
                <a:sym typeface="Calibri"/>
              </a:rPr>
              <a:t>Safe</a:t>
            </a:r>
            <a:endParaRPr sz="3900">
              <a:latin typeface="Calibri"/>
              <a:ea typeface="Calibri"/>
              <a:cs typeface="Calibri"/>
              <a:sym typeface="Calibri"/>
            </a:endParaRPr>
          </a:p>
        </p:txBody>
      </p:sp>
      <p:sp>
        <p:nvSpPr>
          <p:cNvPr id="217" name="Google Shape;217;g30a16823e69_0_122"/>
          <p:cNvSpPr/>
          <p:nvPr/>
        </p:nvSpPr>
        <p:spPr>
          <a:xfrm>
            <a:off x="0" y="3986225"/>
            <a:ext cx="1688700" cy="914400"/>
          </a:xfrm>
          <a:prstGeom prst="rect">
            <a:avLst/>
          </a:prstGeom>
          <a:solidFill>
            <a:schemeClr val="lt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900">
                <a:latin typeface="Calibri"/>
                <a:ea typeface="Calibri"/>
                <a:cs typeface="Calibri"/>
                <a:sym typeface="Calibri"/>
              </a:rPr>
              <a:t>Lost</a:t>
            </a:r>
            <a:endParaRPr sz="3900">
              <a:latin typeface="Calibri"/>
              <a:ea typeface="Calibri"/>
              <a:cs typeface="Calibri"/>
              <a:sym typeface="Calibri"/>
            </a:endParaRPr>
          </a:p>
        </p:txBody>
      </p:sp>
      <p:sp>
        <p:nvSpPr>
          <p:cNvPr id="218" name="Google Shape;218;g30a16823e69_0_122"/>
          <p:cNvSpPr/>
          <p:nvPr/>
        </p:nvSpPr>
        <p:spPr>
          <a:xfrm>
            <a:off x="1970700" y="4830000"/>
            <a:ext cx="512700" cy="766500"/>
          </a:xfrm>
          <a:prstGeom prst="downArrow">
            <a:avLst>
              <a:gd name="adj1" fmla="val 50000"/>
              <a:gd name="adj2" fmla="val 50000"/>
            </a:avLst>
          </a:prstGeom>
          <a:solidFill>
            <a:schemeClr val="lt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Asynchronous Authentication</a:t>
            </a:r>
            <a:endParaRPr/>
          </a:p>
        </p:txBody>
      </p:sp>
      <p:pic>
        <p:nvPicPr>
          <p:cNvPr id="258" name="Google Shape;258;p10" descr="Smiling face with no fill"/>
          <p:cNvPicPr preferRelativeResize="0"/>
          <p:nvPr/>
        </p:nvPicPr>
        <p:blipFill rotWithShape="1">
          <a:blip r:embed="rId3">
            <a:alphaModFix/>
          </a:blip>
          <a:srcRect/>
          <a:stretch/>
        </p:blipFill>
        <p:spPr>
          <a:xfrm>
            <a:off x="1097116" y="2041758"/>
            <a:ext cx="914400" cy="914400"/>
          </a:xfrm>
          <a:prstGeom prst="rect">
            <a:avLst/>
          </a:prstGeom>
          <a:noFill/>
          <a:ln>
            <a:noFill/>
          </a:ln>
        </p:spPr>
      </p:pic>
      <p:pic>
        <p:nvPicPr>
          <p:cNvPr id="259" name="Google Shape;259;p10" descr="Devil face with no fill"/>
          <p:cNvPicPr preferRelativeResize="0"/>
          <p:nvPr/>
        </p:nvPicPr>
        <p:blipFill rotWithShape="1">
          <a:blip r:embed="rId4">
            <a:alphaModFix/>
          </a:blip>
          <a:srcRect/>
          <a:stretch/>
        </p:blipFill>
        <p:spPr>
          <a:xfrm>
            <a:off x="10218298" y="2041758"/>
            <a:ext cx="914400" cy="914400"/>
          </a:xfrm>
          <a:prstGeom prst="rect">
            <a:avLst/>
          </a:prstGeom>
          <a:noFill/>
          <a:ln>
            <a:noFill/>
          </a:ln>
        </p:spPr>
      </p:pic>
      <p:cxnSp>
        <p:nvCxnSpPr>
          <p:cNvPr id="260" name="Google Shape;260;p10"/>
          <p:cNvCxnSpPr>
            <a:stCxn id="258" idx="3"/>
          </p:cNvCxnSpPr>
          <p:nvPr/>
        </p:nvCxnSpPr>
        <p:spPr>
          <a:xfrm>
            <a:off x="2011516" y="2498958"/>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261" name="Google Shape;261;p10"/>
          <p:cNvCxnSpPr/>
          <p:nvPr/>
        </p:nvCxnSpPr>
        <p:spPr>
          <a:xfrm>
            <a:off x="2011515" y="3813074"/>
            <a:ext cx="3031828" cy="387515"/>
          </a:xfrm>
          <a:prstGeom prst="straightConnector1">
            <a:avLst/>
          </a:prstGeom>
          <a:noFill/>
          <a:ln w="38100" cap="flat" cmpd="sng">
            <a:solidFill>
              <a:schemeClr val="dk1"/>
            </a:solidFill>
            <a:prstDash val="solid"/>
            <a:round/>
            <a:headEnd type="none" w="sm" len="sm"/>
            <a:tailEnd type="stealth" w="med" len="med"/>
          </a:ln>
        </p:spPr>
      </p:cxnSp>
      <p:cxnSp>
        <p:nvCxnSpPr>
          <p:cNvPr id="262" name="Google Shape;262;p10"/>
          <p:cNvCxnSpPr/>
          <p:nvPr/>
        </p:nvCxnSpPr>
        <p:spPr>
          <a:xfrm flipH="1">
            <a:off x="2011515" y="3034738"/>
            <a:ext cx="3031828" cy="595228"/>
          </a:xfrm>
          <a:prstGeom prst="straightConnector1">
            <a:avLst/>
          </a:prstGeom>
          <a:noFill/>
          <a:ln w="38100" cap="flat" cmpd="sng">
            <a:solidFill>
              <a:schemeClr val="dk1"/>
            </a:solidFill>
            <a:prstDash val="solid"/>
            <a:round/>
            <a:headEnd type="none" w="sm" len="sm"/>
            <a:tailEnd type="stealth" w="med" len="med"/>
          </a:ln>
        </p:spPr>
      </p:cxnSp>
      <p:cxnSp>
        <p:nvCxnSpPr>
          <p:cNvPr id="263" name="Google Shape;263;p10"/>
          <p:cNvCxnSpPr/>
          <p:nvPr/>
        </p:nvCxnSpPr>
        <p:spPr>
          <a:xfrm flipH="1">
            <a:off x="2011515" y="4387479"/>
            <a:ext cx="3031828" cy="595228"/>
          </a:xfrm>
          <a:prstGeom prst="straightConnector1">
            <a:avLst/>
          </a:prstGeom>
          <a:noFill/>
          <a:ln w="38100" cap="flat" cmpd="sng">
            <a:solidFill>
              <a:schemeClr val="dk1"/>
            </a:solidFill>
            <a:prstDash val="solid"/>
            <a:round/>
            <a:headEnd type="none" w="sm" len="sm"/>
            <a:tailEnd type="stealth" w="med" len="med"/>
          </a:ln>
        </p:spPr>
      </p:cxnSp>
      <p:cxnSp>
        <p:nvCxnSpPr>
          <p:cNvPr id="264" name="Google Shape;264;p10"/>
          <p:cNvCxnSpPr/>
          <p:nvPr/>
        </p:nvCxnSpPr>
        <p:spPr>
          <a:xfrm>
            <a:off x="6985529" y="3034738"/>
            <a:ext cx="3031828" cy="387515"/>
          </a:xfrm>
          <a:prstGeom prst="straightConnector1">
            <a:avLst/>
          </a:prstGeom>
          <a:noFill/>
          <a:ln w="38100" cap="flat" cmpd="sng">
            <a:solidFill>
              <a:schemeClr val="dk1"/>
            </a:solidFill>
            <a:prstDash val="solid"/>
            <a:round/>
            <a:headEnd type="none" w="sm" len="sm"/>
            <a:tailEnd type="stealth" w="med" len="med"/>
          </a:ln>
        </p:spPr>
      </p:cxnSp>
      <p:cxnSp>
        <p:nvCxnSpPr>
          <p:cNvPr id="265" name="Google Shape;265;p10"/>
          <p:cNvCxnSpPr/>
          <p:nvPr/>
        </p:nvCxnSpPr>
        <p:spPr>
          <a:xfrm flipH="1">
            <a:off x="6985529" y="2498956"/>
            <a:ext cx="3031828" cy="387517"/>
          </a:xfrm>
          <a:prstGeom prst="straightConnector1">
            <a:avLst/>
          </a:prstGeom>
          <a:noFill/>
          <a:ln w="38100" cap="flat" cmpd="sng">
            <a:solidFill>
              <a:schemeClr val="dk1"/>
            </a:solidFill>
            <a:prstDash val="solid"/>
            <a:round/>
            <a:headEnd type="none" w="sm" len="sm"/>
            <a:tailEnd type="stealth" w="med" len="med"/>
          </a:ln>
        </p:spPr>
      </p:cxnSp>
      <p:pic>
        <p:nvPicPr>
          <p:cNvPr id="266" name="Google Shape;266;p10" descr="Wallet"/>
          <p:cNvPicPr preferRelativeResize="0"/>
          <p:nvPr/>
        </p:nvPicPr>
        <p:blipFill rotWithShape="1">
          <a:blip r:embed="rId5">
            <a:alphaModFix/>
          </a:blip>
          <a:srcRect/>
          <a:stretch/>
        </p:blipFill>
        <p:spPr>
          <a:xfrm>
            <a:off x="5313605" y="2185643"/>
            <a:ext cx="1401660" cy="1401660"/>
          </a:xfrm>
          <a:prstGeom prst="rect">
            <a:avLst/>
          </a:prstGeom>
          <a:noFill/>
          <a:ln>
            <a:noFill/>
          </a:ln>
        </p:spPr>
      </p:pic>
      <p:pic>
        <p:nvPicPr>
          <p:cNvPr id="267" name="Google Shape;267;p10" descr="Key"/>
          <p:cNvPicPr preferRelativeResize="0"/>
          <p:nvPr/>
        </p:nvPicPr>
        <p:blipFill rotWithShape="1">
          <a:blip r:embed="rId6">
            <a:alphaModFix/>
          </a:blip>
          <a:srcRect/>
          <a:stretch/>
        </p:blipFill>
        <p:spPr>
          <a:xfrm>
            <a:off x="857889" y="5443894"/>
            <a:ext cx="914400" cy="914400"/>
          </a:xfrm>
          <a:prstGeom prst="rect">
            <a:avLst/>
          </a:prstGeom>
          <a:noFill/>
          <a:ln>
            <a:noFill/>
          </a:ln>
        </p:spPr>
      </p:pic>
      <p:sp>
        <p:nvSpPr>
          <p:cNvPr id="268" name="Google Shape;268;p10"/>
          <p:cNvSpPr/>
          <p:nvPr/>
        </p:nvSpPr>
        <p:spPr>
          <a:xfrm>
            <a:off x="610766" y="2919757"/>
            <a:ext cx="188709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ID:1</a:t>
            </a:r>
            <a:endParaRPr sz="2800" b="0" i="0" u="none" strike="noStrike" cap="none">
              <a:solidFill>
                <a:schemeClr val="lt1"/>
              </a:solidFill>
              <a:latin typeface="Calibri"/>
              <a:ea typeface="Calibri"/>
              <a:cs typeface="Calibri"/>
              <a:sym typeface="Calibri"/>
            </a:endParaRPr>
          </a:p>
        </p:txBody>
      </p:sp>
      <p:sp>
        <p:nvSpPr>
          <p:cNvPr id="269" name="Google Shape;269;p10"/>
          <p:cNvSpPr/>
          <p:nvPr/>
        </p:nvSpPr>
        <p:spPr>
          <a:xfrm>
            <a:off x="9731948" y="2919757"/>
            <a:ext cx="188709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ID:0</a:t>
            </a:r>
            <a:endParaRPr sz="2800" b="0" i="0" u="none" strike="noStrike" cap="none">
              <a:solidFill>
                <a:schemeClr val="lt1"/>
              </a:solidFill>
              <a:latin typeface="Calibri"/>
              <a:ea typeface="Calibri"/>
              <a:cs typeface="Calibri"/>
              <a:sym typeface="Calibri"/>
            </a:endParaRPr>
          </a:p>
        </p:txBody>
      </p:sp>
      <p:pic>
        <p:nvPicPr>
          <p:cNvPr id="271" name="Google Shape;271;p10" descr="Key"/>
          <p:cNvPicPr preferRelativeResize="0"/>
          <p:nvPr/>
        </p:nvPicPr>
        <p:blipFill rotWithShape="1">
          <a:blip r:embed="rId7">
            <a:alphaModFix/>
          </a:blip>
          <a:srcRect/>
          <a:stretch/>
        </p:blipFill>
        <p:spPr>
          <a:xfrm>
            <a:off x="1772289" y="5438362"/>
            <a:ext cx="914400" cy="914400"/>
          </a:xfrm>
          <a:prstGeom prst="rect">
            <a:avLst/>
          </a:prstGeom>
          <a:noFill/>
          <a:ln>
            <a:noFill/>
          </a:ln>
        </p:spPr>
      </p:pic>
      <p:pic>
        <p:nvPicPr>
          <p:cNvPr id="272" name="Google Shape;272;p10" descr="Key"/>
          <p:cNvPicPr preferRelativeResize="0"/>
          <p:nvPr/>
        </p:nvPicPr>
        <p:blipFill rotWithShape="1">
          <a:blip r:embed="rId8">
            <a:alphaModFix/>
          </a:blip>
          <a:srcRect/>
          <a:stretch/>
        </p:blipFill>
        <p:spPr>
          <a:xfrm>
            <a:off x="2681824" y="5438362"/>
            <a:ext cx="914400" cy="914400"/>
          </a:xfrm>
          <a:prstGeom prst="rect">
            <a:avLst/>
          </a:prstGeom>
          <a:noFill/>
          <a:ln>
            <a:noFill/>
          </a:ln>
        </p:spPr>
      </p:pic>
      <p:pic>
        <p:nvPicPr>
          <p:cNvPr id="276" name="Google Shape;276;p10" descr="Key"/>
          <p:cNvPicPr preferRelativeResize="0"/>
          <p:nvPr/>
        </p:nvPicPr>
        <p:blipFill rotWithShape="1">
          <a:blip r:embed="rId6">
            <a:alphaModFix/>
          </a:blip>
          <a:srcRect/>
          <a:stretch/>
        </p:blipFill>
        <p:spPr>
          <a:xfrm>
            <a:off x="8552301" y="5443894"/>
            <a:ext cx="914400" cy="914400"/>
          </a:xfrm>
          <a:prstGeom prst="rect">
            <a:avLst/>
          </a:prstGeom>
          <a:noFill/>
          <a:ln>
            <a:noFill/>
          </a:ln>
        </p:spPr>
      </p:pic>
      <p:sp>
        <p:nvSpPr>
          <p:cNvPr id="277" name="Google Shape;277;p10"/>
          <p:cNvSpPr/>
          <p:nvPr/>
        </p:nvSpPr>
        <p:spPr>
          <a:xfrm>
            <a:off x="8063681" y="6097498"/>
            <a:ext cx="1887099" cy="523220"/>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78" name="Google Shape;278;p10"/>
          <p:cNvSpPr/>
          <p:nvPr/>
        </p:nvSpPr>
        <p:spPr>
          <a:xfrm>
            <a:off x="9007230" y="6092946"/>
            <a:ext cx="1887099" cy="52322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79" name="Google Shape;279;p10"/>
          <p:cNvSpPr/>
          <p:nvPr/>
        </p:nvSpPr>
        <p:spPr>
          <a:xfrm>
            <a:off x="9998414" y="6088394"/>
            <a:ext cx="1887099" cy="523220"/>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80" name="Google Shape;280;p10"/>
          <p:cNvSpPr/>
          <p:nvPr/>
        </p:nvSpPr>
        <p:spPr>
          <a:xfrm>
            <a:off x="254138" y="6088394"/>
            <a:ext cx="1887099" cy="523220"/>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81" name="Google Shape;281;p10"/>
          <p:cNvSpPr/>
          <p:nvPr/>
        </p:nvSpPr>
        <p:spPr>
          <a:xfrm>
            <a:off x="1197687" y="6083842"/>
            <a:ext cx="1887099" cy="523220"/>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82" name="Google Shape;282;p10"/>
          <p:cNvSpPr/>
          <p:nvPr/>
        </p:nvSpPr>
        <p:spPr>
          <a:xfrm>
            <a:off x="2188871" y="6079290"/>
            <a:ext cx="1887099" cy="523220"/>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283" name="Google Shape;283;p10"/>
          <p:cNvCxnSpPr/>
          <p:nvPr/>
        </p:nvCxnSpPr>
        <p:spPr>
          <a:xfrm>
            <a:off x="6014437" y="3422353"/>
            <a:ext cx="0" cy="1689300"/>
          </a:xfrm>
          <a:prstGeom prst="straightConnector1">
            <a:avLst/>
          </a:prstGeom>
          <a:noFill/>
          <a:ln w="38100" cap="flat" cmpd="sng">
            <a:solidFill>
              <a:schemeClr val="dk1"/>
            </a:solidFill>
            <a:prstDash val="solid"/>
            <a:round/>
            <a:headEnd type="none" w="sm" len="sm"/>
            <a:tailEnd type="stealth" w="med" len="med"/>
          </a:ln>
        </p:spPr>
      </p:cxnSp>
      <p:pic>
        <p:nvPicPr>
          <p:cNvPr id="284" name="Google Shape;284;p10" descr="Gmail Redesign to Roll Out to All in ..."/>
          <p:cNvPicPr preferRelativeResize="0"/>
          <p:nvPr/>
        </p:nvPicPr>
        <p:blipFill rotWithShape="1">
          <a:blip r:embed="rId15">
            <a:alphaModFix/>
          </a:blip>
          <a:srcRect l="18525" t="7857" r="18763" b="8460"/>
          <a:stretch/>
        </p:blipFill>
        <p:spPr>
          <a:xfrm>
            <a:off x="5264225" y="2185650"/>
            <a:ext cx="1500425" cy="1197200"/>
          </a:xfrm>
          <a:prstGeom prst="rect">
            <a:avLst/>
          </a:prstGeom>
          <a:noFill/>
          <a:ln>
            <a:noFill/>
          </a:ln>
        </p:spPr>
      </p:pic>
      <p:sp>
        <p:nvSpPr>
          <p:cNvPr id="285" name="Google Shape;285;p10"/>
          <p:cNvSpPr/>
          <p:nvPr/>
        </p:nvSpPr>
        <p:spPr>
          <a:xfrm>
            <a:off x="0" y="3986225"/>
            <a:ext cx="1688700" cy="914400"/>
          </a:xfrm>
          <a:prstGeom prst="rect">
            <a:avLst/>
          </a:prstGeom>
          <a:solidFill>
            <a:schemeClr val="lt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900">
                <a:latin typeface="Calibri"/>
                <a:ea typeface="Calibri"/>
                <a:cs typeface="Calibri"/>
                <a:sym typeface="Calibri"/>
              </a:rPr>
              <a:t>Leaked</a:t>
            </a:r>
            <a:endParaRPr sz="3900">
              <a:latin typeface="Calibri"/>
              <a:ea typeface="Calibri"/>
              <a:cs typeface="Calibri"/>
              <a:sym typeface="Calibri"/>
            </a:endParaRPr>
          </a:p>
        </p:txBody>
      </p:sp>
      <p:sp>
        <p:nvSpPr>
          <p:cNvPr id="286" name="Google Shape;286;p10"/>
          <p:cNvSpPr/>
          <p:nvPr/>
        </p:nvSpPr>
        <p:spPr>
          <a:xfrm>
            <a:off x="838200" y="4836175"/>
            <a:ext cx="512700" cy="766500"/>
          </a:xfrm>
          <a:prstGeom prst="downArrow">
            <a:avLst>
              <a:gd name="adj1" fmla="val 50000"/>
              <a:gd name="adj2" fmla="val 50000"/>
            </a:avLst>
          </a:prstGeom>
          <a:solidFill>
            <a:schemeClr val="lt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87" name="Google Shape;287;p10"/>
          <p:cNvSpPr/>
          <p:nvPr/>
        </p:nvSpPr>
        <p:spPr>
          <a:xfrm>
            <a:off x="8610600" y="4836175"/>
            <a:ext cx="512700" cy="766500"/>
          </a:xfrm>
          <a:prstGeom prst="downArrow">
            <a:avLst>
              <a:gd name="adj1" fmla="val 50000"/>
              <a:gd name="adj2" fmla="val 50000"/>
            </a:avLst>
          </a:prstGeom>
          <a:solidFill>
            <a:schemeClr val="lt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88" name="Google Shape;288;p10"/>
          <p:cNvSpPr/>
          <p:nvPr/>
        </p:nvSpPr>
        <p:spPr>
          <a:xfrm>
            <a:off x="4431533" y="5438362"/>
            <a:ext cx="32106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4D5156"/>
                </a:solidFill>
                <a:latin typeface="arial"/>
                <a:ea typeface="arial"/>
                <a:cs typeface="arial"/>
                <a:sym typeface="arial"/>
              </a:rPr>
              <a:t>Decide</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9E1C11D-EAF2-4A7B-984E-BF741BA4AC00}"/>
              </a:ext>
            </a:extLst>
          </p:cNvPr>
          <p:cNvGrpSpPr/>
          <p:nvPr/>
        </p:nvGrpSpPr>
        <p:grpSpPr>
          <a:xfrm>
            <a:off x="1165668" y="675872"/>
            <a:ext cx="9959533" cy="6063720"/>
            <a:chOff x="80938" y="770001"/>
            <a:chExt cx="8843171" cy="5384039"/>
          </a:xfrm>
        </p:grpSpPr>
        <p:pic>
          <p:nvPicPr>
            <p:cNvPr id="1026" name="Picture 2" descr="web - Web2py: How can i make the password field to display &quot; * &quot; or dots  while the user is entering the password? - Stack Overflow">
              <a:extLst>
                <a:ext uri="{FF2B5EF4-FFF2-40B4-BE49-F238E27FC236}">
                  <a16:creationId xmlns:a16="http://schemas.microsoft.com/office/drawing/2014/main" id="{0FF1BD80-A68B-E71B-7DA3-2623D8EDA3E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422" b="33328"/>
            <a:stretch/>
          </p:blipFill>
          <p:spPr bwMode="auto">
            <a:xfrm>
              <a:off x="3048000" y="770001"/>
              <a:ext cx="5876109" cy="26228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0B171A3-3BBC-5412-31C6-A8749930B327}"/>
                </a:ext>
              </a:extLst>
            </p:cNvPr>
            <p:cNvSpPr txBox="1"/>
            <p:nvPr/>
          </p:nvSpPr>
          <p:spPr>
            <a:xfrm>
              <a:off x="1289141" y="4869182"/>
              <a:ext cx="3589637" cy="584775"/>
            </a:xfrm>
            <a:prstGeom prst="rect">
              <a:avLst/>
            </a:prstGeom>
            <a:noFill/>
          </p:spPr>
          <p:txBody>
            <a:bodyPr wrap="none" rtlCol="0">
              <a:spAutoFit/>
            </a:bodyPr>
            <a:lstStyle/>
            <a:p>
              <a:r>
                <a:rPr lang="en-US" sz="3200" dirty="0"/>
                <a:t>Note in physical safe</a:t>
              </a:r>
            </a:p>
          </p:txBody>
        </p:sp>
        <p:pic>
          <p:nvPicPr>
            <p:cNvPr id="1028" name="Picture 4">
              <a:extLst>
                <a:ext uri="{FF2B5EF4-FFF2-40B4-BE49-F238E27FC236}">
                  <a16:creationId xmlns:a16="http://schemas.microsoft.com/office/drawing/2014/main" id="{D4F42A7F-C23B-C03D-5E06-9C912640CD11}"/>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9337821">
              <a:off x="6672156" y="3490773"/>
              <a:ext cx="1835928" cy="26632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afety deposit box - XacBank">
              <a:extLst>
                <a:ext uri="{FF2B5EF4-FFF2-40B4-BE49-F238E27FC236}">
                  <a16:creationId xmlns:a16="http://schemas.microsoft.com/office/drawing/2014/main" id="{FE28093C-6A7F-D32E-56F9-D6EEBC6399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18074"/>
            <a:stretch/>
          </p:blipFill>
          <p:spPr bwMode="auto">
            <a:xfrm>
              <a:off x="80938" y="3450433"/>
              <a:ext cx="5934124" cy="266326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ingerprint - Wikipedia">
              <a:extLst>
                <a:ext uri="{FF2B5EF4-FFF2-40B4-BE49-F238E27FC236}">
                  <a16:creationId xmlns:a16="http://schemas.microsoft.com/office/drawing/2014/main" id="{98D9420E-73A0-45EB-8537-49C151ECFE28}"/>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5459" y="773967"/>
              <a:ext cx="1773820" cy="26318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19244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Asynchronous Authentication</a:t>
            </a:r>
            <a:endParaRPr/>
          </a:p>
        </p:txBody>
      </p:sp>
      <p:pic>
        <p:nvPicPr>
          <p:cNvPr id="225" name="Google Shape;225;p9" descr="Smiling face with no fill"/>
          <p:cNvPicPr preferRelativeResize="0"/>
          <p:nvPr/>
        </p:nvPicPr>
        <p:blipFill rotWithShape="1">
          <a:blip r:embed="rId3">
            <a:alphaModFix/>
          </a:blip>
          <a:srcRect/>
          <a:stretch/>
        </p:blipFill>
        <p:spPr>
          <a:xfrm>
            <a:off x="1097116" y="2041758"/>
            <a:ext cx="914400" cy="914400"/>
          </a:xfrm>
          <a:prstGeom prst="rect">
            <a:avLst/>
          </a:prstGeom>
          <a:noFill/>
          <a:ln>
            <a:noFill/>
          </a:ln>
        </p:spPr>
      </p:pic>
      <p:pic>
        <p:nvPicPr>
          <p:cNvPr id="226" name="Google Shape;226;p9" descr="Devil face with no fill"/>
          <p:cNvPicPr preferRelativeResize="0"/>
          <p:nvPr/>
        </p:nvPicPr>
        <p:blipFill rotWithShape="1">
          <a:blip r:embed="rId4">
            <a:alphaModFix/>
          </a:blip>
          <a:srcRect/>
          <a:stretch/>
        </p:blipFill>
        <p:spPr>
          <a:xfrm>
            <a:off x="10218298" y="2041758"/>
            <a:ext cx="914400" cy="914400"/>
          </a:xfrm>
          <a:prstGeom prst="rect">
            <a:avLst/>
          </a:prstGeom>
          <a:noFill/>
          <a:ln>
            <a:noFill/>
          </a:ln>
        </p:spPr>
      </p:pic>
      <p:cxnSp>
        <p:nvCxnSpPr>
          <p:cNvPr id="227" name="Google Shape;227;p9"/>
          <p:cNvCxnSpPr>
            <a:stCxn id="225" idx="3"/>
          </p:cNvCxnSpPr>
          <p:nvPr/>
        </p:nvCxnSpPr>
        <p:spPr>
          <a:xfrm>
            <a:off x="2011516" y="2498958"/>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228" name="Google Shape;228;p9"/>
          <p:cNvCxnSpPr/>
          <p:nvPr/>
        </p:nvCxnSpPr>
        <p:spPr>
          <a:xfrm>
            <a:off x="2011515" y="3813074"/>
            <a:ext cx="3031828" cy="387515"/>
          </a:xfrm>
          <a:prstGeom prst="straightConnector1">
            <a:avLst/>
          </a:prstGeom>
          <a:noFill/>
          <a:ln w="38100" cap="flat" cmpd="sng">
            <a:solidFill>
              <a:schemeClr val="dk1"/>
            </a:solidFill>
            <a:prstDash val="solid"/>
            <a:round/>
            <a:headEnd type="none" w="sm" len="sm"/>
            <a:tailEnd type="stealth" w="med" len="med"/>
          </a:ln>
        </p:spPr>
      </p:cxnSp>
      <p:cxnSp>
        <p:nvCxnSpPr>
          <p:cNvPr id="229" name="Google Shape;229;p9"/>
          <p:cNvCxnSpPr/>
          <p:nvPr/>
        </p:nvCxnSpPr>
        <p:spPr>
          <a:xfrm flipH="1">
            <a:off x="2011515" y="3034738"/>
            <a:ext cx="3031828" cy="595228"/>
          </a:xfrm>
          <a:prstGeom prst="straightConnector1">
            <a:avLst/>
          </a:prstGeom>
          <a:noFill/>
          <a:ln w="38100" cap="flat" cmpd="sng">
            <a:solidFill>
              <a:schemeClr val="dk1"/>
            </a:solidFill>
            <a:prstDash val="solid"/>
            <a:round/>
            <a:headEnd type="none" w="sm" len="sm"/>
            <a:tailEnd type="stealth" w="med" len="med"/>
          </a:ln>
        </p:spPr>
      </p:cxnSp>
      <p:cxnSp>
        <p:nvCxnSpPr>
          <p:cNvPr id="230" name="Google Shape;230;p9"/>
          <p:cNvCxnSpPr/>
          <p:nvPr/>
        </p:nvCxnSpPr>
        <p:spPr>
          <a:xfrm flipH="1">
            <a:off x="2011515" y="4387479"/>
            <a:ext cx="3031828" cy="595228"/>
          </a:xfrm>
          <a:prstGeom prst="straightConnector1">
            <a:avLst/>
          </a:prstGeom>
          <a:noFill/>
          <a:ln w="38100" cap="flat" cmpd="sng">
            <a:solidFill>
              <a:schemeClr val="dk1"/>
            </a:solidFill>
            <a:prstDash val="solid"/>
            <a:round/>
            <a:headEnd type="none" w="sm" len="sm"/>
            <a:tailEnd type="stealth" w="med" len="med"/>
          </a:ln>
        </p:spPr>
      </p:cxnSp>
      <p:cxnSp>
        <p:nvCxnSpPr>
          <p:cNvPr id="231" name="Google Shape;231;p9"/>
          <p:cNvCxnSpPr/>
          <p:nvPr/>
        </p:nvCxnSpPr>
        <p:spPr>
          <a:xfrm>
            <a:off x="6985529" y="3034738"/>
            <a:ext cx="3031828" cy="387515"/>
          </a:xfrm>
          <a:prstGeom prst="straightConnector1">
            <a:avLst/>
          </a:prstGeom>
          <a:noFill/>
          <a:ln w="38100" cap="flat" cmpd="sng">
            <a:solidFill>
              <a:schemeClr val="dk1"/>
            </a:solidFill>
            <a:prstDash val="solid"/>
            <a:round/>
            <a:headEnd type="none" w="sm" len="sm"/>
            <a:tailEnd type="stealth" w="med" len="med"/>
          </a:ln>
        </p:spPr>
      </p:cxnSp>
      <p:cxnSp>
        <p:nvCxnSpPr>
          <p:cNvPr id="232" name="Google Shape;232;p9"/>
          <p:cNvCxnSpPr/>
          <p:nvPr/>
        </p:nvCxnSpPr>
        <p:spPr>
          <a:xfrm flipH="1">
            <a:off x="6985529" y="2498956"/>
            <a:ext cx="3031828" cy="387517"/>
          </a:xfrm>
          <a:prstGeom prst="straightConnector1">
            <a:avLst/>
          </a:prstGeom>
          <a:noFill/>
          <a:ln w="38100" cap="flat" cmpd="sng">
            <a:solidFill>
              <a:schemeClr val="dk1"/>
            </a:solidFill>
            <a:prstDash val="solid"/>
            <a:round/>
            <a:headEnd type="none" w="sm" len="sm"/>
            <a:tailEnd type="stealth" w="med" len="med"/>
          </a:ln>
        </p:spPr>
      </p:cxnSp>
      <p:pic>
        <p:nvPicPr>
          <p:cNvPr id="233" name="Google Shape;233;p9" descr="Wallet"/>
          <p:cNvPicPr preferRelativeResize="0"/>
          <p:nvPr/>
        </p:nvPicPr>
        <p:blipFill rotWithShape="1">
          <a:blip r:embed="rId5">
            <a:alphaModFix/>
          </a:blip>
          <a:srcRect/>
          <a:stretch/>
        </p:blipFill>
        <p:spPr>
          <a:xfrm>
            <a:off x="5313605" y="2185643"/>
            <a:ext cx="1401660" cy="1401660"/>
          </a:xfrm>
          <a:prstGeom prst="rect">
            <a:avLst/>
          </a:prstGeom>
          <a:noFill/>
          <a:ln>
            <a:noFill/>
          </a:ln>
        </p:spPr>
      </p:pic>
      <p:sp>
        <p:nvSpPr>
          <p:cNvPr id="234" name="Google Shape;234;p9"/>
          <p:cNvSpPr/>
          <p:nvPr/>
        </p:nvSpPr>
        <p:spPr>
          <a:xfrm>
            <a:off x="610766" y="2919757"/>
            <a:ext cx="188709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ID:1</a:t>
            </a:r>
            <a:endParaRPr sz="2800" b="0" i="0" u="none" strike="noStrike" cap="none">
              <a:solidFill>
                <a:schemeClr val="lt1"/>
              </a:solidFill>
              <a:latin typeface="Calibri"/>
              <a:ea typeface="Calibri"/>
              <a:cs typeface="Calibri"/>
              <a:sym typeface="Calibri"/>
            </a:endParaRPr>
          </a:p>
        </p:txBody>
      </p:sp>
      <p:sp>
        <p:nvSpPr>
          <p:cNvPr id="235" name="Google Shape;235;p9"/>
          <p:cNvSpPr/>
          <p:nvPr/>
        </p:nvSpPr>
        <p:spPr>
          <a:xfrm>
            <a:off x="9731948" y="2919757"/>
            <a:ext cx="188709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ID:0</a:t>
            </a:r>
            <a:endParaRPr sz="2800" b="0" i="0" u="none" strike="noStrike" cap="none">
              <a:solidFill>
                <a:schemeClr val="lt1"/>
              </a:solidFill>
              <a:latin typeface="Calibri"/>
              <a:ea typeface="Calibri"/>
              <a:cs typeface="Calibri"/>
              <a:sym typeface="Calibri"/>
            </a:endParaRPr>
          </a:p>
        </p:txBody>
      </p:sp>
      <p:pic>
        <p:nvPicPr>
          <p:cNvPr id="237" name="Google Shape;237;p9" descr="Key"/>
          <p:cNvPicPr preferRelativeResize="0"/>
          <p:nvPr/>
        </p:nvPicPr>
        <p:blipFill rotWithShape="1">
          <a:blip r:embed="rId6">
            <a:alphaModFix/>
          </a:blip>
          <a:srcRect/>
          <a:stretch/>
        </p:blipFill>
        <p:spPr>
          <a:xfrm>
            <a:off x="1772289" y="5438362"/>
            <a:ext cx="914400" cy="914400"/>
          </a:xfrm>
          <a:prstGeom prst="rect">
            <a:avLst/>
          </a:prstGeom>
          <a:noFill/>
          <a:ln>
            <a:noFill/>
          </a:ln>
        </p:spPr>
      </p:pic>
      <p:pic>
        <p:nvPicPr>
          <p:cNvPr id="238" name="Google Shape;238;p9" descr="Key"/>
          <p:cNvPicPr preferRelativeResize="0"/>
          <p:nvPr/>
        </p:nvPicPr>
        <p:blipFill rotWithShape="1">
          <a:blip r:embed="rId7">
            <a:alphaModFix/>
          </a:blip>
          <a:srcRect/>
          <a:stretch/>
        </p:blipFill>
        <p:spPr>
          <a:xfrm>
            <a:off x="2681824" y="5438362"/>
            <a:ext cx="914400" cy="914400"/>
          </a:xfrm>
          <a:prstGeom prst="rect">
            <a:avLst/>
          </a:prstGeom>
          <a:noFill/>
          <a:ln>
            <a:noFill/>
          </a:ln>
        </p:spPr>
      </p:pic>
      <p:sp>
        <p:nvSpPr>
          <p:cNvPr id="239" name="Google Shape;239;p9"/>
          <p:cNvSpPr/>
          <p:nvPr/>
        </p:nvSpPr>
        <p:spPr>
          <a:xfrm>
            <a:off x="258853" y="6080230"/>
            <a:ext cx="1887099" cy="523220"/>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40" name="Google Shape;240;p9"/>
          <p:cNvSpPr/>
          <p:nvPr/>
        </p:nvSpPr>
        <p:spPr>
          <a:xfrm>
            <a:off x="1202402" y="6075678"/>
            <a:ext cx="1887099" cy="523220"/>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41" name="Google Shape;241;p9"/>
          <p:cNvSpPr/>
          <p:nvPr/>
        </p:nvSpPr>
        <p:spPr>
          <a:xfrm>
            <a:off x="2193586" y="6071126"/>
            <a:ext cx="1887099" cy="52322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42" name="Google Shape;242;p9"/>
          <p:cNvSpPr/>
          <p:nvPr/>
        </p:nvSpPr>
        <p:spPr>
          <a:xfrm>
            <a:off x="8063681" y="6097498"/>
            <a:ext cx="1887099" cy="523220"/>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43" name="Google Shape;243;p9"/>
          <p:cNvSpPr/>
          <p:nvPr/>
        </p:nvSpPr>
        <p:spPr>
          <a:xfrm>
            <a:off x="9007230" y="6092946"/>
            <a:ext cx="1887099" cy="523220"/>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44" name="Google Shape;244;p9"/>
          <p:cNvSpPr/>
          <p:nvPr/>
        </p:nvSpPr>
        <p:spPr>
          <a:xfrm>
            <a:off x="9998414" y="6088394"/>
            <a:ext cx="1887099" cy="523220"/>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245" name="Google Shape;245;p9" descr="Key"/>
          <p:cNvPicPr preferRelativeResize="0"/>
          <p:nvPr/>
        </p:nvPicPr>
        <p:blipFill rotWithShape="1">
          <a:blip r:embed="rId14">
            <a:alphaModFix/>
          </a:blip>
          <a:srcRect/>
          <a:stretch/>
        </p:blipFill>
        <p:spPr>
          <a:xfrm>
            <a:off x="8552301" y="5443894"/>
            <a:ext cx="914400" cy="914400"/>
          </a:xfrm>
          <a:prstGeom prst="rect">
            <a:avLst/>
          </a:prstGeom>
          <a:noFill/>
          <a:ln>
            <a:noFill/>
          </a:ln>
        </p:spPr>
      </p:pic>
      <p:cxnSp>
        <p:nvCxnSpPr>
          <p:cNvPr id="246" name="Google Shape;246;p9"/>
          <p:cNvCxnSpPr/>
          <p:nvPr/>
        </p:nvCxnSpPr>
        <p:spPr>
          <a:xfrm>
            <a:off x="6014437" y="3422353"/>
            <a:ext cx="0" cy="1689300"/>
          </a:xfrm>
          <a:prstGeom prst="straightConnector1">
            <a:avLst/>
          </a:prstGeom>
          <a:noFill/>
          <a:ln w="38100" cap="flat" cmpd="sng">
            <a:solidFill>
              <a:schemeClr val="dk1"/>
            </a:solidFill>
            <a:prstDash val="solid"/>
            <a:round/>
            <a:headEnd type="none" w="sm" len="sm"/>
            <a:tailEnd type="stealth" w="med" len="med"/>
          </a:ln>
        </p:spPr>
      </p:cxnSp>
      <p:pic>
        <p:nvPicPr>
          <p:cNvPr id="247" name="Google Shape;247;p9" descr="Gmail Redesign to Roll Out to All in ..."/>
          <p:cNvPicPr preferRelativeResize="0"/>
          <p:nvPr/>
        </p:nvPicPr>
        <p:blipFill rotWithShape="1">
          <a:blip r:embed="rId15">
            <a:alphaModFix/>
          </a:blip>
          <a:srcRect l="18525" t="7857" r="18763" b="8460"/>
          <a:stretch/>
        </p:blipFill>
        <p:spPr>
          <a:xfrm>
            <a:off x="5264225" y="2185650"/>
            <a:ext cx="1500425" cy="1197200"/>
          </a:xfrm>
          <a:prstGeom prst="rect">
            <a:avLst/>
          </a:prstGeom>
          <a:noFill/>
          <a:ln>
            <a:noFill/>
          </a:ln>
        </p:spPr>
      </p:pic>
      <p:sp>
        <p:nvSpPr>
          <p:cNvPr id="248" name="Google Shape;248;p9"/>
          <p:cNvSpPr/>
          <p:nvPr/>
        </p:nvSpPr>
        <p:spPr>
          <a:xfrm>
            <a:off x="0" y="3986225"/>
            <a:ext cx="1688700" cy="914400"/>
          </a:xfrm>
          <a:prstGeom prst="rect">
            <a:avLst/>
          </a:prstGeom>
          <a:solidFill>
            <a:schemeClr val="lt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900">
                <a:latin typeface="Calibri"/>
                <a:ea typeface="Calibri"/>
                <a:cs typeface="Calibri"/>
                <a:sym typeface="Calibri"/>
              </a:rPr>
              <a:t>Stolen</a:t>
            </a:r>
            <a:endParaRPr sz="3900">
              <a:latin typeface="Calibri"/>
              <a:ea typeface="Calibri"/>
              <a:cs typeface="Calibri"/>
              <a:sym typeface="Calibri"/>
            </a:endParaRPr>
          </a:p>
        </p:txBody>
      </p:sp>
      <p:sp>
        <p:nvSpPr>
          <p:cNvPr id="249" name="Google Shape;249;p9"/>
          <p:cNvSpPr/>
          <p:nvPr/>
        </p:nvSpPr>
        <p:spPr>
          <a:xfrm>
            <a:off x="838200" y="4836175"/>
            <a:ext cx="512700" cy="766500"/>
          </a:xfrm>
          <a:prstGeom prst="downArrow">
            <a:avLst>
              <a:gd name="adj1" fmla="val 50000"/>
              <a:gd name="adj2" fmla="val 50000"/>
            </a:avLst>
          </a:prstGeom>
          <a:solidFill>
            <a:schemeClr val="lt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50" name="Google Shape;250;p9"/>
          <p:cNvSpPr/>
          <p:nvPr/>
        </p:nvSpPr>
        <p:spPr>
          <a:xfrm>
            <a:off x="8610600" y="4836175"/>
            <a:ext cx="512700" cy="766500"/>
          </a:xfrm>
          <a:prstGeom prst="downArrow">
            <a:avLst>
              <a:gd name="adj1" fmla="val 50000"/>
              <a:gd name="adj2" fmla="val 50000"/>
            </a:avLst>
          </a:prstGeom>
          <a:solidFill>
            <a:schemeClr val="lt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51" name="Google Shape;251;p9"/>
          <p:cNvSpPr/>
          <p:nvPr/>
        </p:nvSpPr>
        <p:spPr>
          <a:xfrm>
            <a:off x="4431533" y="5438362"/>
            <a:ext cx="32106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4D5156"/>
                </a:solidFill>
                <a:latin typeface="arial"/>
                <a:ea typeface="arial"/>
                <a:cs typeface="arial"/>
                <a:sym typeface="arial"/>
              </a:rPr>
              <a:t>Decide</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Asynchronous Authentication</a:t>
            </a:r>
            <a:endParaRPr/>
          </a:p>
        </p:txBody>
      </p:sp>
      <p:grpSp>
        <p:nvGrpSpPr>
          <p:cNvPr id="295" name="Google Shape;295;p11"/>
          <p:cNvGrpSpPr/>
          <p:nvPr/>
        </p:nvGrpSpPr>
        <p:grpSpPr>
          <a:xfrm>
            <a:off x="1847312" y="1352628"/>
            <a:ext cx="3600391" cy="1283200"/>
            <a:chOff x="5977779" y="5377531"/>
            <a:chExt cx="3600391" cy="1283200"/>
          </a:xfrm>
        </p:grpSpPr>
        <p:sp>
          <p:nvSpPr>
            <p:cNvPr id="296" name="Google Shape;296;p11"/>
            <p:cNvSpPr/>
            <p:nvPr/>
          </p:nvSpPr>
          <p:spPr>
            <a:xfrm>
              <a:off x="5977779" y="5377531"/>
              <a:ext cx="3600391" cy="1283200"/>
            </a:xfrm>
            <a:prstGeom prst="cloud">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7" name="Google Shape;297;p11"/>
            <p:cNvSpPr/>
            <p:nvPr/>
          </p:nvSpPr>
          <p:spPr>
            <a:xfrm>
              <a:off x="6359873" y="5482042"/>
              <a:ext cx="2833811"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arial"/>
                  <a:ea typeface="arial"/>
                  <a:cs typeface="arial"/>
                  <a:sym typeface="arial"/>
                </a:rPr>
                <a:t>Asynchronous network</a:t>
              </a:r>
              <a:endParaRPr sz="3200" b="0" i="0" u="none" strike="noStrike" cap="none">
                <a:solidFill>
                  <a:schemeClr val="dk1"/>
                </a:solidFill>
                <a:latin typeface="Calibri"/>
                <a:ea typeface="Calibri"/>
                <a:cs typeface="Calibri"/>
                <a:sym typeface="Calibri"/>
              </a:endParaRPr>
            </a:p>
          </p:txBody>
        </p:sp>
      </p:grpSp>
      <p:pic>
        <p:nvPicPr>
          <p:cNvPr id="298" name="Google Shape;298;p11" descr="Smiling face with no fill"/>
          <p:cNvPicPr preferRelativeResize="0"/>
          <p:nvPr/>
        </p:nvPicPr>
        <p:blipFill rotWithShape="1">
          <a:blip r:embed="rId3">
            <a:alphaModFix/>
          </a:blip>
          <a:srcRect/>
          <a:stretch/>
        </p:blipFill>
        <p:spPr>
          <a:xfrm>
            <a:off x="1097116" y="2041758"/>
            <a:ext cx="914400" cy="914400"/>
          </a:xfrm>
          <a:prstGeom prst="rect">
            <a:avLst/>
          </a:prstGeom>
          <a:noFill/>
          <a:ln>
            <a:noFill/>
          </a:ln>
        </p:spPr>
      </p:pic>
      <p:pic>
        <p:nvPicPr>
          <p:cNvPr id="299" name="Google Shape;299;p11" descr="Devil face with no fill"/>
          <p:cNvPicPr preferRelativeResize="0"/>
          <p:nvPr/>
        </p:nvPicPr>
        <p:blipFill rotWithShape="1">
          <a:blip r:embed="rId4">
            <a:alphaModFix/>
          </a:blip>
          <a:srcRect/>
          <a:stretch/>
        </p:blipFill>
        <p:spPr>
          <a:xfrm>
            <a:off x="10218298" y="2041758"/>
            <a:ext cx="914400" cy="914400"/>
          </a:xfrm>
          <a:prstGeom prst="rect">
            <a:avLst/>
          </a:prstGeom>
          <a:noFill/>
          <a:ln>
            <a:noFill/>
          </a:ln>
        </p:spPr>
      </p:pic>
      <p:cxnSp>
        <p:nvCxnSpPr>
          <p:cNvPr id="300" name="Google Shape;300;p11"/>
          <p:cNvCxnSpPr>
            <a:stCxn id="298" idx="3"/>
          </p:cNvCxnSpPr>
          <p:nvPr/>
        </p:nvCxnSpPr>
        <p:spPr>
          <a:xfrm>
            <a:off x="2011516" y="2498958"/>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301" name="Google Shape;301;p11"/>
          <p:cNvCxnSpPr/>
          <p:nvPr/>
        </p:nvCxnSpPr>
        <p:spPr>
          <a:xfrm flipH="1">
            <a:off x="1772289" y="3039421"/>
            <a:ext cx="3271052" cy="800540"/>
          </a:xfrm>
          <a:prstGeom prst="straightConnector1">
            <a:avLst/>
          </a:prstGeom>
          <a:noFill/>
          <a:ln w="38100" cap="flat" cmpd="sng">
            <a:solidFill>
              <a:schemeClr val="dk1"/>
            </a:solidFill>
            <a:prstDash val="solid"/>
            <a:round/>
            <a:headEnd type="none" w="sm" len="sm"/>
            <a:tailEnd type="stealth" w="med" len="med"/>
          </a:ln>
        </p:spPr>
      </p:cxnSp>
      <p:cxnSp>
        <p:nvCxnSpPr>
          <p:cNvPr id="302" name="Google Shape;302;p11"/>
          <p:cNvCxnSpPr/>
          <p:nvPr/>
        </p:nvCxnSpPr>
        <p:spPr>
          <a:xfrm>
            <a:off x="7049394" y="4370434"/>
            <a:ext cx="3031828" cy="387515"/>
          </a:xfrm>
          <a:prstGeom prst="straightConnector1">
            <a:avLst/>
          </a:prstGeom>
          <a:noFill/>
          <a:ln w="38100" cap="flat" cmpd="sng">
            <a:solidFill>
              <a:schemeClr val="dk1"/>
            </a:solidFill>
            <a:prstDash val="solid"/>
            <a:round/>
            <a:headEnd type="none" w="sm" len="sm"/>
            <a:tailEnd type="stealth" w="med" len="med"/>
          </a:ln>
        </p:spPr>
      </p:cxnSp>
      <p:cxnSp>
        <p:nvCxnSpPr>
          <p:cNvPr id="303" name="Google Shape;303;p11"/>
          <p:cNvCxnSpPr/>
          <p:nvPr/>
        </p:nvCxnSpPr>
        <p:spPr>
          <a:xfrm flipH="1">
            <a:off x="7049396" y="2487566"/>
            <a:ext cx="2967958" cy="1779358"/>
          </a:xfrm>
          <a:prstGeom prst="straightConnector1">
            <a:avLst/>
          </a:prstGeom>
          <a:noFill/>
          <a:ln w="38100" cap="flat" cmpd="sng">
            <a:solidFill>
              <a:schemeClr val="dk1"/>
            </a:solidFill>
            <a:prstDash val="solid"/>
            <a:round/>
            <a:headEnd type="none" w="sm" len="sm"/>
            <a:tailEnd type="stealth" w="med" len="med"/>
          </a:ln>
        </p:spPr>
      </p:cxnSp>
      <p:pic>
        <p:nvPicPr>
          <p:cNvPr id="304" name="Google Shape;304;p11" descr="Wallet"/>
          <p:cNvPicPr preferRelativeResize="0"/>
          <p:nvPr/>
        </p:nvPicPr>
        <p:blipFill rotWithShape="1">
          <a:blip r:embed="rId5">
            <a:alphaModFix/>
          </a:blip>
          <a:srcRect/>
          <a:stretch/>
        </p:blipFill>
        <p:spPr>
          <a:xfrm>
            <a:off x="5313605" y="2185643"/>
            <a:ext cx="1401660" cy="1401660"/>
          </a:xfrm>
          <a:prstGeom prst="rect">
            <a:avLst/>
          </a:prstGeom>
          <a:noFill/>
          <a:ln>
            <a:noFill/>
          </a:ln>
        </p:spPr>
      </p:pic>
      <p:pic>
        <p:nvPicPr>
          <p:cNvPr id="305" name="Google Shape;305;p11" descr="Key"/>
          <p:cNvPicPr preferRelativeResize="0"/>
          <p:nvPr/>
        </p:nvPicPr>
        <p:blipFill rotWithShape="1">
          <a:blip r:embed="rId6">
            <a:alphaModFix/>
          </a:blip>
          <a:srcRect/>
          <a:stretch/>
        </p:blipFill>
        <p:spPr>
          <a:xfrm>
            <a:off x="857889" y="5443894"/>
            <a:ext cx="914400" cy="914400"/>
          </a:xfrm>
          <a:prstGeom prst="rect">
            <a:avLst/>
          </a:prstGeom>
          <a:noFill/>
          <a:ln>
            <a:noFill/>
          </a:ln>
        </p:spPr>
      </p:pic>
      <p:sp>
        <p:nvSpPr>
          <p:cNvPr id="306" name="Google Shape;306;p11"/>
          <p:cNvSpPr/>
          <p:nvPr/>
        </p:nvSpPr>
        <p:spPr>
          <a:xfrm>
            <a:off x="610766" y="2919757"/>
            <a:ext cx="188709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ID:1</a:t>
            </a:r>
            <a:endParaRPr sz="2800" b="0" i="0" u="none" strike="noStrike" cap="none">
              <a:solidFill>
                <a:schemeClr val="lt1"/>
              </a:solidFill>
              <a:latin typeface="Calibri"/>
              <a:ea typeface="Calibri"/>
              <a:cs typeface="Calibri"/>
              <a:sym typeface="Calibri"/>
            </a:endParaRPr>
          </a:p>
        </p:txBody>
      </p:sp>
      <p:sp>
        <p:nvSpPr>
          <p:cNvPr id="307" name="Google Shape;307;p11"/>
          <p:cNvSpPr/>
          <p:nvPr/>
        </p:nvSpPr>
        <p:spPr>
          <a:xfrm>
            <a:off x="9731948" y="2919757"/>
            <a:ext cx="188709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ID:0</a:t>
            </a:r>
            <a:endParaRPr sz="2800" b="0" i="0" u="none" strike="noStrike" cap="none">
              <a:solidFill>
                <a:schemeClr val="lt1"/>
              </a:solidFill>
              <a:latin typeface="Calibri"/>
              <a:ea typeface="Calibri"/>
              <a:cs typeface="Calibri"/>
              <a:sym typeface="Calibri"/>
            </a:endParaRPr>
          </a:p>
        </p:txBody>
      </p:sp>
      <p:pic>
        <p:nvPicPr>
          <p:cNvPr id="309" name="Google Shape;309;p11" descr="Key"/>
          <p:cNvPicPr preferRelativeResize="0"/>
          <p:nvPr/>
        </p:nvPicPr>
        <p:blipFill rotWithShape="1">
          <a:blip r:embed="rId7">
            <a:alphaModFix/>
          </a:blip>
          <a:srcRect/>
          <a:stretch/>
        </p:blipFill>
        <p:spPr>
          <a:xfrm>
            <a:off x="1772289" y="5438362"/>
            <a:ext cx="914400" cy="914400"/>
          </a:xfrm>
          <a:prstGeom prst="rect">
            <a:avLst/>
          </a:prstGeom>
          <a:noFill/>
          <a:ln>
            <a:noFill/>
          </a:ln>
        </p:spPr>
      </p:pic>
      <p:pic>
        <p:nvPicPr>
          <p:cNvPr id="310" name="Google Shape;310;p11" descr="Key"/>
          <p:cNvPicPr preferRelativeResize="0"/>
          <p:nvPr/>
        </p:nvPicPr>
        <p:blipFill rotWithShape="1">
          <a:blip r:embed="rId8">
            <a:alphaModFix/>
          </a:blip>
          <a:srcRect/>
          <a:stretch/>
        </p:blipFill>
        <p:spPr>
          <a:xfrm>
            <a:off x="2681824" y="5438362"/>
            <a:ext cx="914400" cy="914400"/>
          </a:xfrm>
          <a:prstGeom prst="rect">
            <a:avLst/>
          </a:prstGeom>
          <a:noFill/>
          <a:ln>
            <a:noFill/>
          </a:ln>
        </p:spPr>
      </p:pic>
      <p:pic>
        <p:nvPicPr>
          <p:cNvPr id="311" name="Google Shape;311;p11" descr="Key"/>
          <p:cNvPicPr preferRelativeResize="0"/>
          <p:nvPr/>
        </p:nvPicPr>
        <p:blipFill rotWithShape="1">
          <a:blip r:embed="rId6">
            <a:alphaModFix/>
          </a:blip>
          <a:srcRect/>
          <a:stretch/>
        </p:blipFill>
        <p:spPr>
          <a:xfrm>
            <a:off x="8552301" y="5443894"/>
            <a:ext cx="914400" cy="914400"/>
          </a:xfrm>
          <a:prstGeom prst="rect">
            <a:avLst/>
          </a:prstGeom>
          <a:noFill/>
          <a:ln>
            <a:noFill/>
          </a:ln>
        </p:spPr>
      </p:pic>
      <p:sp>
        <p:nvSpPr>
          <p:cNvPr id="312" name="Google Shape;312;p11"/>
          <p:cNvSpPr/>
          <p:nvPr/>
        </p:nvSpPr>
        <p:spPr>
          <a:xfrm>
            <a:off x="8063681" y="6097498"/>
            <a:ext cx="1887099" cy="523220"/>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13" name="Google Shape;313;p11"/>
          <p:cNvSpPr/>
          <p:nvPr/>
        </p:nvSpPr>
        <p:spPr>
          <a:xfrm>
            <a:off x="9007230" y="6092946"/>
            <a:ext cx="1887099" cy="52322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14" name="Google Shape;314;p11"/>
          <p:cNvSpPr/>
          <p:nvPr/>
        </p:nvSpPr>
        <p:spPr>
          <a:xfrm>
            <a:off x="9998414" y="6088394"/>
            <a:ext cx="1887099" cy="523220"/>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15" name="Google Shape;315;p11"/>
          <p:cNvSpPr/>
          <p:nvPr/>
        </p:nvSpPr>
        <p:spPr>
          <a:xfrm>
            <a:off x="254138" y="6088394"/>
            <a:ext cx="1887099" cy="523220"/>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16" name="Google Shape;316;p11"/>
          <p:cNvSpPr/>
          <p:nvPr/>
        </p:nvSpPr>
        <p:spPr>
          <a:xfrm>
            <a:off x="1197687" y="6083842"/>
            <a:ext cx="1887099" cy="523220"/>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17" name="Google Shape;317;p11"/>
          <p:cNvSpPr/>
          <p:nvPr/>
        </p:nvSpPr>
        <p:spPr>
          <a:xfrm>
            <a:off x="2188871" y="6079290"/>
            <a:ext cx="1887099" cy="523220"/>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18" name="Google Shape;318;p11"/>
          <p:cNvCxnSpPr/>
          <p:nvPr/>
        </p:nvCxnSpPr>
        <p:spPr>
          <a:xfrm>
            <a:off x="6014437" y="3422353"/>
            <a:ext cx="0" cy="1689300"/>
          </a:xfrm>
          <a:prstGeom prst="straightConnector1">
            <a:avLst/>
          </a:prstGeom>
          <a:noFill/>
          <a:ln w="38100" cap="flat" cmpd="sng">
            <a:solidFill>
              <a:schemeClr val="dk1"/>
            </a:solidFill>
            <a:prstDash val="solid"/>
            <a:round/>
            <a:headEnd type="none" w="sm" len="sm"/>
            <a:tailEnd type="stealth" w="med" len="med"/>
          </a:ln>
        </p:spPr>
      </p:cxnSp>
      <p:pic>
        <p:nvPicPr>
          <p:cNvPr id="319" name="Google Shape;319;p11" descr="Gmail Redesign to Roll Out to All in ..."/>
          <p:cNvPicPr preferRelativeResize="0"/>
          <p:nvPr/>
        </p:nvPicPr>
        <p:blipFill rotWithShape="1">
          <a:blip r:embed="rId15">
            <a:alphaModFix/>
          </a:blip>
          <a:srcRect l="18525" t="7857" r="18763" b="8460"/>
          <a:stretch/>
        </p:blipFill>
        <p:spPr>
          <a:xfrm>
            <a:off x="5264225" y="2185650"/>
            <a:ext cx="1500425" cy="1197200"/>
          </a:xfrm>
          <a:prstGeom prst="rect">
            <a:avLst/>
          </a:prstGeom>
          <a:noFill/>
          <a:ln>
            <a:noFill/>
          </a:ln>
        </p:spPr>
      </p:pic>
      <p:sp>
        <p:nvSpPr>
          <p:cNvPr id="320" name="Google Shape;320;p11"/>
          <p:cNvSpPr/>
          <p:nvPr/>
        </p:nvSpPr>
        <p:spPr>
          <a:xfrm>
            <a:off x="4431533" y="5438362"/>
            <a:ext cx="32106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4D5156"/>
                </a:solidFill>
                <a:latin typeface="arial"/>
                <a:ea typeface="arial"/>
                <a:cs typeface="arial"/>
                <a:sym typeface="arial"/>
              </a:rPr>
              <a:t>Decide</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Asynchronous Authentication</a:t>
            </a:r>
            <a:endParaRPr/>
          </a:p>
        </p:txBody>
      </p:sp>
      <p:pic>
        <p:nvPicPr>
          <p:cNvPr id="327" name="Google Shape;327;p12" descr="Smiling face with no fill"/>
          <p:cNvPicPr preferRelativeResize="0"/>
          <p:nvPr/>
        </p:nvPicPr>
        <p:blipFill rotWithShape="1">
          <a:blip r:embed="rId3">
            <a:alphaModFix/>
          </a:blip>
          <a:srcRect/>
          <a:stretch/>
        </p:blipFill>
        <p:spPr>
          <a:xfrm>
            <a:off x="1097116" y="2041758"/>
            <a:ext cx="914400" cy="914400"/>
          </a:xfrm>
          <a:prstGeom prst="rect">
            <a:avLst/>
          </a:prstGeom>
          <a:noFill/>
          <a:ln>
            <a:noFill/>
          </a:ln>
        </p:spPr>
      </p:pic>
      <p:pic>
        <p:nvPicPr>
          <p:cNvPr id="328" name="Google Shape;328;p12" descr="Devil face with no fill"/>
          <p:cNvPicPr preferRelativeResize="0"/>
          <p:nvPr/>
        </p:nvPicPr>
        <p:blipFill rotWithShape="1">
          <a:blip r:embed="rId4">
            <a:alphaModFix/>
          </a:blip>
          <a:srcRect/>
          <a:stretch/>
        </p:blipFill>
        <p:spPr>
          <a:xfrm>
            <a:off x="10218298" y="2041758"/>
            <a:ext cx="914400" cy="914400"/>
          </a:xfrm>
          <a:prstGeom prst="rect">
            <a:avLst/>
          </a:prstGeom>
          <a:noFill/>
          <a:ln>
            <a:noFill/>
          </a:ln>
        </p:spPr>
      </p:pic>
      <p:cxnSp>
        <p:nvCxnSpPr>
          <p:cNvPr id="329" name="Google Shape;329;p12"/>
          <p:cNvCxnSpPr>
            <a:stCxn id="327" idx="3"/>
          </p:cNvCxnSpPr>
          <p:nvPr/>
        </p:nvCxnSpPr>
        <p:spPr>
          <a:xfrm>
            <a:off x="2011516" y="2498958"/>
            <a:ext cx="3031800" cy="1972500"/>
          </a:xfrm>
          <a:prstGeom prst="straightConnector1">
            <a:avLst/>
          </a:prstGeom>
          <a:noFill/>
          <a:ln w="38100" cap="flat" cmpd="sng">
            <a:solidFill>
              <a:schemeClr val="dk1"/>
            </a:solidFill>
            <a:prstDash val="solid"/>
            <a:round/>
            <a:headEnd type="none" w="sm" len="sm"/>
            <a:tailEnd type="stealth" w="med" len="med"/>
          </a:ln>
        </p:spPr>
      </p:cxnSp>
      <p:cxnSp>
        <p:nvCxnSpPr>
          <p:cNvPr id="330" name="Google Shape;330;p12"/>
          <p:cNvCxnSpPr/>
          <p:nvPr/>
        </p:nvCxnSpPr>
        <p:spPr>
          <a:xfrm flipH="1">
            <a:off x="6985529" y="2498956"/>
            <a:ext cx="3031828" cy="387517"/>
          </a:xfrm>
          <a:prstGeom prst="straightConnector1">
            <a:avLst/>
          </a:prstGeom>
          <a:noFill/>
          <a:ln w="38100" cap="flat" cmpd="sng">
            <a:solidFill>
              <a:schemeClr val="dk1"/>
            </a:solidFill>
            <a:prstDash val="solid"/>
            <a:round/>
            <a:headEnd type="none" w="sm" len="sm"/>
            <a:tailEnd type="stealth" w="med" len="med"/>
          </a:ln>
        </p:spPr>
      </p:cxnSp>
      <p:pic>
        <p:nvPicPr>
          <p:cNvPr id="331" name="Google Shape;331;p12" descr="Key"/>
          <p:cNvPicPr preferRelativeResize="0"/>
          <p:nvPr/>
        </p:nvPicPr>
        <p:blipFill rotWithShape="1">
          <a:blip r:embed="rId5">
            <a:alphaModFix/>
          </a:blip>
          <a:srcRect/>
          <a:stretch/>
        </p:blipFill>
        <p:spPr>
          <a:xfrm>
            <a:off x="8552301" y="5443894"/>
            <a:ext cx="914400" cy="914400"/>
          </a:xfrm>
          <a:prstGeom prst="rect">
            <a:avLst/>
          </a:prstGeom>
          <a:noFill/>
          <a:ln>
            <a:noFill/>
          </a:ln>
        </p:spPr>
      </p:pic>
      <p:pic>
        <p:nvPicPr>
          <p:cNvPr id="332" name="Google Shape;332;p12" descr="Wallet"/>
          <p:cNvPicPr preferRelativeResize="0"/>
          <p:nvPr/>
        </p:nvPicPr>
        <p:blipFill rotWithShape="1">
          <a:blip r:embed="rId6">
            <a:alphaModFix/>
          </a:blip>
          <a:srcRect/>
          <a:stretch/>
        </p:blipFill>
        <p:spPr>
          <a:xfrm>
            <a:off x="5313605" y="2185643"/>
            <a:ext cx="1401660" cy="1401660"/>
          </a:xfrm>
          <a:prstGeom prst="rect">
            <a:avLst/>
          </a:prstGeom>
          <a:noFill/>
          <a:ln>
            <a:noFill/>
          </a:ln>
        </p:spPr>
      </p:pic>
      <p:pic>
        <p:nvPicPr>
          <p:cNvPr id="333" name="Google Shape;333;p12" descr="Key"/>
          <p:cNvPicPr preferRelativeResize="0"/>
          <p:nvPr/>
        </p:nvPicPr>
        <p:blipFill rotWithShape="1">
          <a:blip r:embed="rId5">
            <a:alphaModFix/>
          </a:blip>
          <a:srcRect/>
          <a:stretch/>
        </p:blipFill>
        <p:spPr>
          <a:xfrm>
            <a:off x="857889" y="5443894"/>
            <a:ext cx="914400" cy="914400"/>
          </a:xfrm>
          <a:prstGeom prst="rect">
            <a:avLst/>
          </a:prstGeom>
          <a:noFill/>
          <a:ln>
            <a:noFill/>
          </a:ln>
        </p:spPr>
      </p:pic>
      <p:sp>
        <p:nvSpPr>
          <p:cNvPr id="334" name="Google Shape;334;p12"/>
          <p:cNvSpPr/>
          <p:nvPr/>
        </p:nvSpPr>
        <p:spPr>
          <a:xfrm>
            <a:off x="610766" y="2919757"/>
            <a:ext cx="188709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ID:1</a:t>
            </a:r>
            <a:endParaRPr sz="2800" b="0" i="0" u="none" strike="noStrike" cap="none">
              <a:solidFill>
                <a:schemeClr val="lt1"/>
              </a:solidFill>
              <a:latin typeface="Calibri"/>
              <a:ea typeface="Calibri"/>
              <a:cs typeface="Calibri"/>
              <a:sym typeface="Calibri"/>
            </a:endParaRPr>
          </a:p>
        </p:txBody>
      </p:sp>
      <p:sp>
        <p:nvSpPr>
          <p:cNvPr id="335" name="Google Shape;335;p12"/>
          <p:cNvSpPr/>
          <p:nvPr/>
        </p:nvSpPr>
        <p:spPr>
          <a:xfrm>
            <a:off x="9731948" y="2919757"/>
            <a:ext cx="188709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ID:0</a:t>
            </a:r>
            <a:endParaRPr sz="2800" b="0" i="0" u="none" strike="noStrike" cap="none">
              <a:solidFill>
                <a:schemeClr val="lt1"/>
              </a:solidFill>
              <a:latin typeface="Calibri"/>
              <a:ea typeface="Calibri"/>
              <a:cs typeface="Calibri"/>
              <a:sym typeface="Calibri"/>
            </a:endParaRPr>
          </a:p>
        </p:txBody>
      </p:sp>
      <p:cxnSp>
        <p:nvCxnSpPr>
          <p:cNvPr id="336" name="Google Shape;336;p12"/>
          <p:cNvCxnSpPr/>
          <p:nvPr/>
        </p:nvCxnSpPr>
        <p:spPr>
          <a:xfrm>
            <a:off x="6014437" y="3442953"/>
            <a:ext cx="0" cy="335700"/>
          </a:xfrm>
          <a:prstGeom prst="straightConnector1">
            <a:avLst/>
          </a:prstGeom>
          <a:noFill/>
          <a:ln w="38100" cap="flat" cmpd="sng">
            <a:solidFill>
              <a:schemeClr val="dk1"/>
            </a:solidFill>
            <a:prstDash val="solid"/>
            <a:round/>
            <a:headEnd type="none" w="sm" len="sm"/>
            <a:tailEnd type="stealth" w="med" len="med"/>
          </a:ln>
        </p:spPr>
      </p:cxnSp>
      <p:pic>
        <p:nvPicPr>
          <p:cNvPr id="338" name="Google Shape;338;p12" descr="Key"/>
          <p:cNvPicPr preferRelativeResize="0"/>
          <p:nvPr/>
        </p:nvPicPr>
        <p:blipFill rotWithShape="1">
          <a:blip r:embed="rId7">
            <a:alphaModFix/>
          </a:blip>
          <a:srcRect/>
          <a:stretch/>
        </p:blipFill>
        <p:spPr>
          <a:xfrm>
            <a:off x="1772289" y="5438362"/>
            <a:ext cx="914400" cy="914400"/>
          </a:xfrm>
          <a:prstGeom prst="rect">
            <a:avLst/>
          </a:prstGeom>
          <a:noFill/>
          <a:ln>
            <a:noFill/>
          </a:ln>
        </p:spPr>
      </p:pic>
      <p:pic>
        <p:nvPicPr>
          <p:cNvPr id="339" name="Google Shape;339;p12" descr="Key"/>
          <p:cNvPicPr preferRelativeResize="0"/>
          <p:nvPr/>
        </p:nvPicPr>
        <p:blipFill rotWithShape="1">
          <a:blip r:embed="rId8">
            <a:alphaModFix/>
          </a:blip>
          <a:srcRect/>
          <a:stretch/>
        </p:blipFill>
        <p:spPr>
          <a:xfrm>
            <a:off x="2681824" y="5438362"/>
            <a:ext cx="914400" cy="914400"/>
          </a:xfrm>
          <a:prstGeom prst="rect">
            <a:avLst/>
          </a:prstGeom>
          <a:noFill/>
          <a:ln>
            <a:noFill/>
          </a:ln>
        </p:spPr>
      </p:pic>
      <p:grpSp>
        <p:nvGrpSpPr>
          <p:cNvPr id="340" name="Google Shape;340;p12"/>
          <p:cNvGrpSpPr/>
          <p:nvPr/>
        </p:nvGrpSpPr>
        <p:grpSpPr>
          <a:xfrm>
            <a:off x="1847312" y="1352628"/>
            <a:ext cx="3600391" cy="1283200"/>
            <a:chOff x="5977779" y="5377531"/>
            <a:chExt cx="3600391" cy="1283200"/>
          </a:xfrm>
        </p:grpSpPr>
        <p:sp>
          <p:nvSpPr>
            <p:cNvPr id="341" name="Google Shape;341;p12"/>
            <p:cNvSpPr/>
            <p:nvPr/>
          </p:nvSpPr>
          <p:spPr>
            <a:xfrm>
              <a:off x="5977779" y="5377531"/>
              <a:ext cx="3600391" cy="1283200"/>
            </a:xfrm>
            <a:prstGeom prst="cloud">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12"/>
            <p:cNvSpPr/>
            <p:nvPr/>
          </p:nvSpPr>
          <p:spPr>
            <a:xfrm>
              <a:off x="6359873" y="5482042"/>
              <a:ext cx="2833811"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arial"/>
                  <a:ea typeface="arial"/>
                  <a:cs typeface="arial"/>
                  <a:sym typeface="arial"/>
                </a:rPr>
                <a:t>Asynchronous network</a:t>
              </a:r>
              <a:endParaRPr sz="3200" b="0" i="0" u="none" strike="noStrike" cap="none">
                <a:solidFill>
                  <a:schemeClr val="dk1"/>
                </a:solidFill>
                <a:latin typeface="Calibri"/>
                <a:ea typeface="Calibri"/>
                <a:cs typeface="Calibri"/>
                <a:sym typeface="Calibri"/>
              </a:endParaRPr>
            </a:p>
          </p:txBody>
        </p:sp>
      </p:grpSp>
      <p:sp>
        <p:nvSpPr>
          <p:cNvPr id="343" name="Google Shape;343;p12"/>
          <p:cNvSpPr/>
          <p:nvPr/>
        </p:nvSpPr>
        <p:spPr>
          <a:xfrm>
            <a:off x="4490674" y="3746075"/>
            <a:ext cx="321065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4D5156"/>
                </a:solidFill>
                <a:latin typeface="arial"/>
                <a:ea typeface="arial"/>
                <a:cs typeface="arial"/>
                <a:sym typeface="arial"/>
              </a:rPr>
              <a:t>Decide</a:t>
            </a:r>
            <a:endParaRPr sz="2800" b="0" i="0" u="none" strike="noStrike" cap="none">
              <a:solidFill>
                <a:schemeClr val="dk1"/>
              </a:solidFill>
              <a:latin typeface="Calibri"/>
              <a:ea typeface="Calibri"/>
              <a:cs typeface="Calibri"/>
              <a:sym typeface="Calibri"/>
            </a:endParaRPr>
          </a:p>
        </p:txBody>
      </p:sp>
      <p:sp>
        <p:nvSpPr>
          <p:cNvPr id="344" name="Google Shape;344;p12"/>
          <p:cNvSpPr/>
          <p:nvPr/>
        </p:nvSpPr>
        <p:spPr>
          <a:xfrm>
            <a:off x="258853" y="6080230"/>
            <a:ext cx="1887099" cy="523220"/>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45" name="Google Shape;345;p12"/>
          <p:cNvSpPr/>
          <p:nvPr/>
        </p:nvSpPr>
        <p:spPr>
          <a:xfrm>
            <a:off x="1202402" y="6075678"/>
            <a:ext cx="1887099" cy="52322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46" name="Google Shape;346;p12"/>
          <p:cNvSpPr/>
          <p:nvPr/>
        </p:nvSpPr>
        <p:spPr>
          <a:xfrm>
            <a:off x="2193586" y="6071126"/>
            <a:ext cx="1887099" cy="523220"/>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47" name="Google Shape;347;p12"/>
          <p:cNvSpPr/>
          <p:nvPr/>
        </p:nvSpPr>
        <p:spPr>
          <a:xfrm>
            <a:off x="8063681" y="6097498"/>
            <a:ext cx="1887099" cy="523220"/>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48" name="Google Shape;348;p12"/>
          <p:cNvSpPr/>
          <p:nvPr/>
        </p:nvSpPr>
        <p:spPr>
          <a:xfrm>
            <a:off x="9007230" y="6092946"/>
            <a:ext cx="1887099" cy="523220"/>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49" name="Google Shape;349;p12"/>
          <p:cNvSpPr/>
          <p:nvPr/>
        </p:nvSpPr>
        <p:spPr>
          <a:xfrm>
            <a:off x="9998414" y="6088394"/>
            <a:ext cx="1887099" cy="523220"/>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350" name="Google Shape;350;p12" descr="Gmail Redesign to Roll Out to All in ..."/>
          <p:cNvPicPr preferRelativeResize="0"/>
          <p:nvPr/>
        </p:nvPicPr>
        <p:blipFill rotWithShape="1">
          <a:blip r:embed="rId15">
            <a:alphaModFix/>
          </a:blip>
          <a:srcRect l="18525" t="7857" r="18763" b="8460"/>
          <a:stretch/>
        </p:blipFill>
        <p:spPr>
          <a:xfrm>
            <a:off x="5264225" y="2185650"/>
            <a:ext cx="1500425" cy="1197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30a16823e69_0_8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Example: Asynchronous Authentication</a:t>
            </a:r>
            <a:endParaRPr/>
          </a:p>
        </p:txBody>
      </p:sp>
      <p:pic>
        <p:nvPicPr>
          <p:cNvPr id="357" name="Google Shape;357;g30a16823e69_0_81" descr="Smiling face with no fill"/>
          <p:cNvPicPr preferRelativeResize="0"/>
          <p:nvPr/>
        </p:nvPicPr>
        <p:blipFill rotWithShape="1">
          <a:blip r:embed="rId3">
            <a:alphaModFix/>
          </a:blip>
          <a:srcRect/>
          <a:stretch/>
        </p:blipFill>
        <p:spPr>
          <a:xfrm>
            <a:off x="1097116" y="2041758"/>
            <a:ext cx="914400" cy="914400"/>
          </a:xfrm>
          <a:prstGeom prst="rect">
            <a:avLst/>
          </a:prstGeom>
          <a:noFill/>
          <a:ln>
            <a:noFill/>
          </a:ln>
        </p:spPr>
      </p:pic>
      <p:pic>
        <p:nvPicPr>
          <p:cNvPr id="358" name="Google Shape;358;g30a16823e69_0_81" descr="Devil face with no fill"/>
          <p:cNvPicPr preferRelativeResize="0"/>
          <p:nvPr/>
        </p:nvPicPr>
        <p:blipFill rotWithShape="1">
          <a:blip r:embed="rId4">
            <a:alphaModFix/>
          </a:blip>
          <a:srcRect/>
          <a:stretch/>
        </p:blipFill>
        <p:spPr>
          <a:xfrm>
            <a:off x="10218298" y="2041758"/>
            <a:ext cx="914400" cy="914400"/>
          </a:xfrm>
          <a:prstGeom prst="rect">
            <a:avLst/>
          </a:prstGeom>
          <a:noFill/>
          <a:ln>
            <a:noFill/>
          </a:ln>
        </p:spPr>
      </p:pic>
      <p:cxnSp>
        <p:nvCxnSpPr>
          <p:cNvPr id="359" name="Google Shape;359;g30a16823e69_0_81"/>
          <p:cNvCxnSpPr>
            <a:stCxn id="357" idx="3"/>
          </p:cNvCxnSpPr>
          <p:nvPr/>
        </p:nvCxnSpPr>
        <p:spPr>
          <a:xfrm>
            <a:off x="2011516" y="2498958"/>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360" name="Google Shape;360;g30a16823e69_0_81"/>
          <p:cNvCxnSpPr/>
          <p:nvPr/>
        </p:nvCxnSpPr>
        <p:spPr>
          <a:xfrm>
            <a:off x="2011515" y="3813074"/>
            <a:ext cx="2982600" cy="1419300"/>
          </a:xfrm>
          <a:prstGeom prst="straightConnector1">
            <a:avLst/>
          </a:prstGeom>
          <a:noFill/>
          <a:ln w="38100" cap="flat" cmpd="sng">
            <a:solidFill>
              <a:schemeClr val="dk1"/>
            </a:solidFill>
            <a:prstDash val="solid"/>
            <a:round/>
            <a:headEnd type="none" w="sm" len="sm"/>
            <a:tailEnd type="stealth" w="med" len="med"/>
          </a:ln>
        </p:spPr>
      </p:cxnSp>
      <p:cxnSp>
        <p:nvCxnSpPr>
          <p:cNvPr id="361" name="Google Shape;361;g30a16823e69_0_81"/>
          <p:cNvCxnSpPr/>
          <p:nvPr/>
        </p:nvCxnSpPr>
        <p:spPr>
          <a:xfrm flipH="1">
            <a:off x="2011543" y="3034738"/>
            <a:ext cx="3031800" cy="595200"/>
          </a:xfrm>
          <a:prstGeom prst="straightConnector1">
            <a:avLst/>
          </a:prstGeom>
          <a:noFill/>
          <a:ln w="38100" cap="flat" cmpd="sng">
            <a:solidFill>
              <a:schemeClr val="dk1"/>
            </a:solidFill>
            <a:prstDash val="solid"/>
            <a:round/>
            <a:headEnd type="none" w="sm" len="sm"/>
            <a:tailEnd type="stealth" w="med" len="med"/>
          </a:ln>
        </p:spPr>
      </p:cxnSp>
      <p:cxnSp>
        <p:nvCxnSpPr>
          <p:cNvPr id="362" name="Google Shape;362;g30a16823e69_0_81"/>
          <p:cNvCxnSpPr/>
          <p:nvPr/>
        </p:nvCxnSpPr>
        <p:spPr>
          <a:xfrm>
            <a:off x="6985529" y="3034738"/>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363" name="Google Shape;363;g30a16823e69_0_81"/>
          <p:cNvCxnSpPr/>
          <p:nvPr/>
        </p:nvCxnSpPr>
        <p:spPr>
          <a:xfrm flipH="1">
            <a:off x="6985557" y="2498956"/>
            <a:ext cx="3031800" cy="387600"/>
          </a:xfrm>
          <a:prstGeom prst="straightConnector1">
            <a:avLst/>
          </a:prstGeom>
          <a:noFill/>
          <a:ln w="38100" cap="flat" cmpd="sng">
            <a:solidFill>
              <a:schemeClr val="dk1"/>
            </a:solidFill>
            <a:prstDash val="solid"/>
            <a:round/>
            <a:headEnd type="none" w="sm" len="sm"/>
            <a:tailEnd type="stealth" w="med" len="med"/>
          </a:ln>
        </p:spPr>
      </p:cxnSp>
      <p:pic>
        <p:nvPicPr>
          <p:cNvPr id="364" name="Google Shape;364;g30a16823e69_0_81" descr="Wallet"/>
          <p:cNvPicPr preferRelativeResize="0"/>
          <p:nvPr/>
        </p:nvPicPr>
        <p:blipFill rotWithShape="1">
          <a:blip r:embed="rId5">
            <a:alphaModFix/>
          </a:blip>
          <a:srcRect/>
          <a:stretch/>
        </p:blipFill>
        <p:spPr>
          <a:xfrm>
            <a:off x="5313605" y="2185643"/>
            <a:ext cx="1401660" cy="1401660"/>
          </a:xfrm>
          <a:prstGeom prst="rect">
            <a:avLst/>
          </a:prstGeom>
          <a:noFill/>
          <a:ln>
            <a:noFill/>
          </a:ln>
        </p:spPr>
      </p:pic>
      <p:sp>
        <p:nvSpPr>
          <p:cNvPr id="365" name="Google Shape;365;g30a16823e69_0_81"/>
          <p:cNvSpPr/>
          <p:nvPr/>
        </p:nvSpPr>
        <p:spPr>
          <a:xfrm>
            <a:off x="610766" y="2919757"/>
            <a:ext cx="18870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ID:1</a:t>
            </a:r>
            <a:endParaRPr sz="2800" b="0" i="0" u="none" strike="noStrike" cap="none">
              <a:solidFill>
                <a:schemeClr val="lt1"/>
              </a:solidFill>
              <a:latin typeface="Calibri"/>
              <a:ea typeface="Calibri"/>
              <a:cs typeface="Calibri"/>
              <a:sym typeface="Calibri"/>
            </a:endParaRPr>
          </a:p>
        </p:txBody>
      </p:sp>
      <p:sp>
        <p:nvSpPr>
          <p:cNvPr id="366" name="Google Shape;366;g30a16823e69_0_81"/>
          <p:cNvSpPr/>
          <p:nvPr/>
        </p:nvSpPr>
        <p:spPr>
          <a:xfrm>
            <a:off x="9731948" y="2919757"/>
            <a:ext cx="18870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ID:0</a:t>
            </a:r>
            <a:endParaRPr sz="2800" b="0" i="0" u="none" strike="noStrike" cap="none">
              <a:solidFill>
                <a:schemeClr val="lt1"/>
              </a:solidFill>
              <a:latin typeface="Calibri"/>
              <a:ea typeface="Calibri"/>
              <a:cs typeface="Calibri"/>
              <a:sym typeface="Calibri"/>
            </a:endParaRPr>
          </a:p>
        </p:txBody>
      </p:sp>
      <p:sp>
        <p:nvSpPr>
          <p:cNvPr id="367" name="Google Shape;367;g30a16823e69_0_81"/>
          <p:cNvSpPr/>
          <p:nvPr/>
        </p:nvSpPr>
        <p:spPr>
          <a:xfrm>
            <a:off x="4993975" y="5848253"/>
            <a:ext cx="2204100" cy="705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4D5156"/>
                </a:solidFill>
                <a:latin typeface="arial"/>
                <a:ea typeface="arial"/>
                <a:cs typeface="arial"/>
                <a:sym typeface="arial"/>
              </a:rPr>
              <a:t>Decide</a:t>
            </a:r>
            <a:endParaRPr sz="2800" b="0" i="0" u="none" strike="noStrike" cap="none">
              <a:solidFill>
                <a:schemeClr val="dk1"/>
              </a:solidFill>
              <a:latin typeface="Calibri"/>
              <a:ea typeface="Calibri"/>
              <a:cs typeface="Calibri"/>
              <a:sym typeface="Calibri"/>
            </a:endParaRPr>
          </a:p>
        </p:txBody>
      </p:sp>
      <p:sp>
        <p:nvSpPr>
          <p:cNvPr id="369" name="Google Shape;369;g30a16823e69_0_81"/>
          <p:cNvSpPr txBox="1"/>
          <p:nvPr/>
        </p:nvSpPr>
        <p:spPr>
          <a:xfrm>
            <a:off x="5455850" y="1539507"/>
            <a:ext cx="11172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Calibri"/>
                <a:ea typeface="Calibri"/>
                <a:cs typeface="Calibri"/>
                <a:sym typeface="Calibri"/>
              </a:rPr>
              <a:t>2FA</a:t>
            </a:r>
            <a:endParaRPr sz="3600" b="0" i="0" u="none" strike="noStrike" cap="none">
              <a:solidFill>
                <a:schemeClr val="dk1"/>
              </a:solidFill>
              <a:latin typeface="Calibri"/>
              <a:ea typeface="Calibri"/>
              <a:cs typeface="Calibri"/>
              <a:sym typeface="Calibri"/>
            </a:endParaRPr>
          </a:p>
        </p:txBody>
      </p:sp>
      <p:pic>
        <p:nvPicPr>
          <p:cNvPr id="370" name="Google Shape;370;g30a16823e69_0_81"/>
          <p:cNvPicPr preferRelativeResize="0"/>
          <p:nvPr/>
        </p:nvPicPr>
        <p:blipFill rotWithShape="1">
          <a:blip r:embed="rId6">
            <a:alphaModFix/>
          </a:blip>
          <a:srcRect l="15302" t="29890" r="13325" b="30106"/>
          <a:stretch/>
        </p:blipFill>
        <p:spPr>
          <a:xfrm>
            <a:off x="2583887" y="1886898"/>
            <a:ext cx="1887099" cy="704951"/>
          </a:xfrm>
          <a:prstGeom prst="rect">
            <a:avLst/>
          </a:prstGeom>
          <a:noFill/>
          <a:ln>
            <a:noFill/>
          </a:ln>
        </p:spPr>
      </p:pic>
      <p:pic>
        <p:nvPicPr>
          <p:cNvPr id="371" name="Google Shape;371;g30a16823e69_0_81"/>
          <p:cNvPicPr preferRelativeResize="0"/>
          <p:nvPr/>
        </p:nvPicPr>
        <p:blipFill rotWithShape="1">
          <a:blip r:embed="rId6">
            <a:alphaModFix/>
          </a:blip>
          <a:srcRect l="15302" t="29890" r="13325" b="30106"/>
          <a:stretch/>
        </p:blipFill>
        <p:spPr>
          <a:xfrm>
            <a:off x="7336412" y="1886898"/>
            <a:ext cx="1887099" cy="704951"/>
          </a:xfrm>
          <a:prstGeom prst="rect">
            <a:avLst/>
          </a:prstGeom>
          <a:noFill/>
          <a:ln>
            <a:noFill/>
          </a:ln>
        </p:spPr>
      </p:pic>
      <p:pic>
        <p:nvPicPr>
          <p:cNvPr id="372" name="Google Shape;372;g30a16823e69_0_81"/>
          <p:cNvPicPr preferRelativeResize="0"/>
          <p:nvPr/>
        </p:nvPicPr>
        <p:blipFill>
          <a:blip r:embed="rId7">
            <a:alphaModFix/>
          </a:blip>
          <a:stretch>
            <a:fillRect/>
          </a:stretch>
        </p:blipFill>
        <p:spPr>
          <a:xfrm>
            <a:off x="3352826" y="3587300"/>
            <a:ext cx="1641158" cy="914401"/>
          </a:xfrm>
          <a:prstGeom prst="rect">
            <a:avLst/>
          </a:prstGeom>
          <a:noFill/>
          <a:ln>
            <a:noFill/>
          </a:ln>
        </p:spPr>
      </p:pic>
      <p:cxnSp>
        <p:nvCxnSpPr>
          <p:cNvPr id="373" name="Google Shape;373;g30a16823e69_0_81"/>
          <p:cNvCxnSpPr>
            <a:cxnSpLocks/>
          </p:cNvCxnSpPr>
          <p:nvPr/>
        </p:nvCxnSpPr>
        <p:spPr>
          <a:xfrm>
            <a:off x="6046694" y="3422338"/>
            <a:ext cx="0" cy="2496079"/>
          </a:xfrm>
          <a:prstGeom prst="straightConnector1">
            <a:avLst/>
          </a:prstGeom>
          <a:noFill/>
          <a:ln w="38100" cap="flat" cmpd="sng">
            <a:solidFill>
              <a:schemeClr val="dk1"/>
            </a:solidFill>
            <a:prstDash val="solid"/>
            <a:round/>
            <a:headEnd type="none" w="sm" len="sm"/>
            <a:tailEnd type="stealth" w="med" len="med"/>
          </a:ln>
        </p:spPr>
      </p:cxnSp>
      <p:pic>
        <p:nvPicPr>
          <p:cNvPr id="374" name="Google Shape;374;g30a16823e69_0_81" descr="Gmail Redesign to Roll Out to All in ..."/>
          <p:cNvPicPr preferRelativeResize="0"/>
          <p:nvPr/>
        </p:nvPicPr>
        <p:blipFill rotWithShape="1">
          <a:blip r:embed="rId8">
            <a:alphaModFix/>
          </a:blip>
          <a:srcRect l="18525" t="7857" r="18763" b="8460"/>
          <a:stretch/>
        </p:blipFill>
        <p:spPr>
          <a:xfrm>
            <a:off x="5264225" y="2185650"/>
            <a:ext cx="1500425" cy="1197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3"/>
          <p:cNvSpPr txBox="1">
            <a:spLocks noGrp="1"/>
          </p:cNvSpPr>
          <p:nvPr>
            <p:ph type="ctrTitle"/>
          </p:nvPr>
        </p:nvSpPr>
        <p:spPr>
          <a:prstGeom prst="rect">
            <a:avLst/>
          </a:prstGeom>
          <a:noFill/>
          <a:ln>
            <a:noFill/>
          </a:ln>
        </p:spPr>
        <p:txBody>
          <a:bodyPr spcFirstLastPara="1" wrap="square" lIns="91425" tIns="45700" rIns="91425" bIns="45700" anchor="ctr" anchorCtr="0">
            <a:normAutofit fontScale="90000"/>
          </a:bodyPr>
          <a:lstStyle/>
          <a:p>
            <a:pPr marL="0" lvl="0" indent="0" rtl="0">
              <a:lnSpc>
                <a:spcPct val="90000"/>
              </a:lnSpc>
              <a:spcBef>
                <a:spcPts val="0"/>
              </a:spcBef>
              <a:spcAft>
                <a:spcPts val="0"/>
              </a:spcAft>
              <a:buClr>
                <a:schemeClr val="dk1"/>
              </a:buClr>
              <a:buSzPts val="5400"/>
              <a:buFont typeface="Calibri"/>
              <a:buNone/>
            </a:pPr>
            <a:r>
              <a:rPr lang="en-US" sz="5400" dirty="0"/>
              <a:t>What is the best mechanism? </a:t>
            </a:r>
            <a:endParaRPr sz="5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Credentials, Scenarios and Profiles</a:t>
            </a:r>
            <a:endParaRPr/>
          </a:p>
        </p:txBody>
      </p:sp>
      <p:sp>
        <p:nvSpPr>
          <p:cNvPr id="447" name="Google Shape;447;p14"/>
          <p:cNvSpPr txBox="1">
            <a:spLocks noGrp="1"/>
          </p:cNvSpPr>
          <p:nvPr>
            <p:ph type="title" idx="4294967295"/>
          </p:nvPr>
        </p:nvSpPr>
        <p:spPr>
          <a:xfrm>
            <a:off x="0" y="2835275"/>
            <a:ext cx="12192000" cy="7921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5400"/>
              <a:buFont typeface="Calibri"/>
              <a:buNone/>
            </a:pPr>
            <a:r>
              <a:rPr lang="en-US" sz="3200" b="1" i="1" dirty="0">
                <a:latin typeface="+mn-lt"/>
              </a:rPr>
              <a:t>success</a:t>
            </a:r>
            <a:r>
              <a:rPr lang="en-US" sz="3200" dirty="0">
                <a:latin typeface="+mn-lt"/>
              </a:rPr>
              <a:t> in a scenario: always identify the user</a:t>
            </a:r>
            <a:endParaRPr sz="3200" dirty="0">
              <a:latin typeface="+mn-lt"/>
            </a:endParaRPr>
          </a:p>
        </p:txBody>
      </p:sp>
      <p:sp>
        <p:nvSpPr>
          <p:cNvPr id="448" name="Google Shape;448;p14"/>
          <p:cNvSpPr txBox="1">
            <a:spLocks noGrp="1"/>
          </p:cNvSpPr>
          <p:nvPr>
            <p:ph type="title" idx="4294967295"/>
          </p:nvPr>
        </p:nvSpPr>
        <p:spPr>
          <a:xfrm>
            <a:off x="1" y="5634038"/>
            <a:ext cx="12192000" cy="79375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Font typeface="Calibri"/>
              <a:buNone/>
            </a:pPr>
            <a:r>
              <a:rPr lang="en-US" sz="3200" b="1" i="1" dirty="0">
                <a:latin typeface="+mn-lt"/>
              </a:rPr>
              <a:t>Maximal mechanism:</a:t>
            </a:r>
            <a:r>
              <a:rPr lang="en-US" sz="3200" dirty="0">
                <a:latin typeface="+mn-lt"/>
              </a:rPr>
              <a:t> cannot add more scenarios to its profile</a:t>
            </a:r>
            <a:endParaRPr sz="3200" dirty="0">
              <a:latin typeface="+mn-lt"/>
            </a:endParaRPr>
          </a:p>
        </p:txBody>
      </p:sp>
      <p:grpSp>
        <p:nvGrpSpPr>
          <p:cNvPr id="388" name="Google Shape;388;p14"/>
          <p:cNvGrpSpPr/>
          <p:nvPr/>
        </p:nvGrpSpPr>
        <p:grpSpPr>
          <a:xfrm>
            <a:off x="2839838" y="1538288"/>
            <a:ext cx="5273754" cy="1448611"/>
            <a:chOff x="2839838" y="1690688"/>
            <a:chExt cx="5273754" cy="1448611"/>
          </a:xfrm>
        </p:grpSpPr>
        <p:pic>
          <p:nvPicPr>
            <p:cNvPr id="389" name="Google Shape;389;p14" descr="Smiling face with no fill"/>
            <p:cNvPicPr preferRelativeResize="0"/>
            <p:nvPr/>
          </p:nvPicPr>
          <p:blipFill rotWithShape="1">
            <a:blip r:embed="rId3">
              <a:alphaModFix/>
            </a:blip>
            <a:srcRect/>
            <a:stretch/>
          </p:blipFill>
          <p:spPr>
            <a:xfrm>
              <a:off x="4868592" y="1690688"/>
              <a:ext cx="675482" cy="675482"/>
            </a:xfrm>
            <a:prstGeom prst="rect">
              <a:avLst/>
            </a:prstGeom>
            <a:noFill/>
            <a:ln>
              <a:noFill/>
            </a:ln>
          </p:spPr>
        </p:pic>
        <p:pic>
          <p:nvPicPr>
            <p:cNvPr id="390" name="Google Shape;390;p14" descr="Devil face with no fill"/>
            <p:cNvPicPr preferRelativeResize="0"/>
            <p:nvPr/>
          </p:nvPicPr>
          <p:blipFill rotWithShape="1">
            <a:blip r:embed="rId4">
              <a:alphaModFix/>
            </a:blip>
            <a:srcRect/>
            <a:stretch/>
          </p:blipFill>
          <p:spPr>
            <a:xfrm>
              <a:off x="4868592" y="2366170"/>
              <a:ext cx="674702" cy="674702"/>
            </a:xfrm>
            <a:prstGeom prst="rect">
              <a:avLst/>
            </a:prstGeom>
            <a:noFill/>
            <a:ln>
              <a:noFill/>
            </a:ln>
          </p:spPr>
        </p:pic>
        <p:grpSp>
          <p:nvGrpSpPr>
            <p:cNvPr id="391" name="Google Shape;391;p14"/>
            <p:cNvGrpSpPr/>
            <p:nvPr/>
          </p:nvGrpSpPr>
          <p:grpSpPr>
            <a:xfrm>
              <a:off x="5632527" y="1690688"/>
              <a:ext cx="2481065" cy="1448611"/>
              <a:chOff x="5632527" y="1690688"/>
              <a:chExt cx="2481065" cy="1448611"/>
            </a:xfrm>
          </p:grpSpPr>
          <p:sp>
            <p:nvSpPr>
              <p:cNvPr id="392" name="Google Shape;392;p14"/>
              <p:cNvSpPr/>
              <p:nvPr/>
            </p:nvSpPr>
            <p:spPr>
              <a:xfrm>
                <a:off x="5632527" y="1828228"/>
                <a:ext cx="2481065" cy="1170579"/>
              </a:xfrm>
              <a:prstGeom prst="roundRect">
                <a:avLst>
                  <a:gd name="adj" fmla="val 16667"/>
                </a:avLst>
              </a:prstGeom>
              <a:solidFill>
                <a:srgbClr val="E18F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93" name="Google Shape;393;p14" descr="Key"/>
              <p:cNvPicPr preferRelativeResize="0"/>
              <p:nvPr/>
            </p:nvPicPr>
            <p:blipFill rotWithShape="1">
              <a:blip r:embed="rId5">
                <a:alphaModFix/>
              </a:blip>
              <a:srcRect/>
              <a:stretch/>
            </p:blipFill>
            <p:spPr>
              <a:xfrm>
                <a:off x="5729939" y="1690688"/>
                <a:ext cx="794551" cy="794551"/>
              </a:xfrm>
              <a:prstGeom prst="rect">
                <a:avLst/>
              </a:prstGeom>
              <a:noFill/>
              <a:ln>
                <a:noFill/>
              </a:ln>
            </p:spPr>
          </p:pic>
          <p:pic>
            <p:nvPicPr>
              <p:cNvPr id="394" name="Google Shape;394;p14" descr="Key"/>
              <p:cNvPicPr preferRelativeResize="0"/>
              <p:nvPr/>
            </p:nvPicPr>
            <p:blipFill rotWithShape="1">
              <a:blip r:embed="rId6">
                <a:alphaModFix/>
              </a:blip>
              <a:srcRect/>
              <a:stretch/>
            </p:blipFill>
            <p:spPr>
              <a:xfrm>
                <a:off x="6524490" y="1690688"/>
                <a:ext cx="794551" cy="794551"/>
              </a:xfrm>
              <a:prstGeom prst="rect">
                <a:avLst/>
              </a:prstGeom>
              <a:noFill/>
              <a:ln>
                <a:noFill/>
              </a:ln>
            </p:spPr>
          </p:pic>
          <p:pic>
            <p:nvPicPr>
              <p:cNvPr id="395" name="Google Shape;395;p14" descr="Key"/>
              <p:cNvPicPr preferRelativeResize="0"/>
              <p:nvPr/>
            </p:nvPicPr>
            <p:blipFill rotWithShape="1">
              <a:blip r:embed="rId7">
                <a:alphaModFix/>
              </a:blip>
              <a:srcRect/>
              <a:stretch/>
            </p:blipFill>
            <p:spPr>
              <a:xfrm>
                <a:off x="7319041" y="2344748"/>
                <a:ext cx="794551" cy="794551"/>
              </a:xfrm>
              <a:prstGeom prst="rect">
                <a:avLst/>
              </a:prstGeom>
              <a:noFill/>
              <a:ln>
                <a:noFill/>
              </a:ln>
            </p:spPr>
          </p:pic>
          <p:pic>
            <p:nvPicPr>
              <p:cNvPr id="396" name="Google Shape;396;p14" descr="Key"/>
              <p:cNvPicPr preferRelativeResize="0"/>
              <p:nvPr/>
            </p:nvPicPr>
            <p:blipFill rotWithShape="1">
              <a:blip r:embed="rId5">
                <a:alphaModFix/>
              </a:blip>
              <a:srcRect/>
              <a:stretch/>
            </p:blipFill>
            <p:spPr>
              <a:xfrm>
                <a:off x="5729939" y="2317345"/>
                <a:ext cx="794551" cy="794551"/>
              </a:xfrm>
              <a:prstGeom prst="rect">
                <a:avLst/>
              </a:prstGeom>
              <a:noFill/>
              <a:ln>
                <a:noFill/>
              </a:ln>
            </p:spPr>
          </p:pic>
        </p:grpSp>
        <p:sp>
          <p:nvSpPr>
            <p:cNvPr id="397" name="Google Shape;397;p14"/>
            <p:cNvSpPr txBox="1"/>
            <p:nvPr/>
          </p:nvSpPr>
          <p:spPr>
            <a:xfrm>
              <a:off x="2839838" y="2087963"/>
              <a:ext cx="17484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strike="noStrike" cap="none">
                  <a:solidFill>
                    <a:schemeClr val="dk1"/>
                  </a:solidFill>
                  <a:latin typeface="Calibri"/>
                  <a:ea typeface="Calibri"/>
                  <a:cs typeface="Calibri"/>
                  <a:sym typeface="Calibri"/>
                </a:rPr>
                <a:t>Scenario</a:t>
              </a:r>
              <a:endParaRPr sz="1800" b="0" i="0" u="none" strike="noStrike" cap="none">
                <a:solidFill>
                  <a:schemeClr val="dk1"/>
                </a:solidFill>
                <a:latin typeface="Calibri"/>
                <a:ea typeface="Calibri"/>
                <a:cs typeface="Calibri"/>
                <a:sym typeface="Calibri"/>
              </a:endParaRPr>
            </a:p>
          </p:txBody>
        </p:sp>
      </p:grpSp>
      <p:sp>
        <p:nvSpPr>
          <p:cNvPr id="398" name="Google Shape;398;p14"/>
          <p:cNvSpPr txBox="1"/>
          <p:nvPr/>
        </p:nvSpPr>
        <p:spPr>
          <a:xfrm>
            <a:off x="1481672" y="4241241"/>
            <a:ext cx="28533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strike="noStrike" cap="none" dirty="0">
                <a:solidFill>
                  <a:schemeClr val="dk1"/>
                </a:solidFill>
                <a:latin typeface="Calibri"/>
                <a:ea typeface="Calibri"/>
                <a:cs typeface="Calibri"/>
                <a:sym typeface="Calibri"/>
              </a:rPr>
              <a:t>Security profile</a:t>
            </a:r>
            <a:endParaRPr sz="1800" b="0" i="0" u="none" strike="noStrike" cap="none" dirty="0">
              <a:solidFill>
                <a:schemeClr val="dk1"/>
              </a:solidFill>
              <a:latin typeface="Calibri"/>
              <a:ea typeface="Calibri"/>
              <a:cs typeface="Calibri"/>
              <a:sym typeface="Calibri"/>
            </a:endParaRPr>
          </a:p>
        </p:txBody>
      </p:sp>
      <p:grpSp>
        <p:nvGrpSpPr>
          <p:cNvPr id="399" name="Google Shape;399;p14"/>
          <p:cNvGrpSpPr/>
          <p:nvPr/>
        </p:nvGrpSpPr>
        <p:grpSpPr>
          <a:xfrm>
            <a:off x="4397588" y="3651863"/>
            <a:ext cx="6290268" cy="1958243"/>
            <a:chOff x="3379355" y="4060720"/>
            <a:chExt cx="6290268" cy="1958243"/>
          </a:xfrm>
        </p:grpSpPr>
        <p:sp>
          <p:nvSpPr>
            <p:cNvPr id="400" name="Google Shape;400;p14"/>
            <p:cNvSpPr/>
            <p:nvPr/>
          </p:nvSpPr>
          <p:spPr>
            <a:xfrm>
              <a:off x="3379355" y="4060720"/>
              <a:ext cx="6290268" cy="195824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1" name="Google Shape;401;p14"/>
            <p:cNvGrpSpPr/>
            <p:nvPr/>
          </p:nvGrpSpPr>
          <p:grpSpPr>
            <a:xfrm>
              <a:off x="3774441" y="4248558"/>
              <a:ext cx="1269002" cy="669132"/>
              <a:chOff x="3759811" y="5153830"/>
              <a:chExt cx="1269002" cy="669132"/>
            </a:xfrm>
          </p:grpSpPr>
          <p:sp>
            <p:nvSpPr>
              <p:cNvPr id="402" name="Google Shape;402;p14"/>
              <p:cNvSpPr/>
              <p:nvPr/>
            </p:nvSpPr>
            <p:spPr>
              <a:xfrm>
                <a:off x="3759811" y="5160180"/>
                <a:ext cx="1269002" cy="662782"/>
              </a:xfrm>
              <a:prstGeom prst="roundRect">
                <a:avLst>
                  <a:gd name="adj" fmla="val 16667"/>
                </a:avLst>
              </a:prstGeom>
              <a:solidFill>
                <a:srgbClr val="E18F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03" name="Google Shape;403;p14" descr="Key"/>
              <p:cNvPicPr preferRelativeResize="0"/>
              <p:nvPr/>
            </p:nvPicPr>
            <p:blipFill rotWithShape="1">
              <a:blip r:embed="rId5">
                <a:alphaModFix/>
              </a:blip>
              <a:srcRect/>
              <a:stretch/>
            </p:blipFill>
            <p:spPr>
              <a:xfrm>
                <a:off x="3808239" y="5153830"/>
                <a:ext cx="395005" cy="397276"/>
              </a:xfrm>
              <a:prstGeom prst="rect">
                <a:avLst/>
              </a:prstGeom>
              <a:noFill/>
              <a:ln>
                <a:noFill/>
              </a:ln>
            </p:spPr>
          </p:pic>
          <p:pic>
            <p:nvPicPr>
              <p:cNvPr id="404" name="Google Shape;404;p14" descr="Key"/>
              <p:cNvPicPr preferRelativeResize="0"/>
              <p:nvPr/>
            </p:nvPicPr>
            <p:blipFill rotWithShape="1">
              <a:blip r:embed="rId6">
                <a:alphaModFix/>
              </a:blip>
              <a:srcRect/>
              <a:stretch/>
            </p:blipFill>
            <p:spPr>
              <a:xfrm>
                <a:off x="4203244" y="5153830"/>
                <a:ext cx="395005" cy="397276"/>
              </a:xfrm>
              <a:prstGeom prst="rect">
                <a:avLst/>
              </a:prstGeom>
              <a:noFill/>
              <a:ln>
                <a:noFill/>
              </a:ln>
            </p:spPr>
          </p:pic>
          <p:pic>
            <p:nvPicPr>
              <p:cNvPr id="405" name="Google Shape;405;p14" descr="Key"/>
              <p:cNvPicPr preferRelativeResize="0"/>
              <p:nvPr/>
            </p:nvPicPr>
            <p:blipFill rotWithShape="1">
              <a:blip r:embed="rId7">
                <a:alphaModFix/>
              </a:blip>
              <a:srcRect/>
              <a:stretch/>
            </p:blipFill>
            <p:spPr>
              <a:xfrm>
                <a:off x="4633808" y="5153830"/>
                <a:ext cx="395005" cy="397276"/>
              </a:xfrm>
              <a:prstGeom prst="rect">
                <a:avLst/>
              </a:prstGeom>
              <a:noFill/>
              <a:ln>
                <a:noFill/>
              </a:ln>
            </p:spPr>
          </p:pic>
        </p:grpSp>
        <p:grpSp>
          <p:nvGrpSpPr>
            <p:cNvPr id="406" name="Google Shape;406;p14"/>
            <p:cNvGrpSpPr/>
            <p:nvPr/>
          </p:nvGrpSpPr>
          <p:grpSpPr>
            <a:xfrm>
              <a:off x="4294495" y="5110011"/>
              <a:ext cx="1269002" cy="714741"/>
              <a:chOff x="3102940" y="5279050"/>
              <a:chExt cx="1269002" cy="714741"/>
            </a:xfrm>
          </p:grpSpPr>
          <p:grpSp>
            <p:nvGrpSpPr>
              <p:cNvPr id="407" name="Google Shape;407;p14"/>
              <p:cNvGrpSpPr/>
              <p:nvPr/>
            </p:nvGrpSpPr>
            <p:grpSpPr>
              <a:xfrm>
                <a:off x="3102940" y="5279050"/>
                <a:ext cx="1269002" cy="710605"/>
                <a:chOff x="3759811" y="5153830"/>
                <a:chExt cx="1269002" cy="710605"/>
              </a:xfrm>
            </p:grpSpPr>
            <p:sp>
              <p:nvSpPr>
                <p:cNvPr id="408" name="Google Shape;408;p14"/>
                <p:cNvSpPr/>
                <p:nvPr/>
              </p:nvSpPr>
              <p:spPr>
                <a:xfrm>
                  <a:off x="3759811" y="5160180"/>
                  <a:ext cx="1269002" cy="662782"/>
                </a:xfrm>
                <a:prstGeom prst="roundRect">
                  <a:avLst>
                    <a:gd name="adj" fmla="val 16667"/>
                  </a:avLst>
                </a:prstGeom>
                <a:solidFill>
                  <a:srgbClr val="E18F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09" name="Google Shape;409;p14" descr="Key"/>
                <p:cNvPicPr preferRelativeResize="0"/>
                <p:nvPr/>
              </p:nvPicPr>
              <p:blipFill rotWithShape="1">
                <a:blip r:embed="rId5">
                  <a:alphaModFix/>
                </a:blip>
                <a:srcRect/>
                <a:stretch/>
              </p:blipFill>
              <p:spPr>
                <a:xfrm>
                  <a:off x="3808239" y="5153830"/>
                  <a:ext cx="395005" cy="397276"/>
                </a:xfrm>
                <a:prstGeom prst="rect">
                  <a:avLst/>
                </a:prstGeom>
                <a:noFill/>
                <a:ln>
                  <a:noFill/>
                </a:ln>
              </p:spPr>
            </p:pic>
            <p:pic>
              <p:nvPicPr>
                <p:cNvPr id="410" name="Google Shape;410;p14" descr="Key"/>
                <p:cNvPicPr preferRelativeResize="0"/>
                <p:nvPr/>
              </p:nvPicPr>
              <p:blipFill rotWithShape="1">
                <a:blip r:embed="rId6">
                  <a:alphaModFix/>
                </a:blip>
                <a:srcRect/>
                <a:stretch/>
              </p:blipFill>
              <p:spPr>
                <a:xfrm>
                  <a:off x="4203244" y="5153830"/>
                  <a:ext cx="395005" cy="397276"/>
                </a:xfrm>
                <a:prstGeom prst="rect">
                  <a:avLst/>
                </a:prstGeom>
                <a:noFill/>
                <a:ln>
                  <a:noFill/>
                </a:ln>
              </p:spPr>
            </p:pic>
            <p:pic>
              <p:nvPicPr>
                <p:cNvPr id="411" name="Google Shape;411;p14" descr="Key"/>
                <p:cNvPicPr preferRelativeResize="0"/>
                <p:nvPr/>
              </p:nvPicPr>
              <p:blipFill rotWithShape="1">
                <a:blip r:embed="rId5">
                  <a:alphaModFix/>
                </a:blip>
                <a:srcRect/>
                <a:stretch/>
              </p:blipFill>
              <p:spPr>
                <a:xfrm>
                  <a:off x="3808239" y="5467159"/>
                  <a:ext cx="395005" cy="397276"/>
                </a:xfrm>
                <a:prstGeom prst="rect">
                  <a:avLst/>
                </a:prstGeom>
                <a:noFill/>
                <a:ln>
                  <a:noFill/>
                </a:ln>
              </p:spPr>
            </p:pic>
            <p:pic>
              <p:nvPicPr>
                <p:cNvPr id="412" name="Google Shape;412;p14" descr="Key"/>
                <p:cNvPicPr preferRelativeResize="0"/>
                <p:nvPr/>
              </p:nvPicPr>
              <p:blipFill rotWithShape="1">
                <a:blip r:embed="rId7">
                  <a:alphaModFix/>
                </a:blip>
                <a:srcRect/>
                <a:stretch/>
              </p:blipFill>
              <p:spPr>
                <a:xfrm>
                  <a:off x="4633808" y="5153830"/>
                  <a:ext cx="395005" cy="397276"/>
                </a:xfrm>
                <a:prstGeom prst="rect">
                  <a:avLst/>
                </a:prstGeom>
                <a:noFill/>
                <a:ln>
                  <a:noFill/>
                </a:ln>
              </p:spPr>
            </p:pic>
          </p:grpSp>
          <p:pic>
            <p:nvPicPr>
              <p:cNvPr id="413" name="Google Shape;413;p14" descr="Key"/>
              <p:cNvPicPr preferRelativeResize="0"/>
              <p:nvPr/>
            </p:nvPicPr>
            <p:blipFill rotWithShape="1">
              <a:blip r:embed="rId7">
                <a:alphaModFix/>
              </a:blip>
              <a:srcRect/>
              <a:stretch/>
            </p:blipFill>
            <p:spPr>
              <a:xfrm>
                <a:off x="3973718" y="5596515"/>
                <a:ext cx="395005" cy="397276"/>
              </a:xfrm>
              <a:prstGeom prst="rect">
                <a:avLst/>
              </a:prstGeom>
              <a:noFill/>
              <a:ln>
                <a:noFill/>
              </a:ln>
            </p:spPr>
          </p:pic>
        </p:grpSp>
        <p:grpSp>
          <p:nvGrpSpPr>
            <p:cNvPr id="414" name="Google Shape;414;p14"/>
            <p:cNvGrpSpPr/>
            <p:nvPr/>
          </p:nvGrpSpPr>
          <p:grpSpPr>
            <a:xfrm>
              <a:off x="5215993" y="4238231"/>
              <a:ext cx="1269002" cy="669132"/>
              <a:chOff x="3759811" y="5153830"/>
              <a:chExt cx="1269002" cy="669132"/>
            </a:xfrm>
          </p:grpSpPr>
          <p:sp>
            <p:nvSpPr>
              <p:cNvPr id="415" name="Google Shape;415;p14"/>
              <p:cNvSpPr/>
              <p:nvPr/>
            </p:nvSpPr>
            <p:spPr>
              <a:xfrm>
                <a:off x="3759811" y="5160180"/>
                <a:ext cx="1269002" cy="662782"/>
              </a:xfrm>
              <a:prstGeom prst="roundRect">
                <a:avLst>
                  <a:gd name="adj" fmla="val 16667"/>
                </a:avLst>
              </a:prstGeom>
              <a:solidFill>
                <a:srgbClr val="E18F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16" name="Google Shape;416;p14" descr="Key"/>
              <p:cNvPicPr preferRelativeResize="0"/>
              <p:nvPr/>
            </p:nvPicPr>
            <p:blipFill rotWithShape="1">
              <a:blip r:embed="rId5">
                <a:alphaModFix/>
              </a:blip>
              <a:srcRect/>
              <a:stretch/>
            </p:blipFill>
            <p:spPr>
              <a:xfrm>
                <a:off x="3808239" y="5153830"/>
                <a:ext cx="395005" cy="397276"/>
              </a:xfrm>
              <a:prstGeom prst="rect">
                <a:avLst/>
              </a:prstGeom>
              <a:noFill/>
              <a:ln>
                <a:noFill/>
              </a:ln>
            </p:spPr>
          </p:pic>
          <p:pic>
            <p:nvPicPr>
              <p:cNvPr id="417" name="Google Shape;417;p14" descr="Key"/>
              <p:cNvPicPr preferRelativeResize="0"/>
              <p:nvPr/>
            </p:nvPicPr>
            <p:blipFill rotWithShape="1">
              <a:blip r:embed="rId6">
                <a:alphaModFix/>
              </a:blip>
              <a:srcRect/>
              <a:stretch/>
            </p:blipFill>
            <p:spPr>
              <a:xfrm>
                <a:off x="4203244" y="5153830"/>
                <a:ext cx="395005" cy="397276"/>
              </a:xfrm>
              <a:prstGeom prst="rect">
                <a:avLst/>
              </a:prstGeom>
              <a:noFill/>
              <a:ln>
                <a:noFill/>
              </a:ln>
            </p:spPr>
          </p:pic>
          <p:pic>
            <p:nvPicPr>
              <p:cNvPr id="418" name="Google Shape;418;p14" descr="Key"/>
              <p:cNvPicPr preferRelativeResize="0"/>
              <p:nvPr/>
            </p:nvPicPr>
            <p:blipFill rotWithShape="1">
              <a:blip r:embed="rId7">
                <a:alphaModFix/>
              </a:blip>
              <a:srcRect/>
              <a:stretch/>
            </p:blipFill>
            <p:spPr>
              <a:xfrm>
                <a:off x="4633808" y="5153830"/>
                <a:ext cx="395005" cy="397276"/>
              </a:xfrm>
              <a:prstGeom prst="rect">
                <a:avLst/>
              </a:prstGeom>
              <a:noFill/>
              <a:ln>
                <a:noFill/>
              </a:ln>
            </p:spPr>
          </p:pic>
        </p:grpSp>
        <p:grpSp>
          <p:nvGrpSpPr>
            <p:cNvPr id="419" name="Google Shape;419;p14"/>
            <p:cNvGrpSpPr/>
            <p:nvPr/>
          </p:nvGrpSpPr>
          <p:grpSpPr>
            <a:xfrm>
              <a:off x="6608481" y="4231881"/>
              <a:ext cx="1269002" cy="710605"/>
              <a:chOff x="3759811" y="5153830"/>
              <a:chExt cx="1269002" cy="710605"/>
            </a:xfrm>
          </p:grpSpPr>
          <p:sp>
            <p:nvSpPr>
              <p:cNvPr id="420" name="Google Shape;420;p14"/>
              <p:cNvSpPr/>
              <p:nvPr/>
            </p:nvSpPr>
            <p:spPr>
              <a:xfrm>
                <a:off x="3759811" y="5160180"/>
                <a:ext cx="1269002" cy="662782"/>
              </a:xfrm>
              <a:prstGeom prst="roundRect">
                <a:avLst>
                  <a:gd name="adj" fmla="val 16667"/>
                </a:avLst>
              </a:prstGeom>
              <a:solidFill>
                <a:srgbClr val="E18F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21" name="Google Shape;421;p14" descr="Key"/>
              <p:cNvPicPr preferRelativeResize="0"/>
              <p:nvPr/>
            </p:nvPicPr>
            <p:blipFill rotWithShape="1">
              <a:blip r:embed="rId5">
                <a:alphaModFix/>
              </a:blip>
              <a:srcRect/>
              <a:stretch/>
            </p:blipFill>
            <p:spPr>
              <a:xfrm>
                <a:off x="3808239" y="5153830"/>
                <a:ext cx="395005" cy="397276"/>
              </a:xfrm>
              <a:prstGeom prst="rect">
                <a:avLst/>
              </a:prstGeom>
              <a:noFill/>
              <a:ln>
                <a:noFill/>
              </a:ln>
            </p:spPr>
          </p:pic>
          <p:pic>
            <p:nvPicPr>
              <p:cNvPr id="422" name="Google Shape;422;p14" descr="Key"/>
              <p:cNvPicPr preferRelativeResize="0"/>
              <p:nvPr/>
            </p:nvPicPr>
            <p:blipFill rotWithShape="1">
              <a:blip r:embed="rId6">
                <a:alphaModFix/>
              </a:blip>
              <a:srcRect/>
              <a:stretch/>
            </p:blipFill>
            <p:spPr>
              <a:xfrm>
                <a:off x="4203244" y="5153830"/>
                <a:ext cx="395005" cy="397276"/>
              </a:xfrm>
              <a:prstGeom prst="rect">
                <a:avLst/>
              </a:prstGeom>
              <a:noFill/>
              <a:ln>
                <a:noFill/>
              </a:ln>
            </p:spPr>
          </p:pic>
          <p:pic>
            <p:nvPicPr>
              <p:cNvPr id="423" name="Google Shape;423;p14" descr="Key"/>
              <p:cNvPicPr preferRelativeResize="0"/>
              <p:nvPr/>
            </p:nvPicPr>
            <p:blipFill rotWithShape="1">
              <a:blip r:embed="rId5">
                <a:alphaModFix/>
              </a:blip>
              <a:srcRect/>
              <a:stretch/>
            </p:blipFill>
            <p:spPr>
              <a:xfrm>
                <a:off x="3808239" y="5467159"/>
                <a:ext cx="395005" cy="397276"/>
              </a:xfrm>
              <a:prstGeom prst="rect">
                <a:avLst/>
              </a:prstGeom>
              <a:noFill/>
              <a:ln>
                <a:noFill/>
              </a:ln>
            </p:spPr>
          </p:pic>
          <p:pic>
            <p:nvPicPr>
              <p:cNvPr id="424" name="Google Shape;424;p14" descr="Key"/>
              <p:cNvPicPr preferRelativeResize="0"/>
              <p:nvPr/>
            </p:nvPicPr>
            <p:blipFill rotWithShape="1">
              <a:blip r:embed="rId7">
                <a:alphaModFix/>
              </a:blip>
              <a:srcRect/>
              <a:stretch/>
            </p:blipFill>
            <p:spPr>
              <a:xfrm>
                <a:off x="4633808" y="5153830"/>
                <a:ext cx="395005" cy="397276"/>
              </a:xfrm>
              <a:prstGeom prst="rect">
                <a:avLst/>
              </a:prstGeom>
              <a:noFill/>
              <a:ln>
                <a:noFill/>
              </a:ln>
            </p:spPr>
          </p:pic>
        </p:grpSp>
        <p:grpSp>
          <p:nvGrpSpPr>
            <p:cNvPr id="425" name="Google Shape;425;p14"/>
            <p:cNvGrpSpPr/>
            <p:nvPr/>
          </p:nvGrpSpPr>
          <p:grpSpPr>
            <a:xfrm>
              <a:off x="8054416" y="4243231"/>
              <a:ext cx="1269002" cy="669132"/>
              <a:chOff x="3759811" y="5153830"/>
              <a:chExt cx="1269002" cy="669132"/>
            </a:xfrm>
          </p:grpSpPr>
          <p:sp>
            <p:nvSpPr>
              <p:cNvPr id="426" name="Google Shape;426;p14"/>
              <p:cNvSpPr/>
              <p:nvPr/>
            </p:nvSpPr>
            <p:spPr>
              <a:xfrm>
                <a:off x="3759811" y="5160180"/>
                <a:ext cx="1269002" cy="662782"/>
              </a:xfrm>
              <a:prstGeom prst="roundRect">
                <a:avLst>
                  <a:gd name="adj" fmla="val 16667"/>
                </a:avLst>
              </a:prstGeom>
              <a:solidFill>
                <a:srgbClr val="E18F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27" name="Google Shape;427;p14" descr="Key"/>
              <p:cNvPicPr preferRelativeResize="0"/>
              <p:nvPr/>
            </p:nvPicPr>
            <p:blipFill rotWithShape="1">
              <a:blip r:embed="rId5">
                <a:alphaModFix/>
              </a:blip>
              <a:srcRect/>
              <a:stretch/>
            </p:blipFill>
            <p:spPr>
              <a:xfrm>
                <a:off x="3808239" y="5153830"/>
                <a:ext cx="395005" cy="397276"/>
              </a:xfrm>
              <a:prstGeom prst="rect">
                <a:avLst/>
              </a:prstGeom>
              <a:noFill/>
              <a:ln>
                <a:noFill/>
              </a:ln>
            </p:spPr>
          </p:pic>
          <p:pic>
            <p:nvPicPr>
              <p:cNvPr id="428" name="Google Shape;428;p14" descr="Key"/>
              <p:cNvPicPr preferRelativeResize="0"/>
              <p:nvPr/>
            </p:nvPicPr>
            <p:blipFill rotWithShape="1">
              <a:blip r:embed="rId6">
                <a:alphaModFix/>
              </a:blip>
              <a:srcRect/>
              <a:stretch/>
            </p:blipFill>
            <p:spPr>
              <a:xfrm>
                <a:off x="4203244" y="5153830"/>
                <a:ext cx="395005" cy="397276"/>
              </a:xfrm>
              <a:prstGeom prst="rect">
                <a:avLst/>
              </a:prstGeom>
              <a:noFill/>
              <a:ln>
                <a:noFill/>
              </a:ln>
            </p:spPr>
          </p:pic>
          <p:pic>
            <p:nvPicPr>
              <p:cNvPr id="429" name="Google Shape;429;p14" descr="Key"/>
              <p:cNvPicPr preferRelativeResize="0"/>
              <p:nvPr/>
            </p:nvPicPr>
            <p:blipFill rotWithShape="1">
              <a:blip r:embed="rId7">
                <a:alphaModFix/>
              </a:blip>
              <a:srcRect/>
              <a:stretch/>
            </p:blipFill>
            <p:spPr>
              <a:xfrm>
                <a:off x="4633808" y="5153830"/>
                <a:ext cx="395005" cy="397276"/>
              </a:xfrm>
              <a:prstGeom prst="rect">
                <a:avLst/>
              </a:prstGeom>
              <a:noFill/>
              <a:ln>
                <a:noFill/>
              </a:ln>
            </p:spPr>
          </p:pic>
        </p:grpSp>
        <p:pic>
          <p:nvPicPr>
            <p:cNvPr id="430" name="Google Shape;430;p14" descr="Key"/>
            <p:cNvPicPr preferRelativeResize="0"/>
            <p:nvPr/>
          </p:nvPicPr>
          <p:blipFill rotWithShape="1">
            <a:blip r:embed="rId6">
              <a:alphaModFix/>
            </a:blip>
            <a:srcRect/>
            <a:stretch/>
          </p:blipFill>
          <p:spPr>
            <a:xfrm>
              <a:off x="5649242" y="4570648"/>
              <a:ext cx="395005" cy="397276"/>
            </a:xfrm>
            <a:prstGeom prst="rect">
              <a:avLst/>
            </a:prstGeom>
            <a:noFill/>
            <a:ln>
              <a:noFill/>
            </a:ln>
          </p:spPr>
        </p:pic>
        <p:pic>
          <p:nvPicPr>
            <p:cNvPr id="431" name="Google Shape;431;p14" descr="Key"/>
            <p:cNvPicPr preferRelativeResize="0"/>
            <p:nvPr/>
          </p:nvPicPr>
          <p:blipFill rotWithShape="1">
            <a:blip r:embed="rId7">
              <a:alphaModFix/>
            </a:blip>
            <a:srcRect/>
            <a:stretch/>
          </p:blipFill>
          <p:spPr>
            <a:xfrm>
              <a:off x="8936980" y="4586299"/>
              <a:ext cx="395005" cy="397276"/>
            </a:xfrm>
            <a:prstGeom prst="rect">
              <a:avLst/>
            </a:prstGeom>
            <a:noFill/>
            <a:ln>
              <a:noFill/>
            </a:ln>
          </p:spPr>
        </p:pic>
        <p:grpSp>
          <p:nvGrpSpPr>
            <p:cNvPr id="432" name="Google Shape;432;p14"/>
            <p:cNvGrpSpPr/>
            <p:nvPr/>
          </p:nvGrpSpPr>
          <p:grpSpPr>
            <a:xfrm>
              <a:off x="5966049" y="5118839"/>
              <a:ext cx="1269002" cy="710605"/>
              <a:chOff x="4774494" y="5287878"/>
              <a:chExt cx="1269002" cy="710605"/>
            </a:xfrm>
          </p:grpSpPr>
          <p:grpSp>
            <p:nvGrpSpPr>
              <p:cNvPr id="433" name="Google Shape;433;p14"/>
              <p:cNvGrpSpPr/>
              <p:nvPr/>
            </p:nvGrpSpPr>
            <p:grpSpPr>
              <a:xfrm>
                <a:off x="4774494" y="5287878"/>
                <a:ext cx="1269002" cy="710605"/>
                <a:chOff x="3759811" y="5153830"/>
                <a:chExt cx="1269002" cy="710605"/>
              </a:xfrm>
            </p:grpSpPr>
            <p:sp>
              <p:nvSpPr>
                <p:cNvPr id="434" name="Google Shape;434;p14"/>
                <p:cNvSpPr/>
                <p:nvPr/>
              </p:nvSpPr>
              <p:spPr>
                <a:xfrm>
                  <a:off x="3759811" y="5160180"/>
                  <a:ext cx="1269002" cy="662782"/>
                </a:xfrm>
                <a:prstGeom prst="roundRect">
                  <a:avLst>
                    <a:gd name="adj" fmla="val 16667"/>
                  </a:avLst>
                </a:prstGeom>
                <a:solidFill>
                  <a:srgbClr val="E18F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35" name="Google Shape;435;p14" descr="Key"/>
                <p:cNvPicPr preferRelativeResize="0"/>
                <p:nvPr/>
              </p:nvPicPr>
              <p:blipFill rotWithShape="1">
                <a:blip r:embed="rId5">
                  <a:alphaModFix/>
                </a:blip>
                <a:srcRect/>
                <a:stretch/>
              </p:blipFill>
              <p:spPr>
                <a:xfrm>
                  <a:off x="3808239" y="5153830"/>
                  <a:ext cx="395005" cy="397276"/>
                </a:xfrm>
                <a:prstGeom prst="rect">
                  <a:avLst/>
                </a:prstGeom>
                <a:noFill/>
                <a:ln>
                  <a:noFill/>
                </a:ln>
              </p:spPr>
            </p:pic>
            <p:pic>
              <p:nvPicPr>
                <p:cNvPr id="436" name="Google Shape;436;p14" descr="Key"/>
                <p:cNvPicPr preferRelativeResize="0"/>
                <p:nvPr/>
              </p:nvPicPr>
              <p:blipFill rotWithShape="1">
                <a:blip r:embed="rId6">
                  <a:alphaModFix/>
                </a:blip>
                <a:srcRect/>
                <a:stretch/>
              </p:blipFill>
              <p:spPr>
                <a:xfrm>
                  <a:off x="4203244" y="5153830"/>
                  <a:ext cx="395005" cy="397276"/>
                </a:xfrm>
                <a:prstGeom prst="rect">
                  <a:avLst/>
                </a:prstGeom>
                <a:noFill/>
                <a:ln>
                  <a:noFill/>
                </a:ln>
              </p:spPr>
            </p:pic>
            <p:pic>
              <p:nvPicPr>
                <p:cNvPr id="437" name="Google Shape;437;p14" descr="Key"/>
                <p:cNvPicPr preferRelativeResize="0"/>
                <p:nvPr/>
              </p:nvPicPr>
              <p:blipFill rotWithShape="1">
                <a:blip r:embed="rId5">
                  <a:alphaModFix/>
                </a:blip>
                <a:srcRect/>
                <a:stretch/>
              </p:blipFill>
              <p:spPr>
                <a:xfrm>
                  <a:off x="3808239" y="5467159"/>
                  <a:ext cx="395005" cy="397276"/>
                </a:xfrm>
                <a:prstGeom prst="rect">
                  <a:avLst/>
                </a:prstGeom>
                <a:noFill/>
                <a:ln>
                  <a:noFill/>
                </a:ln>
              </p:spPr>
            </p:pic>
            <p:pic>
              <p:nvPicPr>
                <p:cNvPr id="438" name="Google Shape;438;p14" descr="Key"/>
                <p:cNvPicPr preferRelativeResize="0"/>
                <p:nvPr/>
              </p:nvPicPr>
              <p:blipFill rotWithShape="1">
                <a:blip r:embed="rId7">
                  <a:alphaModFix/>
                </a:blip>
                <a:srcRect/>
                <a:stretch/>
              </p:blipFill>
              <p:spPr>
                <a:xfrm>
                  <a:off x="4633808" y="5153830"/>
                  <a:ext cx="395005" cy="397276"/>
                </a:xfrm>
                <a:prstGeom prst="rect">
                  <a:avLst/>
                </a:prstGeom>
                <a:noFill/>
                <a:ln>
                  <a:noFill/>
                </a:ln>
              </p:spPr>
            </p:pic>
          </p:grpSp>
          <p:pic>
            <p:nvPicPr>
              <p:cNvPr id="439" name="Google Shape;439;p14" descr="Key"/>
              <p:cNvPicPr preferRelativeResize="0"/>
              <p:nvPr/>
            </p:nvPicPr>
            <p:blipFill rotWithShape="1">
              <a:blip r:embed="rId6">
                <a:alphaModFix/>
              </a:blip>
              <a:srcRect/>
              <a:stretch/>
            </p:blipFill>
            <p:spPr>
              <a:xfrm>
                <a:off x="5211492" y="5592379"/>
                <a:ext cx="395005" cy="397276"/>
              </a:xfrm>
              <a:prstGeom prst="rect">
                <a:avLst/>
              </a:prstGeom>
              <a:noFill/>
              <a:ln>
                <a:noFill/>
              </a:ln>
            </p:spPr>
          </p:pic>
        </p:grpSp>
        <p:grpSp>
          <p:nvGrpSpPr>
            <p:cNvPr id="440" name="Google Shape;440;p14"/>
            <p:cNvGrpSpPr/>
            <p:nvPr/>
          </p:nvGrpSpPr>
          <p:grpSpPr>
            <a:xfrm>
              <a:off x="7611910" y="5130280"/>
              <a:ext cx="1269002" cy="669132"/>
              <a:chOff x="3759811" y="5153830"/>
              <a:chExt cx="1269002" cy="669132"/>
            </a:xfrm>
          </p:grpSpPr>
          <p:sp>
            <p:nvSpPr>
              <p:cNvPr id="441" name="Google Shape;441;p14"/>
              <p:cNvSpPr/>
              <p:nvPr/>
            </p:nvSpPr>
            <p:spPr>
              <a:xfrm>
                <a:off x="3759811" y="5160180"/>
                <a:ext cx="1269002" cy="662782"/>
              </a:xfrm>
              <a:prstGeom prst="roundRect">
                <a:avLst>
                  <a:gd name="adj" fmla="val 16667"/>
                </a:avLst>
              </a:prstGeom>
              <a:solidFill>
                <a:srgbClr val="E18F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42" name="Google Shape;442;p14" descr="Key"/>
              <p:cNvPicPr preferRelativeResize="0"/>
              <p:nvPr/>
            </p:nvPicPr>
            <p:blipFill rotWithShape="1">
              <a:blip r:embed="rId5">
                <a:alphaModFix/>
              </a:blip>
              <a:srcRect/>
              <a:stretch/>
            </p:blipFill>
            <p:spPr>
              <a:xfrm>
                <a:off x="3808239" y="5153830"/>
                <a:ext cx="395005" cy="397276"/>
              </a:xfrm>
              <a:prstGeom prst="rect">
                <a:avLst/>
              </a:prstGeom>
              <a:noFill/>
              <a:ln>
                <a:noFill/>
              </a:ln>
            </p:spPr>
          </p:pic>
          <p:pic>
            <p:nvPicPr>
              <p:cNvPr id="443" name="Google Shape;443;p14" descr="Key"/>
              <p:cNvPicPr preferRelativeResize="0"/>
              <p:nvPr/>
            </p:nvPicPr>
            <p:blipFill rotWithShape="1">
              <a:blip r:embed="rId6">
                <a:alphaModFix/>
              </a:blip>
              <a:srcRect/>
              <a:stretch/>
            </p:blipFill>
            <p:spPr>
              <a:xfrm>
                <a:off x="4203244" y="5153830"/>
                <a:ext cx="395005" cy="397276"/>
              </a:xfrm>
              <a:prstGeom prst="rect">
                <a:avLst/>
              </a:prstGeom>
              <a:noFill/>
              <a:ln>
                <a:noFill/>
              </a:ln>
            </p:spPr>
          </p:pic>
          <p:pic>
            <p:nvPicPr>
              <p:cNvPr id="444" name="Google Shape;444;p14" descr="Key"/>
              <p:cNvPicPr preferRelativeResize="0"/>
              <p:nvPr/>
            </p:nvPicPr>
            <p:blipFill rotWithShape="1">
              <a:blip r:embed="rId7">
                <a:alphaModFix/>
              </a:blip>
              <a:srcRect/>
              <a:stretch/>
            </p:blipFill>
            <p:spPr>
              <a:xfrm>
                <a:off x="4633808" y="5153830"/>
                <a:ext cx="395005" cy="397276"/>
              </a:xfrm>
              <a:prstGeom prst="rect">
                <a:avLst/>
              </a:prstGeom>
              <a:noFill/>
              <a:ln>
                <a:noFill/>
              </a:ln>
            </p:spPr>
          </p:pic>
        </p:grpSp>
        <p:pic>
          <p:nvPicPr>
            <p:cNvPr id="445" name="Google Shape;445;p14" descr="Key"/>
            <p:cNvPicPr preferRelativeResize="0"/>
            <p:nvPr/>
          </p:nvPicPr>
          <p:blipFill rotWithShape="1">
            <a:blip r:embed="rId6">
              <a:alphaModFix/>
            </a:blip>
            <a:srcRect/>
            <a:stretch/>
          </p:blipFill>
          <p:spPr>
            <a:xfrm>
              <a:off x="8049766" y="5434552"/>
              <a:ext cx="395005" cy="397276"/>
            </a:xfrm>
            <a:prstGeom prst="rect">
              <a:avLst/>
            </a:prstGeom>
            <a:noFill/>
            <a:ln>
              <a:noFill/>
            </a:ln>
          </p:spPr>
        </p:pic>
        <p:pic>
          <p:nvPicPr>
            <p:cNvPr id="446" name="Google Shape;446;p14" descr="Key"/>
            <p:cNvPicPr preferRelativeResize="0"/>
            <p:nvPr/>
          </p:nvPicPr>
          <p:blipFill rotWithShape="1">
            <a:blip r:embed="rId7">
              <a:alphaModFix/>
            </a:blip>
            <a:srcRect/>
            <a:stretch/>
          </p:blipFill>
          <p:spPr>
            <a:xfrm>
              <a:off x="8480330" y="5434552"/>
              <a:ext cx="395005" cy="397276"/>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1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Probabilities</a:t>
            </a:r>
            <a:endParaRPr/>
          </a:p>
        </p:txBody>
      </p:sp>
      <p:pic>
        <p:nvPicPr>
          <p:cNvPr id="456" name="Google Shape;456;p15"/>
          <p:cNvPicPr preferRelativeResize="0"/>
          <p:nvPr/>
        </p:nvPicPr>
        <p:blipFill>
          <a:blip r:embed="rId3">
            <a:clrChange>
              <a:clrFrom>
                <a:srgbClr val="FFFFFF"/>
              </a:clrFrom>
              <a:clrTo>
                <a:srgbClr val="FFFFFF">
                  <a:alpha val="0"/>
                </a:srgbClr>
              </a:clrTo>
            </a:clrChange>
            <a:alphaModFix/>
          </a:blip>
          <a:stretch>
            <a:fillRect/>
          </a:stretch>
        </p:blipFill>
        <p:spPr>
          <a:xfrm>
            <a:off x="830162" y="1257154"/>
            <a:ext cx="10531676" cy="971925"/>
          </a:xfrm>
          <a:prstGeom prst="rect">
            <a:avLst/>
          </a:prstGeom>
          <a:noFill/>
          <a:ln>
            <a:noFill/>
          </a:ln>
        </p:spPr>
      </p:pic>
      <p:pic>
        <p:nvPicPr>
          <p:cNvPr id="457" name="Google Shape;457;p15"/>
          <p:cNvPicPr preferRelativeResize="0"/>
          <p:nvPr/>
        </p:nvPicPr>
        <p:blipFill>
          <a:blip r:embed="rId4">
            <a:clrChange>
              <a:clrFrom>
                <a:srgbClr val="FFFFFF"/>
              </a:clrFrom>
              <a:clrTo>
                <a:srgbClr val="FFFFFF">
                  <a:alpha val="0"/>
                </a:srgbClr>
              </a:clrTo>
            </a:clrChange>
            <a:alphaModFix/>
          </a:blip>
          <a:stretch>
            <a:fillRect/>
          </a:stretch>
        </p:blipFill>
        <p:spPr>
          <a:xfrm>
            <a:off x="566850" y="2640679"/>
            <a:ext cx="11058299" cy="971930"/>
          </a:xfrm>
          <a:prstGeom prst="rect">
            <a:avLst/>
          </a:prstGeom>
          <a:noFill/>
          <a:ln>
            <a:noFill/>
          </a:ln>
        </p:spPr>
      </p:pic>
      <p:pic>
        <p:nvPicPr>
          <p:cNvPr id="458" name="Google Shape;458;p15"/>
          <p:cNvPicPr preferRelativeResize="0"/>
          <p:nvPr/>
        </p:nvPicPr>
        <p:blipFill>
          <a:blip r:embed="rId5">
            <a:clrChange>
              <a:clrFrom>
                <a:srgbClr val="FFFFFF"/>
              </a:clrFrom>
              <a:clrTo>
                <a:srgbClr val="FFFFFF">
                  <a:alpha val="0"/>
                </a:srgbClr>
              </a:clrTo>
            </a:clrChange>
            <a:alphaModFix/>
          </a:blip>
          <a:stretch>
            <a:fillRect/>
          </a:stretch>
        </p:blipFill>
        <p:spPr>
          <a:xfrm>
            <a:off x="1014900" y="4024204"/>
            <a:ext cx="8728724" cy="2177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30ab157c229_0_233"/>
          <p:cNvSpPr txBox="1">
            <a:spLocks noGrp="1"/>
          </p:cNvSpPr>
          <p:nvPr>
            <p:ph type="ctrTitle"/>
          </p:nvPr>
        </p:nvSpPr>
        <p:spPr>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Monotonic Boolean Mechanisms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8" name="Google Shape;478;g3087e56d384_0_26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highlight>
                  <a:schemeClr val="lt1"/>
                </a:highlight>
              </a:rPr>
              <a:t>Monotonic Boolean Mechanisms</a:t>
            </a:r>
            <a:endParaRPr>
              <a:highlight>
                <a:schemeClr val="lt1"/>
              </a:highlight>
            </a:endParaRPr>
          </a:p>
        </p:txBody>
      </p:sp>
      <mc:AlternateContent xmlns:mc="http://schemas.openxmlformats.org/markup-compatibility/2006">
        <mc:Choice xmlns:a14="http://schemas.microsoft.com/office/drawing/2010/main" Requires="a14">
          <p:graphicFrame>
            <p:nvGraphicFramePr>
              <p:cNvPr id="473" name="Google Shape;473;g3087e56d384_0_262"/>
              <p:cNvGraphicFramePr/>
              <p:nvPr>
                <p:extLst>
                  <p:ext uri="{D42A27DB-BD31-4B8C-83A1-F6EECF244321}">
                    <p14:modId xmlns:p14="http://schemas.microsoft.com/office/powerpoint/2010/main" val="2732336561"/>
                  </p:ext>
                </p:extLst>
              </p:nvPr>
            </p:nvGraphicFramePr>
            <p:xfrm>
              <a:off x="645329" y="2666682"/>
              <a:ext cx="3758950" cy="2569005"/>
            </p:xfrm>
            <a:graphic>
              <a:graphicData uri="http://schemas.openxmlformats.org/drawingml/2006/table">
                <a:tbl>
                  <a:tblPr firstRow="1" bandRow="1">
                    <a:noFill/>
                  </a:tblPr>
                  <a:tblGrid>
                    <a:gridCol w="774775">
                      <a:extLst>
                        <a:ext uri="{9D8B030D-6E8A-4147-A177-3AD203B41FA5}">
                          <a16:colId xmlns:a16="http://schemas.microsoft.com/office/drawing/2014/main" val="20000"/>
                        </a:ext>
                      </a:extLst>
                    </a:gridCol>
                    <a:gridCol w="825225">
                      <a:extLst>
                        <a:ext uri="{9D8B030D-6E8A-4147-A177-3AD203B41FA5}">
                          <a16:colId xmlns:a16="http://schemas.microsoft.com/office/drawing/2014/main" val="20001"/>
                        </a:ext>
                      </a:extLst>
                    </a:gridCol>
                    <a:gridCol w="2158950">
                      <a:extLst>
                        <a:ext uri="{9D8B030D-6E8A-4147-A177-3AD203B41FA5}">
                          <a16:colId xmlns:a16="http://schemas.microsoft.com/office/drawing/2014/main" val="20002"/>
                        </a:ext>
                      </a:extLst>
                    </a:gridCol>
                  </a:tblGrid>
                  <a:tr h="4963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  </a:t>
                          </a:r>
                          <a14:m>
                            <m:oMath xmlns:m="http://schemas.openxmlformats.org/officeDocument/2006/math">
                              <m:r>
                                <a:rPr lang="en-US" sz="1800" i="1" u="none" strike="noStrike" cap="none" dirty="0" smtClean="0">
                                  <a:latin typeface="Cambria Math" panose="02040503050406030204" pitchFamily="18" charset="0"/>
                                </a:rPr>
                                <m:t>𝑓</m:t>
                              </m:r>
                            </m:oMath>
                          </a14:m>
                          <a:r>
                            <a:rPr lang="en-US" sz="1800" u="none" strike="noStrike" cap="none" dirty="0"/>
                            <a:t>(             ,            )</a:t>
                          </a:r>
                          <a:endParaRPr sz="1800" u="none" strike="noStrike" cap="none" dirty="0"/>
                        </a:p>
                      </a:txBody>
                      <a:tcPr marL="91450" marR="91450" marT="45725" marB="45725"/>
                    </a:tc>
                    <a:extLst>
                      <a:ext uri="{0D108BD9-81ED-4DB2-BD59-A6C34878D82A}">
                        <a16:rowId xmlns:a16="http://schemas.microsoft.com/office/drawing/2014/main" val="10000"/>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extLst>
                      <a:ext uri="{0D108BD9-81ED-4DB2-BD59-A6C34878D82A}">
                        <a16:rowId xmlns:a16="http://schemas.microsoft.com/office/drawing/2014/main" val="10001"/>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extLst>
                      <a:ext uri="{0D108BD9-81ED-4DB2-BD59-A6C34878D82A}">
                        <a16:rowId xmlns:a16="http://schemas.microsoft.com/office/drawing/2014/main" val="10002"/>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extLst>
                      <a:ext uri="{0D108BD9-81ED-4DB2-BD59-A6C34878D82A}">
                        <a16:rowId xmlns:a16="http://schemas.microsoft.com/office/drawing/2014/main" val="10003"/>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dirty="0"/>
                            <a:t>1</a:t>
                          </a:r>
                          <a:endParaRPr sz="2800" u="none" strike="noStrike" cap="none" dirty="0"/>
                        </a:p>
                      </a:txBody>
                      <a:tcPr marL="91450" marR="91450" marT="45725" marB="45725"/>
                    </a:tc>
                    <a:extLst>
                      <a:ext uri="{0D108BD9-81ED-4DB2-BD59-A6C34878D82A}">
                        <a16:rowId xmlns:a16="http://schemas.microsoft.com/office/drawing/2014/main" val="10004"/>
                      </a:ext>
                    </a:extLst>
                  </a:tr>
                </a:tbl>
              </a:graphicData>
            </a:graphic>
          </p:graphicFrame>
        </mc:Choice>
        <mc:Fallback>
          <p:graphicFrame>
            <p:nvGraphicFramePr>
              <p:cNvPr id="473" name="Google Shape;473;g3087e56d384_0_262"/>
              <p:cNvGraphicFramePr/>
              <p:nvPr>
                <p:extLst>
                  <p:ext uri="{D42A27DB-BD31-4B8C-83A1-F6EECF244321}">
                    <p14:modId xmlns:p14="http://schemas.microsoft.com/office/powerpoint/2010/main" val="2732336561"/>
                  </p:ext>
                </p:extLst>
              </p:nvPr>
            </p:nvGraphicFramePr>
            <p:xfrm>
              <a:off x="645329" y="2666682"/>
              <a:ext cx="3758950" cy="2569005"/>
            </p:xfrm>
            <a:graphic>
              <a:graphicData uri="http://schemas.openxmlformats.org/drawingml/2006/table">
                <a:tbl>
                  <a:tblPr firstRow="1" bandRow="1">
                    <a:noFill/>
                  </a:tblPr>
                  <a:tblGrid>
                    <a:gridCol w="774775">
                      <a:extLst>
                        <a:ext uri="{9D8B030D-6E8A-4147-A177-3AD203B41FA5}">
                          <a16:colId xmlns:a16="http://schemas.microsoft.com/office/drawing/2014/main" val="20000"/>
                        </a:ext>
                      </a:extLst>
                    </a:gridCol>
                    <a:gridCol w="825225">
                      <a:extLst>
                        <a:ext uri="{9D8B030D-6E8A-4147-A177-3AD203B41FA5}">
                          <a16:colId xmlns:a16="http://schemas.microsoft.com/office/drawing/2014/main" val="20001"/>
                        </a:ext>
                      </a:extLst>
                    </a:gridCol>
                    <a:gridCol w="2158950">
                      <a:extLst>
                        <a:ext uri="{9D8B030D-6E8A-4147-A177-3AD203B41FA5}">
                          <a16:colId xmlns:a16="http://schemas.microsoft.com/office/drawing/2014/main" val="20002"/>
                        </a:ext>
                      </a:extLst>
                    </a:gridCol>
                  </a:tblGrid>
                  <a:tr h="4963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endParaRPr lang="en-IL"/>
                        </a:p>
                      </a:txBody>
                      <a:tcPr marL="91450" marR="91450" marT="45725" marB="45725">
                        <a:blipFill>
                          <a:blip r:embed="rId3"/>
                          <a:stretch>
                            <a:fillRect l="-74366" t="-6098" r="-563" b="-450000"/>
                          </a:stretch>
                        </a:blipFill>
                      </a:tcPr>
                    </a:tc>
                    <a:extLst>
                      <a:ext uri="{0D108BD9-81ED-4DB2-BD59-A6C34878D82A}">
                        <a16:rowId xmlns:a16="http://schemas.microsoft.com/office/drawing/2014/main" val="10000"/>
                      </a:ext>
                    </a:extLst>
                  </a:tr>
                  <a:tr h="51817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extLst>
                      <a:ext uri="{0D108BD9-81ED-4DB2-BD59-A6C34878D82A}">
                        <a16:rowId xmlns:a16="http://schemas.microsoft.com/office/drawing/2014/main" val="10001"/>
                      </a:ext>
                    </a:extLst>
                  </a:tr>
                  <a:tr h="51817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extLst>
                      <a:ext uri="{0D108BD9-81ED-4DB2-BD59-A6C34878D82A}">
                        <a16:rowId xmlns:a16="http://schemas.microsoft.com/office/drawing/2014/main" val="10002"/>
                      </a:ext>
                    </a:extLst>
                  </a:tr>
                  <a:tr h="51817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extLst>
                      <a:ext uri="{0D108BD9-81ED-4DB2-BD59-A6C34878D82A}">
                        <a16:rowId xmlns:a16="http://schemas.microsoft.com/office/drawing/2014/main" val="10003"/>
                      </a:ext>
                    </a:extLst>
                  </a:tr>
                  <a:tr h="51817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dirty="0"/>
                            <a:t>1</a:t>
                          </a:r>
                          <a:endParaRPr sz="2800" u="none" strike="noStrike" cap="none" dirty="0"/>
                        </a:p>
                      </a:txBody>
                      <a:tcPr marL="91450" marR="91450" marT="45725" marB="45725"/>
                    </a:tc>
                    <a:extLst>
                      <a:ext uri="{0D108BD9-81ED-4DB2-BD59-A6C34878D82A}">
                        <a16:rowId xmlns:a16="http://schemas.microsoft.com/office/drawing/2014/main" val="10004"/>
                      </a:ext>
                    </a:extLst>
                  </a:tr>
                </a:tbl>
              </a:graphicData>
            </a:graphic>
          </p:graphicFrame>
        </mc:Fallback>
      </mc:AlternateContent>
      <p:pic>
        <p:nvPicPr>
          <p:cNvPr id="474" name="Google Shape;474;g3087e56d384_0_262" descr="Key"/>
          <p:cNvPicPr preferRelativeResize="0"/>
          <p:nvPr/>
        </p:nvPicPr>
        <p:blipFill rotWithShape="1">
          <a:blip r:embed="rId4">
            <a:alphaModFix/>
          </a:blip>
          <a:srcRect/>
          <a:stretch/>
        </p:blipFill>
        <p:spPr>
          <a:xfrm>
            <a:off x="679255" y="2521970"/>
            <a:ext cx="740851" cy="783348"/>
          </a:xfrm>
          <a:prstGeom prst="rect">
            <a:avLst/>
          </a:prstGeom>
          <a:noFill/>
          <a:ln>
            <a:noFill/>
          </a:ln>
        </p:spPr>
      </p:pic>
      <p:pic>
        <p:nvPicPr>
          <p:cNvPr id="475" name="Google Shape;475;g3087e56d384_0_262" descr="Key"/>
          <p:cNvPicPr preferRelativeResize="0"/>
          <p:nvPr/>
        </p:nvPicPr>
        <p:blipFill rotWithShape="1">
          <a:blip r:embed="rId5">
            <a:alphaModFix/>
          </a:blip>
          <a:srcRect/>
          <a:stretch/>
        </p:blipFill>
        <p:spPr>
          <a:xfrm>
            <a:off x="1504463" y="2578826"/>
            <a:ext cx="740851" cy="686300"/>
          </a:xfrm>
          <a:prstGeom prst="rect">
            <a:avLst/>
          </a:prstGeom>
          <a:noFill/>
          <a:ln>
            <a:noFill/>
          </a:ln>
        </p:spPr>
      </p:pic>
      <p:pic>
        <p:nvPicPr>
          <p:cNvPr id="476" name="Google Shape;476;g3087e56d384_0_262" descr="Key"/>
          <p:cNvPicPr preferRelativeResize="0"/>
          <p:nvPr/>
        </p:nvPicPr>
        <p:blipFill rotWithShape="1">
          <a:blip r:embed="rId4">
            <a:alphaModFix/>
          </a:blip>
          <a:srcRect/>
          <a:stretch/>
        </p:blipFill>
        <p:spPr>
          <a:xfrm>
            <a:off x="2651608" y="2588874"/>
            <a:ext cx="566129" cy="598604"/>
          </a:xfrm>
          <a:prstGeom prst="rect">
            <a:avLst/>
          </a:prstGeom>
          <a:noFill/>
          <a:ln>
            <a:noFill/>
          </a:ln>
        </p:spPr>
      </p:pic>
      <p:pic>
        <p:nvPicPr>
          <p:cNvPr id="477" name="Google Shape;477;g3087e56d384_0_262" descr="Key"/>
          <p:cNvPicPr preferRelativeResize="0"/>
          <p:nvPr/>
        </p:nvPicPr>
        <p:blipFill rotWithShape="1">
          <a:blip r:embed="rId5">
            <a:alphaModFix/>
          </a:blip>
          <a:srcRect/>
          <a:stretch/>
        </p:blipFill>
        <p:spPr>
          <a:xfrm>
            <a:off x="3364543" y="2614510"/>
            <a:ext cx="566130" cy="524444"/>
          </a:xfrm>
          <a:prstGeom prst="rect">
            <a:avLst/>
          </a:prstGeom>
          <a:noFill/>
          <a:ln>
            <a:noFill/>
          </a:ln>
        </p:spPr>
      </p:pic>
      <p:sp>
        <p:nvSpPr>
          <p:cNvPr id="479" name="Google Shape;479;g3087e56d384_0_262"/>
          <p:cNvSpPr txBox="1"/>
          <p:nvPr/>
        </p:nvSpPr>
        <p:spPr>
          <a:xfrm>
            <a:off x="838201" y="1783150"/>
            <a:ext cx="3668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i="1">
                <a:solidFill>
                  <a:schemeClr val="dk1"/>
                </a:solidFill>
                <a:latin typeface="Lora"/>
                <a:ea typeface="Lora"/>
                <a:cs typeface="Lora"/>
                <a:sym typeface="Lora"/>
              </a:rPr>
              <a:t>f(c</a:t>
            </a:r>
            <a:r>
              <a:rPr lang="en-US" sz="3600" i="1" baseline="-25000">
                <a:solidFill>
                  <a:schemeClr val="dk1"/>
                </a:solidFill>
                <a:latin typeface="Lora"/>
                <a:ea typeface="Lora"/>
                <a:cs typeface="Lora"/>
                <a:sym typeface="Lora"/>
              </a:rPr>
              <a:t>1</a:t>
            </a:r>
            <a:r>
              <a:rPr lang="en-US" sz="3600" i="1">
                <a:solidFill>
                  <a:schemeClr val="dk1"/>
                </a:solidFill>
                <a:latin typeface="Lora"/>
                <a:ea typeface="Lora"/>
                <a:cs typeface="Lora"/>
                <a:sym typeface="Lora"/>
              </a:rPr>
              <a:t>, c</a:t>
            </a:r>
            <a:r>
              <a:rPr lang="en-US" sz="3600" i="1" baseline="-25000">
                <a:solidFill>
                  <a:schemeClr val="dk1"/>
                </a:solidFill>
                <a:latin typeface="Lora"/>
                <a:ea typeface="Lora"/>
                <a:cs typeface="Lora"/>
                <a:sym typeface="Lora"/>
              </a:rPr>
              <a:t>2</a:t>
            </a:r>
            <a:r>
              <a:rPr lang="en-US" sz="3600" i="1">
                <a:solidFill>
                  <a:schemeClr val="dk1"/>
                </a:solidFill>
                <a:latin typeface="Lora"/>
                <a:ea typeface="Lora"/>
                <a:cs typeface="Lora"/>
                <a:sym typeface="Lora"/>
              </a:rPr>
              <a:t>) = c</a:t>
            </a:r>
            <a:r>
              <a:rPr lang="en-US" sz="3600" i="1" baseline="-25000">
                <a:solidFill>
                  <a:schemeClr val="dk1"/>
                </a:solidFill>
                <a:latin typeface="Lora"/>
                <a:ea typeface="Lora"/>
                <a:cs typeface="Lora"/>
                <a:sym typeface="Lora"/>
              </a:rPr>
              <a:t>1</a:t>
            </a:r>
            <a:r>
              <a:rPr lang="en-US" sz="3600" i="1">
                <a:solidFill>
                  <a:schemeClr val="dk1"/>
                </a:solidFill>
                <a:latin typeface="Lora"/>
                <a:ea typeface="Lora"/>
                <a:cs typeface="Lora"/>
                <a:sym typeface="Lora"/>
              </a:rPr>
              <a:t>∨ c</a:t>
            </a:r>
            <a:r>
              <a:rPr lang="en-US" sz="3600" i="1" baseline="-25000">
                <a:solidFill>
                  <a:schemeClr val="dk1"/>
                </a:solidFill>
                <a:latin typeface="Lora"/>
                <a:ea typeface="Lora"/>
                <a:cs typeface="Lora"/>
                <a:sym typeface="Lora"/>
              </a:rPr>
              <a:t>2</a:t>
            </a:r>
            <a:endParaRPr sz="3600" i="1" baseline="-25000">
              <a:latin typeface="Lora"/>
              <a:ea typeface="Lora"/>
              <a:cs typeface="Lora"/>
              <a:sym typeface="Lora"/>
            </a:endParaRPr>
          </a:p>
        </p:txBody>
      </p:sp>
      <mc:AlternateContent xmlns:mc="http://schemas.openxmlformats.org/markup-compatibility/2006">
        <mc:Choice xmlns:a14="http://schemas.microsoft.com/office/drawing/2010/main" Requires="a14">
          <p:sp>
            <p:nvSpPr>
              <p:cNvPr id="480" name="Google Shape;480;g3087e56d384_0_262"/>
              <p:cNvSpPr txBox="1"/>
              <p:nvPr/>
            </p:nvSpPr>
            <p:spPr>
              <a:xfrm>
                <a:off x="4626750" y="2354650"/>
                <a:ext cx="7565400" cy="2878200"/>
              </a:xfrm>
              <a:prstGeom prst="rect">
                <a:avLst/>
              </a:prstGeom>
              <a:noFill/>
              <a:ln>
                <a:noFill/>
              </a:ln>
            </p:spPr>
            <p:txBody>
              <a:bodyPr spcFirstLastPara="1" wrap="square" lIns="91425" tIns="45700" rIns="91425" bIns="45700" anchor="t" anchorCtr="0">
                <a:spAutoFit/>
              </a:bodyPr>
              <a:lstStyle/>
              <a:p>
                <a:pPr marL="457200" lvl="0" indent="-412750" algn="l" rtl="0">
                  <a:spcBef>
                    <a:spcPts val="0"/>
                  </a:spcBef>
                  <a:spcAft>
                    <a:spcPts val="0"/>
                  </a:spcAft>
                  <a:buClr>
                    <a:schemeClr val="dk1"/>
                  </a:buClr>
                  <a:buSzPts val="2900"/>
                  <a:buChar char="●"/>
                </a:pPr>
                <a:r>
                  <a:rPr lang="en-US" sz="2900" i="1" dirty="0" err="1">
                    <a:solidFill>
                      <a:schemeClr val="dk1"/>
                    </a:solidFill>
                    <a:latin typeface="Lora"/>
                    <a:ea typeface="Lora"/>
                    <a:cs typeface="Lora"/>
                    <a:sym typeface="Lora"/>
                  </a:rPr>
                  <a:t>M</a:t>
                </a:r>
                <a:r>
                  <a:rPr lang="en-US" sz="2900" i="1" baseline="-25000" dirty="0" err="1">
                    <a:solidFill>
                      <a:schemeClr val="dk1"/>
                    </a:solidFill>
                    <a:latin typeface="Lora"/>
                    <a:ea typeface="Lora"/>
                    <a:cs typeface="Lora"/>
                    <a:sym typeface="Lora"/>
                  </a:rPr>
                  <a:t>f</a:t>
                </a:r>
                <a:r>
                  <a:rPr lang="en-US" sz="2900" i="1" baseline="-25000" dirty="0">
                    <a:solidFill>
                      <a:schemeClr val="dk1"/>
                    </a:solidFill>
                    <a:latin typeface="Lora"/>
                    <a:ea typeface="Lora"/>
                    <a:cs typeface="Lora"/>
                    <a:sym typeface="Lora"/>
                  </a:rPr>
                  <a:t>  </a:t>
                </a:r>
                <a:r>
                  <a:rPr lang="en-US" sz="2900" dirty="0">
                    <a:solidFill>
                      <a:schemeClr val="dk1"/>
                    </a:solidFill>
                    <a:latin typeface="Calibri"/>
                    <a:ea typeface="Calibri"/>
                    <a:cs typeface="Calibri"/>
                    <a:sym typeface="Calibri"/>
                  </a:rPr>
                  <a:t>takes a subset of credentials. </a:t>
                </a:r>
                <a:endParaRPr sz="2900" dirty="0">
                  <a:solidFill>
                    <a:schemeClr val="dk1"/>
                  </a:solidFill>
                  <a:latin typeface="Calibri"/>
                  <a:ea typeface="Calibri"/>
                  <a:cs typeface="Calibri"/>
                  <a:sym typeface="Calibri"/>
                </a:endParaRPr>
              </a:p>
              <a:p>
                <a:pPr marL="457200" lvl="0" indent="0" algn="l" rtl="0">
                  <a:spcBef>
                    <a:spcPts val="0"/>
                  </a:spcBef>
                  <a:spcAft>
                    <a:spcPts val="0"/>
                  </a:spcAft>
                  <a:buNone/>
                </a:pPr>
                <a:endParaRPr sz="2900" dirty="0">
                  <a:solidFill>
                    <a:schemeClr val="dk1"/>
                  </a:solidFill>
                  <a:latin typeface="Calibri"/>
                  <a:ea typeface="Calibri"/>
                  <a:cs typeface="Calibri"/>
                  <a:sym typeface="Calibri"/>
                </a:endParaRPr>
              </a:p>
              <a:p>
                <a:pPr marL="457200" lvl="0" indent="0" algn="l" rtl="0">
                  <a:spcBef>
                    <a:spcPts val="0"/>
                  </a:spcBef>
                  <a:spcAft>
                    <a:spcPts val="0"/>
                  </a:spcAft>
                  <a:buNone/>
                </a:pPr>
                <a:endParaRPr sz="2900" dirty="0">
                  <a:solidFill>
                    <a:schemeClr val="dk1"/>
                  </a:solidFill>
                  <a:latin typeface="Calibri"/>
                  <a:ea typeface="Calibri"/>
                  <a:cs typeface="Calibri"/>
                  <a:sym typeface="Calibri"/>
                </a:endParaRPr>
              </a:p>
              <a:p>
                <a:pPr marL="457200" lvl="0" indent="-412750" algn="l" rtl="0">
                  <a:spcBef>
                    <a:spcPts val="0"/>
                  </a:spcBef>
                  <a:spcAft>
                    <a:spcPts val="0"/>
                  </a:spcAft>
                  <a:buClr>
                    <a:schemeClr val="dk1"/>
                  </a:buClr>
                  <a:buSzPts val="2900"/>
                  <a:buFont typeface="Calibri"/>
                  <a:buChar char="●"/>
                </a:pPr>
                <a:r>
                  <a:rPr lang="en-US" sz="2900" dirty="0">
                    <a:solidFill>
                      <a:schemeClr val="dk1"/>
                    </a:solidFill>
                    <a:latin typeface="Calibri"/>
                    <a:ea typeface="Calibri"/>
                    <a:cs typeface="Calibri"/>
                    <a:sym typeface="Calibri"/>
                  </a:rPr>
                  <a:t>Decides if this player can authenticate based on a function </a:t>
                </a:r>
                <a14:m>
                  <m:oMath xmlns:m="http://schemas.openxmlformats.org/officeDocument/2006/math">
                    <m:r>
                      <a:rPr lang="en-US" sz="2900" i="1" dirty="0" smtClean="0">
                        <a:solidFill>
                          <a:schemeClr val="dk1"/>
                        </a:solidFill>
                        <a:latin typeface="Cambria Math" panose="02040503050406030204" pitchFamily="18" charset="0"/>
                        <a:ea typeface="Calibri"/>
                        <a:cs typeface="Calibri"/>
                        <a:sym typeface="Calibri"/>
                      </a:rPr>
                      <m:t>𝑓</m:t>
                    </m:r>
                  </m:oMath>
                </a14:m>
                <a:r>
                  <a:rPr lang="en-US" sz="2900" dirty="0">
                    <a:solidFill>
                      <a:schemeClr val="dk1"/>
                    </a:solidFill>
                    <a:latin typeface="Calibri"/>
                    <a:ea typeface="Calibri"/>
                    <a:cs typeface="Calibri"/>
                    <a:sym typeface="Calibri"/>
                  </a:rPr>
                  <a:t> on credential availability.</a:t>
                </a:r>
                <a:endParaRPr sz="2900" dirty="0">
                  <a:solidFill>
                    <a:schemeClr val="dk1"/>
                  </a:solidFill>
                  <a:latin typeface="Calibri"/>
                  <a:ea typeface="Calibri"/>
                  <a:cs typeface="Calibri"/>
                  <a:sym typeface="Calibri"/>
                </a:endParaRPr>
              </a:p>
              <a:p>
                <a:pPr marL="0" lvl="0" indent="0" algn="l" rtl="0">
                  <a:spcBef>
                    <a:spcPts val="0"/>
                  </a:spcBef>
                  <a:spcAft>
                    <a:spcPts val="0"/>
                  </a:spcAft>
                  <a:buNone/>
                </a:pPr>
                <a:endParaRPr sz="2900" dirty="0">
                  <a:solidFill>
                    <a:schemeClr val="dk1"/>
                  </a:solidFill>
                  <a:latin typeface="Calibri"/>
                  <a:ea typeface="Calibri"/>
                  <a:cs typeface="Calibri"/>
                  <a:sym typeface="Calibri"/>
                </a:endParaRPr>
              </a:p>
            </p:txBody>
          </p:sp>
        </mc:Choice>
        <mc:Fallback>
          <p:sp>
            <p:nvSpPr>
              <p:cNvPr id="480" name="Google Shape;480;g3087e56d384_0_262"/>
              <p:cNvSpPr txBox="1">
                <a:spLocks noRot="1" noChangeAspect="1" noMove="1" noResize="1" noEditPoints="1" noAdjustHandles="1" noChangeArrowheads="1" noChangeShapeType="1" noTextEdit="1"/>
              </p:cNvSpPr>
              <p:nvPr/>
            </p:nvSpPr>
            <p:spPr>
              <a:xfrm>
                <a:off x="4626750" y="2354650"/>
                <a:ext cx="7565400" cy="2878200"/>
              </a:xfrm>
              <a:prstGeom prst="rect">
                <a:avLst/>
              </a:prstGeom>
              <a:blipFill>
                <a:blip r:embed="rId6"/>
                <a:stretch>
                  <a:fillRect l="-1209" t="-2331"/>
                </a:stretch>
              </a:blipFill>
              <a:ln>
                <a:noFill/>
              </a:ln>
            </p:spPr>
            <p:txBody>
              <a:bodyPr/>
              <a:lstStyle/>
              <a:p>
                <a:r>
                  <a:rPr lang="en-IL">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486" name="Google Shape;486;g3087e56d384_0_317"/>
              <p:cNvGraphicFramePr/>
              <p:nvPr>
                <p:extLst>
                  <p:ext uri="{D42A27DB-BD31-4B8C-83A1-F6EECF244321}">
                    <p14:modId xmlns:p14="http://schemas.microsoft.com/office/powerpoint/2010/main" val="4123679625"/>
                  </p:ext>
                </p:extLst>
              </p:nvPr>
            </p:nvGraphicFramePr>
            <p:xfrm>
              <a:off x="645329" y="2666682"/>
              <a:ext cx="3758950" cy="2569005"/>
            </p:xfrm>
            <a:graphic>
              <a:graphicData uri="http://schemas.openxmlformats.org/drawingml/2006/table">
                <a:tbl>
                  <a:tblPr firstRow="1" bandRow="1">
                    <a:noFill/>
                  </a:tblPr>
                  <a:tblGrid>
                    <a:gridCol w="774775">
                      <a:extLst>
                        <a:ext uri="{9D8B030D-6E8A-4147-A177-3AD203B41FA5}">
                          <a16:colId xmlns:a16="http://schemas.microsoft.com/office/drawing/2014/main" val="20000"/>
                        </a:ext>
                      </a:extLst>
                    </a:gridCol>
                    <a:gridCol w="825225">
                      <a:extLst>
                        <a:ext uri="{9D8B030D-6E8A-4147-A177-3AD203B41FA5}">
                          <a16:colId xmlns:a16="http://schemas.microsoft.com/office/drawing/2014/main" val="20001"/>
                        </a:ext>
                      </a:extLst>
                    </a:gridCol>
                    <a:gridCol w="2158950">
                      <a:extLst>
                        <a:ext uri="{9D8B030D-6E8A-4147-A177-3AD203B41FA5}">
                          <a16:colId xmlns:a16="http://schemas.microsoft.com/office/drawing/2014/main" val="20002"/>
                        </a:ext>
                      </a:extLst>
                    </a:gridCol>
                  </a:tblGrid>
                  <a:tr h="4963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  </a:t>
                          </a:r>
                          <a14:m>
                            <m:oMath xmlns:m="http://schemas.openxmlformats.org/officeDocument/2006/math">
                              <m:r>
                                <a:rPr lang="en-US" sz="1800" i="1" u="none" strike="noStrike" cap="none" dirty="0" smtClean="0">
                                  <a:latin typeface="Cambria Math" panose="02040503050406030204" pitchFamily="18" charset="0"/>
                                </a:rPr>
                                <m:t>𝑓</m:t>
                              </m:r>
                            </m:oMath>
                          </a14:m>
                          <a:r>
                            <a:rPr lang="en-US" sz="1800" u="none" strike="noStrike" cap="none" dirty="0"/>
                            <a:t>(             ,            )</a:t>
                          </a:r>
                          <a:endParaRPr sz="1800" u="none" strike="noStrike" cap="none" dirty="0"/>
                        </a:p>
                      </a:txBody>
                      <a:tcPr marL="91450" marR="91450" marT="45725" marB="45725"/>
                    </a:tc>
                    <a:extLst>
                      <a:ext uri="{0D108BD9-81ED-4DB2-BD59-A6C34878D82A}">
                        <a16:rowId xmlns:a16="http://schemas.microsoft.com/office/drawing/2014/main" val="10000"/>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extLst>
                      <a:ext uri="{0D108BD9-81ED-4DB2-BD59-A6C34878D82A}">
                        <a16:rowId xmlns:a16="http://schemas.microsoft.com/office/drawing/2014/main" val="10001"/>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extLst>
                      <a:ext uri="{0D108BD9-81ED-4DB2-BD59-A6C34878D82A}">
                        <a16:rowId xmlns:a16="http://schemas.microsoft.com/office/drawing/2014/main" val="10002"/>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extLst>
                      <a:ext uri="{0D108BD9-81ED-4DB2-BD59-A6C34878D82A}">
                        <a16:rowId xmlns:a16="http://schemas.microsoft.com/office/drawing/2014/main" val="10003"/>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dirty="0"/>
                            <a:t>1</a:t>
                          </a:r>
                          <a:endParaRPr sz="2800" u="none" strike="noStrike" cap="none" dirty="0"/>
                        </a:p>
                      </a:txBody>
                      <a:tcPr marL="91450" marR="91450" marT="45725" marB="45725"/>
                    </a:tc>
                    <a:extLst>
                      <a:ext uri="{0D108BD9-81ED-4DB2-BD59-A6C34878D82A}">
                        <a16:rowId xmlns:a16="http://schemas.microsoft.com/office/drawing/2014/main" val="10004"/>
                      </a:ext>
                    </a:extLst>
                  </a:tr>
                </a:tbl>
              </a:graphicData>
            </a:graphic>
          </p:graphicFrame>
        </mc:Choice>
        <mc:Fallback>
          <p:graphicFrame>
            <p:nvGraphicFramePr>
              <p:cNvPr id="486" name="Google Shape;486;g3087e56d384_0_317"/>
              <p:cNvGraphicFramePr/>
              <p:nvPr>
                <p:extLst>
                  <p:ext uri="{D42A27DB-BD31-4B8C-83A1-F6EECF244321}">
                    <p14:modId xmlns:p14="http://schemas.microsoft.com/office/powerpoint/2010/main" val="4123679625"/>
                  </p:ext>
                </p:extLst>
              </p:nvPr>
            </p:nvGraphicFramePr>
            <p:xfrm>
              <a:off x="645329" y="2666682"/>
              <a:ext cx="3758950" cy="2569005"/>
            </p:xfrm>
            <a:graphic>
              <a:graphicData uri="http://schemas.openxmlformats.org/drawingml/2006/table">
                <a:tbl>
                  <a:tblPr firstRow="1" bandRow="1">
                    <a:noFill/>
                  </a:tblPr>
                  <a:tblGrid>
                    <a:gridCol w="774775">
                      <a:extLst>
                        <a:ext uri="{9D8B030D-6E8A-4147-A177-3AD203B41FA5}">
                          <a16:colId xmlns:a16="http://schemas.microsoft.com/office/drawing/2014/main" val="20000"/>
                        </a:ext>
                      </a:extLst>
                    </a:gridCol>
                    <a:gridCol w="825225">
                      <a:extLst>
                        <a:ext uri="{9D8B030D-6E8A-4147-A177-3AD203B41FA5}">
                          <a16:colId xmlns:a16="http://schemas.microsoft.com/office/drawing/2014/main" val="20001"/>
                        </a:ext>
                      </a:extLst>
                    </a:gridCol>
                    <a:gridCol w="2158950">
                      <a:extLst>
                        <a:ext uri="{9D8B030D-6E8A-4147-A177-3AD203B41FA5}">
                          <a16:colId xmlns:a16="http://schemas.microsoft.com/office/drawing/2014/main" val="20002"/>
                        </a:ext>
                      </a:extLst>
                    </a:gridCol>
                  </a:tblGrid>
                  <a:tr h="4963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endParaRPr lang="en-IL"/>
                        </a:p>
                      </a:txBody>
                      <a:tcPr marL="91450" marR="91450" marT="45725" marB="45725">
                        <a:blipFill>
                          <a:blip r:embed="rId3"/>
                          <a:stretch>
                            <a:fillRect l="-74366" t="-6098" r="-563" b="-450000"/>
                          </a:stretch>
                        </a:blipFill>
                      </a:tcPr>
                    </a:tc>
                    <a:extLst>
                      <a:ext uri="{0D108BD9-81ED-4DB2-BD59-A6C34878D82A}">
                        <a16:rowId xmlns:a16="http://schemas.microsoft.com/office/drawing/2014/main" val="10000"/>
                      </a:ext>
                    </a:extLst>
                  </a:tr>
                  <a:tr h="51817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extLst>
                      <a:ext uri="{0D108BD9-81ED-4DB2-BD59-A6C34878D82A}">
                        <a16:rowId xmlns:a16="http://schemas.microsoft.com/office/drawing/2014/main" val="10001"/>
                      </a:ext>
                    </a:extLst>
                  </a:tr>
                  <a:tr h="51817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extLst>
                      <a:ext uri="{0D108BD9-81ED-4DB2-BD59-A6C34878D82A}">
                        <a16:rowId xmlns:a16="http://schemas.microsoft.com/office/drawing/2014/main" val="10002"/>
                      </a:ext>
                    </a:extLst>
                  </a:tr>
                  <a:tr h="51817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extLst>
                      <a:ext uri="{0D108BD9-81ED-4DB2-BD59-A6C34878D82A}">
                        <a16:rowId xmlns:a16="http://schemas.microsoft.com/office/drawing/2014/main" val="10003"/>
                      </a:ext>
                    </a:extLst>
                  </a:tr>
                  <a:tr h="51817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dirty="0"/>
                            <a:t>1</a:t>
                          </a:r>
                          <a:endParaRPr sz="2800" u="none" strike="noStrike" cap="none" dirty="0"/>
                        </a:p>
                      </a:txBody>
                      <a:tcPr marL="91450" marR="91450" marT="45725" marB="45725"/>
                    </a:tc>
                    <a:extLst>
                      <a:ext uri="{0D108BD9-81ED-4DB2-BD59-A6C34878D82A}">
                        <a16:rowId xmlns:a16="http://schemas.microsoft.com/office/drawing/2014/main" val="10004"/>
                      </a:ext>
                    </a:extLst>
                  </a:tr>
                </a:tbl>
              </a:graphicData>
            </a:graphic>
          </p:graphicFrame>
        </mc:Fallback>
      </mc:AlternateContent>
      <p:sp>
        <p:nvSpPr>
          <p:cNvPr id="492" name="Google Shape;492;g3087e56d384_0_31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dirty="0"/>
              <a:t>Boolean Mechanisms - Example</a:t>
            </a:r>
            <a:endParaRPr dirty="0"/>
          </a:p>
        </p:txBody>
      </p:sp>
      <p:pic>
        <p:nvPicPr>
          <p:cNvPr id="488" name="Google Shape;488;g3087e56d384_0_317" descr="Key"/>
          <p:cNvPicPr preferRelativeResize="0"/>
          <p:nvPr/>
        </p:nvPicPr>
        <p:blipFill rotWithShape="1">
          <a:blip r:embed="rId4">
            <a:alphaModFix/>
          </a:blip>
          <a:srcRect/>
          <a:stretch/>
        </p:blipFill>
        <p:spPr>
          <a:xfrm>
            <a:off x="679255" y="2521970"/>
            <a:ext cx="740851" cy="783348"/>
          </a:xfrm>
          <a:prstGeom prst="rect">
            <a:avLst/>
          </a:prstGeom>
          <a:noFill/>
          <a:ln>
            <a:noFill/>
          </a:ln>
        </p:spPr>
      </p:pic>
      <p:pic>
        <p:nvPicPr>
          <p:cNvPr id="489" name="Google Shape;489;g3087e56d384_0_317" descr="Key"/>
          <p:cNvPicPr preferRelativeResize="0"/>
          <p:nvPr/>
        </p:nvPicPr>
        <p:blipFill rotWithShape="1">
          <a:blip r:embed="rId5">
            <a:alphaModFix/>
          </a:blip>
          <a:srcRect/>
          <a:stretch/>
        </p:blipFill>
        <p:spPr>
          <a:xfrm>
            <a:off x="1504463" y="2578826"/>
            <a:ext cx="740851" cy="686300"/>
          </a:xfrm>
          <a:prstGeom prst="rect">
            <a:avLst/>
          </a:prstGeom>
          <a:noFill/>
          <a:ln>
            <a:noFill/>
          </a:ln>
        </p:spPr>
      </p:pic>
      <p:pic>
        <p:nvPicPr>
          <p:cNvPr id="490" name="Google Shape;490;g3087e56d384_0_317" descr="Key"/>
          <p:cNvPicPr preferRelativeResize="0"/>
          <p:nvPr/>
        </p:nvPicPr>
        <p:blipFill rotWithShape="1">
          <a:blip r:embed="rId4">
            <a:alphaModFix/>
          </a:blip>
          <a:srcRect/>
          <a:stretch/>
        </p:blipFill>
        <p:spPr>
          <a:xfrm>
            <a:off x="2651608" y="2588874"/>
            <a:ext cx="566129" cy="598604"/>
          </a:xfrm>
          <a:prstGeom prst="rect">
            <a:avLst/>
          </a:prstGeom>
          <a:noFill/>
          <a:ln>
            <a:noFill/>
          </a:ln>
        </p:spPr>
      </p:pic>
      <p:pic>
        <p:nvPicPr>
          <p:cNvPr id="491" name="Google Shape;491;g3087e56d384_0_317" descr="Key"/>
          <p:cNvPicPr preferRelativeResize="0"/>
          <p:nvPr/>
        </p:nvPicPr>
        <p:blipFill rotWithShape="1">
          <a:blip r:embed="rId5">
            <a:alphaModFix/>
          </a:blip>
          <a:srcRect/>
          <a:stretch/>
        </p:blipFill>
        <p:spPr>
          <a:xfrm>
            <a:off x="3364543" y="2614510"/>
            <a:ext cx="566130" cy="524444"/>
          </a:xfrm>
          <a:prstGeom prst="rect">
            <a:avLst/>
          </a:prstGeom>
          <a:noFill/>
          <a:ln>
            <a:noFill/>
          </a:ln>
        </p:spPr>
      </p:pic>
      <p:grpSp>
        <p:nvGrpSpPr>
          <p:cNvPr id="493" name="Google Shape;493;g3087e56d384_0_317"/>
          <p:cNvGrpSpPr/>
          <p:nvPr/>
        </p:nvGrpSpPr>
        <p:grpSpPr>
          <a:xfrm>
            <a:off x="5038980" y="2923909"/>
            <a:ext cx="5873400" cy="2172300"/>
            <a:chOff x="5038980" y="2923909"/>
            <a:chExt cx="5873400" cy="2172300"/>
          </a:xfrm>
        </p:grpSpPr>
        <p:sp>
          <p:nvSpPr>
            <p:cNvPr id="494" name="Google Shape;494;g3087e56d384_0_317"/>
            <p:cNvSpPr/>
            <p:nvPr/>
          </p:nvSpPr>
          <p:spPr>
            <a:xfrm>
              <a:off x="5038980" y="2923909"/>
              <a:ext cx="5873400" cy="21723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95" name="Google Shape;495;g3087e56d384_0_317"/>
            <p:cNvGrpSpPr/>
            <p:nvPr/>
          </p:nvGrpSpPr>
          <p:grpSpPr>
            <a:xfrm>
              <a:off x="5434165" y="3386079"/>
              <a:ext cx="1568483" cy="1130092"/>
              <a:chOff x="3788736" y="5153830"/>
              <a:chExt cx="886800" cy="669050"/>
            </a:xfrm>
          </p:grpSpPr>
          <p:sp>
            <p:nvSpPr>
              <p:cNvPr id="496" name="Google Shape;496;g3087e56d384_0_317"/>
              <p:cNvSpPr/>
              <p:nvPr/>
            </p:nvSpPr>
            <p:spPr>
              <a:xfrm>
                <a:off x="3788736" y="5160180"/>
                <a:ext cx="886800" cy="662700"/>
              </a:xfrm>
              <a:prstGeom prst="roundRect">
                <a:avLst>
                  <a:gd name="adj" fmla="val 16667"/>
                </a:avLst>
              </a:prstGeom>
              <a:solidFill>
                <a:srgbClr val="E18F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97" name="Google Shape;497;g3087e56d384_0_317" descr="Key"/>
              <p:cNvPicPr preferRelativeResize="0"/>
              <p:nvPr/>
            </p:nvPicPr>
            <p:blipFill rotWithShape="1">
              <a:blip r:embed="rId4">
                <a:alphaModFix/>
              </a:blip>
              <a:srcRect/>
              <a:stretch/>
            </p:blipFill>
            <p:spPr>
              <a:xfrm>
                <a:off x="3808239" y="5153830"/>
                <a:ext cx="395005" cy="397276"/>
              </a:xfrm>
              <a:prstGeom prst="rect">
                <a:avLst/>
              </a:prstGeom>
              <a:noFill/>
              <a:ln>
                <a:noFill/>
              </a:ln>
            </p:spPr>
          </p:pic>
          <p:pic>
            <p:nvPicPr>
              <p:cNvPr id="498" name="Google Shape;498;g3087e56d384_0_317" descr="Key"/>
              <p:cNvPicPr preferRelativeResize="0"/>
              <p:nvPr/>
            </p:nvPicPr>
            <p:blipFill rotWithShape="1">
              <a:blip r:embed="rId5">
                <a:alphaModFix/>
              </a:blip>
              <a:srcRect/>
              <a:stretch/>
            </p:blipFill>
            <p:spPr>
              <a:xfrm>
                <a:off x="4251753" y="5153830"/>
                <a:ext cx="395005" cy="397276"/>
              </a:xfrm>
              <a:prstGeom prst="rect">
                <a:avLst/>
              </a:prstGeom>
              <a:noFill/>
              <a:ln>
                <a:noFill/>
              </a:ln>
            </p:spPr>
          </p:pic>
        </p:grpSp>
        <p:grpSp>
          <p:nvGrpSpPr>
            <p:cNvPr id="499" name="Google Shape;499;g3087e56d384_0_317"/>
            <p:cNvGrpSpPr/>
            <p:nvPr/>
          </p:nvGrpSpPr>
          <p:grpSpPr>
            <a:xfrm>
              <a:off x="7248814" y="3386079"/>
              <a:ext cx="1568483" cy="1130092"/>
              <a:chOff x="3759811" y="5153830"/>
              <a:chExt cx="886800" cy="669050"/>
            </a:xfrm>
          </p:grpSpPr>
          <p:sp>
            <p:nvSpPr>
              <p:cNvPr id="500" name="Google Shape;500;g3087e56d384_0_317"/>
              <p:cNvSpPr/>
              <p:nvPr/>
            </p:nvSpPr>
            <p:spPr>
              <a:xfrm>
                <a:off x="3759811" y="5160180"/>
                <a:ext cx="886800" cy="662700"/>
              </a:xfrm>
              <a:prstGeom prst="roundRect">
                <a:avLst>
                  <a:gd name="adj" fmla="val 16667"/>
                </a:avLst>
              </a:prstGeom>
              <a:solidFill>
                <a:srgbClr val="E18F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01" name="Google Shape;501;g3087e56d384_0_317" descr="Key"/>
              <p:cNvPicPr preferRelativeResize="0"/>
              <p:nvPr/>
            </p:nvPicPr>
            <p:blipFill rotWithShape="1">
              <a:blip r:embed="rId4">
                <a:alphaModFix/>
              </a:blip>
              <a:srcRect/>
              <a:stretch/>
            </p:blipFill>
            <p:spPr>
              <a:xfrm>
                <a:off x="3808239" y="5153830"/>
                <a:ext cx="395005" cy="397276"/>
              </a:xfrm>
              <a:prstGeom prst="rect">
                <a:avLst/>
              </a:prstGeom>
              <a:noFill/>
              <a:ln>
                <a:noFill/>
              </a:ln>
            </p:spPr>
          </p:pic>
        </p:grpSp>
        <p:grpSp>
          <p:nvGrpSpPr>
            <p:cNvPr id="502" name="Google Shape;502;g3087e56d384_0_317"/>
            <p:cNvGrpSpPr/>
            <p:nvPr/>
          </p:nvGrpSpPr>
          <p:grpSpPr>
            <a:xfrm>
              <a:off x="9063464" y="3396805"/>
              <a:ext cx="1568744" cy="1130092"/>
              <a:chOff x="3759811" y="5153830"/>
              <a:chExt cx="886947" cy="669050"/>
            </a:xfrm>
          </p:grpSpPr>
          <p:sp>
            <p:nvSpPr>
              <p:cNvPr id="503" name="Google Shape;503;g3087e56d384_0_317"/>
              <p:cNvSpPr/>
              <p:nvPr/>
            </p:nvSpPr>
            <p:spPr>
              <a:xfrm>
                <a:off x="3759811" y="5160180"/>
                <a:ext cx="886800" cy="662700"/>
              </a:xfrm>
              <a:prstGeom prst="roundRect">
                <a:avLst>
                  <a:gd name="adj" fmla="val 16667"/>
                </a:avLst>
              </a:prstGeom>
              <a:solidFill>
                <a:srgbClr val="E18F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04" name="Google Shape;504;g3087e56d384_0_317" descr="Key"/>
              <p:cNvPicPr preferRelativeResize="0"/>
              <p:nvPr/>
            </p:nvPicPr>
            <p:blipFill rotWithShape="1">
              <a:blip r:embed="rId5">
                <a:alphaModFix/>
              </a:blip>
              <a:srcRect/>
              <a:stretch/>
            </p:blipFill>
            <p:spPr>
              <a:xfrm>
                <a:off x="4251753" y="5153830"/>
                <a:ext cx="395005" cy="397276"/>
              </a:xfrm>
              <a:prstGeom prst="rect">
                <a:avLst/>
              </a:prstGeom>
              <a:noFill/>
              <a:ln>
                <a:noFill/>
              </a:ln>
            </p:spPr>
          </p:pic>
        </p:grpSp>
      </p:grpSp>
      <p:sp>
        <p:nvSpPr>
          <p:cNvPr id="505" name="Google Shape;505;g3087e56d384_0_317"/>
          <p:cNvSpPr txBox="1"/>
          <p:nvPr/>
        </p:nvSpPr>
        <p:spPr>
          <a:xfrm>
            <a:off x="1819950" y="5669200"/>
            <a:ext cx="9160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i="1">
                <a:solidFill>
                  <a:schemeClr val="dk1"/>
                </a:solidFill>
                <a:latin typeface="Lora"/>
                <a:ea typeface="Lora"/>
                <a:cs typeface="Lora"/>
                <a:sym typeface="Lora"/>
              </a:rPr>
              <a:t>Prof={(safe, safe), (safe, loss), (loss, safe)}</a:t>
            </a:r>
            <a:endParaRPr sz="3600" i="1">
              <a:latin typeface="Lora"/>
              <a:ea typeface="Lora"/>
              <a:cs typeface="Lora"/>
              <a:sym typeface="Lora"/>
            </a:endParaRPr>
          </a:p>
        </p:txBody>
      </p:sp>
      <p:sp>
        <p:nvSpPr>
          <p:cNvPr id="506" name="Google Shape;506;g3087e56d384_0_317"/>
          <p:cNvSpPr txBox="1"/>
          <p:nvPr/>
        </p:nvSpPr>
        <p:spPr>
          <a:xfrm>
            <a:off x="838201" y="1783150"/>
            <a:ext cx="3799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i="1">
                <a:solidFill>
                  <a:schemeClr val="dk1"/>
                </a:solidFill>
                <a:latin typeface="Lora"/>
                <a:ea typeface="Lora"/>
                <a:cs typeface="Lora"/>
                <a:sym typeface="Lora"/>
              </a:rPr>
              <a:t>f(c</a:t>
            </a:r>
            <a:r>
              <a:rPr lang="en-US" sz="3600" i="1" baseline="-25000">
                <a:solidFill>
                  <a:schemeClr val="dk1"/>
                </a:solidFill>
                <a:latin typeface="Lora"/>
                <a:ea typeface="Lora"/>
                <a:cs typeface="Lora"/>
                <a:sym typeface="Lora"/>
              </a:rPr>
              <a:t>1</a:t>
            </a:r>
            <a:r>
              <a:rPr lang="en-US" sz="3600" i="1">
                <a:solidFill>
                  <a:schemeClr val="dk1"/>
                </a:solidFill>
                <a:latin typeface="Lora"/>
                <a:ea typeface="Lora"/>
                <a:cs typeface="Lora"/>
                <a:sym typeface="Lora"/>
              </a:rPr>
              <a:t>, c</a:t>
            </a:r>
            <a:r>
              <a:rPr lang="en-US" sz="3600" i="1" baseline="-25000">
                <a:solidFill>
                  <a:schemeClr val="dk1"/>
                </a:solidFill>
                <a:latin typeface="Lora"/>
                <a:ea typeface="Lora"/>
                <a:cs typeface="Lora"/>
                <a:sym typeface="Lora"/>
              </a:rPr>
              <a:t>2</a:t>
            </a:r>
            <a:r>
              <a:rPr lang="en-US" sz="3600" i="1">
                <a:solidFill>
                  <a:schemeClr val="dk1"/>
                </a:solidFill>
                <a:latin typeface="Lora"/>
                <a:ea typeface="Lora"/>
                <a:cs typeface="Lora"/>
                <a:sym typeface="Lora"/>
              </a:rPr>
              <a:t>) = c</a:t>
            </a:r>
            <a:r>
              <a:rPr lang="en-US" sz="3600" i="1" baseline="-25000">
                <a:solidFill>
                  <a:schemeClr val="dk1"/>
                </a:solidFill>
                <a:latin typeface="Lora"/>
                <a:ea typeface="Lora"/>
                <a:cs typeface="Lora"/>
                <a:sym typeface="Lora"/>
              </a:rPr>
              <a:t>1</a:t>
            </a:r>
            <a:r>
              <a:rPr lang="en-US" sz="3600" i="1">
                <a:solidFill>
                  <a:schemeClr val="dk1"/>
                </a:solidFill>
                <a:latin typeface="Lora"/>
                <a:ea typeface="Lora"/>
                <a:cs typeface="Lora"/>
                <a:sym typeface="Lora"/>
              </a:rPr>
              <a:t>∨ c</a:t>
            </a:r>
            <a:r>
              <a:rPr lang="en-US" sz="3600" i="1" baseline="-25000">
                <a:solidFill>
                  <a:schemeClr val="dk1"/>
                </a:solidFill>
                <a:latin typeface="Lora"/>
                <a:ea typeface="Lora"/>
                <a:cs typeface="Lora"/>
                <a:sym typeface="Lora"/>
              </a:rPr>
              <a:t>2</a:t>
            </a:r>
            <a:endParaRPr sz="3600" i="1" baseline="-25000">
              <a:latin typeface="Lora"/>
              <a:ea typeface="Lora"/>
              <a:cs typeface="Lora"/>
              <a:sym typeface="Lor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prstGeom prst="rect">
            <a:avLst/>
          </a:prstGeom>
          <a:noFill/>
        </p:spPr>
        <p:txBody>
          <a:bodyPr spcFirstLastPara="1" wrap="square" lIns="121900" tIns="121900" rIns="121900" bIns="121900" anchor="t" anchorCtr="0">
            <a:noAutofit/>
          </a:bodyPr>
          <a:lstStyle/>
          <a:p>
            <a:r>
              <a:rPr lang="en-US" dirty="0"/>
              <a:t>Decentralized Systems </a:t>
            </a:r>
            <a:endParaRPr dirty="0"/>
          </a:p>
        </p:txBody>
      </p:sp>
      <p:sp>
        <p:nvSpPr>
          <p:cNvPr id="7" name="TextBox 6">
            <a:extLst>
              <a:ext uri="{FF2B5EF4-FFF2-40B4-BE49-F238E27FC236}">
                <a16:creationId xmlns:a16="http://schemas.microsoft.com/office/drawing/2014/main" id="{CC5BE404-3BF6-4D88-8119-09251E15CEF4}"/>
              </a:ext>
            </a:extLst>
          </p:cNvPr>
          <p:cNvSpPr txBox="1"/>
          <p:nvPr/>
        </p:nvSpPr>
        <p:spPr>
          <a:xfrm>
            <a:off x="577527" y="1584264"/>
            <a:ext cx="10734988" cy="3600986"/>
          </a:xfrm>
          <a:prstGeom prst="rect">
            <a:avLst/>
          </a:prstGeom>
          <a:noFill/>
        </p:spPr>
        <p:txBody>
          <a:bodyPr wrap="square" rtlCol="0">
            <a:spAutoFit/>
          </a:bodyPr>
          <a:lstStyle/>
          <a:p>
            <a:pPr marL="457200" indent="-457200">
              <a:buFont typeface="Arial" panose="020B0604020202020204" pitchFamily="34" charset="0"/>
              <a:buChar char="•"/>
            </a:pPr>
            <a:r>
              <a:rPr lang="en-US" sz="3200" dirty="0"/>
              <a:t>Cryptocurrencies </a:t>
            </a:r>
          </a:p>
          <a:p>
            <a:pPr lvl="1"/>
            <a:r>
              <a:rPr lang="en-US" sz="2400" dirty="0">
                <a:solidFill>
                  <a:schemeClr val="accent3"/>
                </a:solidFill>
              </a:rPr>
              <a:t>Bitcoin, </a:t>
            </a:r>
            <a:r>
              <a:rPr lang="en-US" sz="2400" dirty="0" err="1">
                <a:solidFill>
                  <a:schemeClr val="accent3"/>
                </a:solidFill>
              </a:rPr>
              <a:t>Zcash</a:t>
            </a:r>
            <a:r>
              <a:rPr lang="en-US" sz="2400" dirty="0">
                <a:solidFill>
                  <a:schemeClr val="accent3"/>
                </a:solidFill>
              </a:rPr>
              <a:t>; blockchain-based</a:t>
            </a:r>
          </a:p>
          <a:p>
            <a:pPr marL="457200" indent="-457200">
              <a:buFont typeface="Arial" panose="020B0604020202020204" pitchFamily="34" charset="0"/>
              <a:buChar char="•"/>
            </a:pPr>
            <a:r>
              <a:rPr lang="en-US" sz="3200" dirty="0"/>
              <a:t>Decentralized Finance </a:t>
            </a:r>
          </a:p>
          <a:p>
            <a:pPr lvl="1"/>
            <a:r>
              <a:rPr lang="en-US" sz="2400" dirty="0">
                <a:solidFill>
                  <a:schemeClr val="accent3"/>
                </a:solidFill>
              </a:rPr>
              <a:t>Stable coins, oracles, loaning</a:t>
            </a:r>
          </a:p>
          <a:p>
            <a:pPr marL="457200" indent="-457200">
              <a:buFont typeface="Arial" panose="020B0604020202020204" pitchFamily="34" charset="0"/>
              <a:buChar char="•"/>
            </a:pPr>
            <a:r>
              <a:rPr lang="en-US" sz="3200" dirty="0"/>
              <a:t>NFTs </a:t>
            </a:r>
          </a:p>
          <a:p>
            <a:pPr lvl="1"/>
            <a:r>
              <a:rPr lang="en-US" sz="2400" dirty="0" err="1">
                <a:solidFill>
                  <a:schemeClr val="accent3"/>
                </a:solidFill>
              </a:rPr>
              <a:t>Cryptokitties</a:t>
            </a:r>
            <a:r>
              <a:rPr lang="en-US" sz="2400" dirty="0">
                <a:solidFill>
                  <a:schemeClr val="accent3"/>
                </a:solidFill>
              </a:rPr>
              <a:t>, Bored Apes</a:t>
            </a:r>
            <a:endParaRPr lang="en-US" sz="2400" dirty="0"/>
          </a:p>
          <a:p>
            <a:pPr marL="457200" indent="-457200">
              <a:buFont typeface="Arial" panose="020B0604020202020204" pitchFamily="34" charset="0"/>
              <a:buChar char="•"/>
            </a:pPr>
            <a:r>
              <a:rPr lang="en-US" sz="3200" dirty="0"/>
              <a:t>CBDC </a:t>
            </a:r>
          </a:p>
          <a:p>
            <a:pPr lvl="1"/>
            <a:r>
              <a:rPr lang="en-US" sz="2400" dirty="0">
                <a:solidFill>
                  <a:schemeClr val="accent3"/>
                </a:solidFill>
              </a:rPr>
              <a:t>E-krona,</a:t>
            </a:r>
            <a:r>
              <a:rPr lang="en-US" sz="2200" dirty="0">
                <a:solidFill>
                  <a:schemeClr val="accent3"/>
                </a:solidFill>
              </a:rPr>
              <a:t> </a:t>
            </a:r>
            <a:r>
              <a:rPr lang="he-IL" sz="2200" dirty="0">
                <a:solidFill>
                  <a:schemeClr val="accent3"/>
                </a:solidFill>
              </a:rPr>
              <a:t>שקל </a:t>
            </a:r>
            <a:r>
              <a:rPr lang="he-IL" sz="2200" dirty="0" err="1">
                <a:solidFill>
                  <a:schemeClr val="accent3"/>
                </a:solidFill>
              </a:rPr>
              <a:t>דיגטלי</a:t>
            </a:r>
            <a:r>
              <a:rPr lang="he-IL" sz="2200" dirty="0">
                <a:solidFill>
                  <a:schemeClr val="accent3"/>
                </a:solidFill>
              </a:rPr>
              <a:t> (</a:t>
            </a:r>
            <a:r>
              <a:rPr lang="he-IL" sz="2200" dirty="0" err="1">
                <a:solidFill>
                  <a:schemeClr val="accent3"/>
                </a:solidFill>
              </a:rPr>
              <a:t>שק"ד</a:t>
            </a:r>
            <a:r>
              <a:rPr lang="he-IL" sz="2200" dirty="0">
                <a:solidFill>
                  <a:schemeClr val="accent3"/>
                </a:solidFill>
              </a:rPr>
              <a:t>)</a:t>
            </a:r>
            <a:endParaRPr lang="en-US" sz="2200" dirty="0">
              <a:solidFill>
                <a:schemeClr val="accent3"/>
              </a:solidFill>
            </a:endParaRPr>
          </a:p>
        </p:txBody>
      </p:sp>
      <p:pic>
        <p:nvPicPr>
          <p:cNvPr id="15" name="Picture 14" descr="Icon&#10;&#10;Description automatically generated">
            <a:extLst>
              <a:ext uri="{FF2B5EF4-FFF2-40B4-BE49-F238E27FC236}">
                <a16:creationId xmlns:a16="http://schemas.microsoft.com/office/drawing/2014/main" id="{9260323E-CE9D-4F48-9CE4-3DC2ED2A8A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9272" y="683685"/>
            <a:ext cx="1311240" cy="1311240"/>
          </a:xfrm>
          <a:prstGeom prst="rect">
            <a:avLst/>
          </a:prstGeom>
        </p:spPr>
      </p:pic>
      <p:pic>
        <p:nvPicPr>
          <p:cNvPr id="17" name="Picture 16" descr="Logo&#10;&#10;Description automatically generated">
            <a:extLst>
              <a:ext uri="{FF2B5EF4-FFF2-40B4-BE49-F238E27FC236}">
                <a16:creationId xmlns:a16="http://schemas.microsoft.com/office/drawing/2014/main" id="{8D6C22E5-1162-4DBA-BAD5-B9AD22335B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7229" y="928644"/>
            <a:ext cx="1311240" cy="1311240"/>
          </a:xfrm>
          <a:prstGeom prst="rect">
            <a:avLst/>
          </a:prstGeom>
        </p:spPr>
      </p:pic>
      <p:pic>
        <p:nvPicPr>
          <p:cNvPr id="8" name="Picture 7" descr="A red and white sign&#10;&#10;Description automatically generated with low confidence">
            <a:extLst>
              <a:ext uri="{FF2B5EF4-FFF2-40B4-BE49-F238E27FC236}">
                <a16:creationId xmlns:a16="http://schemas.microsoft.com/office/drawing/2014/main" id="{B5C66130-911B-4BDE-8CC1-335ADD229B1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13750" y="1456648"/>
            <a:ext cx="2194426" cy="1647086"/>
          </a:xfrm>
          <a:prstGeom prst="rect">
            <a:avLst/>
          </a:prstGeom>
        </p:spPr>
      </p:pic>
      <p:pic>
        <p:nvPicPr>
          <p:cNvPr id="9" name="Picture 8" descr="Shape&#10;&#10;Description automatically generated">
            <a:extLst>
              <a:ext uri="{FF2B5EF4-FFF2-40B4-BE49-F238E27FC236}">
                <a16:creationId xmlns:a16="http://schemas.microsoft.com/office/drawing/2014/main" id="{3363F0B9-EB3B-4BDE-A4A8-2508DF8EE7A8}"/>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62433" y="1477838"/>
            <a:ext cx="1765175" cy="1765175"/>
          </a:xfrm>
          <a:prstGeom prst="rect">
            <a:avLst/>
          </a:prstGeom>
        </p:spPr>
      </p:pic>
      <p:pic>
        <p:nvPicPr>
          <p:cNvPr id="10" name="Picture 9" descr="A picture containing text, businesscard, vector graphics&#10;&#10;Description automatically generated">
            <a:extLst>
              <a:ext uri="{FF2B5EF4-FFF2-40B4-BE49-F238E27FC236}">
                <a16:creationId xmlns:a16="http://schemas.microsoft.com/office/drawing/2014/main" id="{5BC61F04-805E-4B9E-9F2C-0A5BF33F420B}"/>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058" y="1763544"/>
            <a:ext cx="1731626" cy="1731626"/>
          </a:xfrm>
          <a:prstGeom prst="rect">
            <a:avLst/>
          </a:prstGeom>
        </p:spPr>
      </p:pic>
      <p:pic>
        <p:nvPicPr>
          <p:cNvPr id="21" name="Picture 20" descr="Chart, diagram, bubble chart&#10;&#10;Description automatically generated">
            <a:extLst>
              <a:ext uri="{FF2B5EF4-FFF2-40B4-BE49-F238E27FC236}">
                <a16:creationId xmlns:a16="http://schemas.microsoft.com/office/drawing/2014/main" id="{0CEBA6C5-1AD3-4BF6-84C5-F5ECF3EE4769}"/>
              </a:ext>
            </a:extLst>
          </p:cNvPr>
          <p:cNvPicPr>
            <a:picLocks noChangeAspect="1"/>
          </p:cNvPicPr>
          <p:nvPr/>
        </p:nvPicPr>
        <p:blipFill>
          <a:blip r:embed="rId8" cstate="print">
            <a:extLst>
              <a:ext uri="{28A0092B-C50C-407E-A947-70E740481C1C}">
                <a14:useLocalDpi xmlns:a14="http://schemas.microsoft.com/office/drawing/2010/main" val="0"/>
              </a:ext>
            </a:extLst>
          </a:blip>
          <a:srcRect l="48932" t="42158" r="17242" b="3931"/>
          <a:stretch>
            <a:fillRect/>
          </a:stretch>
        </p:blipFill>
        <p:spPr>
          <a:xfrm>
            <a:off x="5502141" y="2807679"/>
            <a:ext cx="3205502" cy="3205502"/>
          </a:xfrm>
          <a:custGeom>
            <a:avLst/>
            <a:gdLst>
              <a:gd name="connsiteX0" fmla="*/ 1602751 w 3205502"/>
              <a:gd name="connsiteY0" fmla="*/ 0 h 3205502"/>
              <a:gd name="connsiteX1" fmla="*/ 3205502 w 3205502"/>
              <a:gd name="connsiteY1" fmla="*/ 1602751 h 3205502"/>
              <a:gd name="connsiteX2" fmla="*/ 1602751 w 3205502"/>
              <a:gd name="connsiteY2" fmla="*/ 3205502 h 3205502"/>
              <a:gd name="connsiteX3" fmla="*/ 0 w 3205502"/>
              <a:gd name="connsiteY3" fmla="*/ 1602751 h 3205502"/>
              <a:gd name="connsiteX4" fmla="*/ 1602751 w 3205502"/>
              <a:gd name="connsiteY4" fmla="*/ 0 h 3205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502" h="3205502">
                <a:moveTo>
                  <a:pt x="1602751" y="0"/>
                </a:moveTo>
                <a:cubicBezTo>
                  <a:pt x="2487926" y="0"/>
                  <a:pt x="3205502" y="717576"/>
                  <a:pt x="3205502" y="1602751"/>
                </a:cubicBezTo>
                <a:cubicBezTo>
                  <a:pt x="3205502" y="2487926"/>
                  <a:pt x="2487926" y="3205502"/>
                  <a:pt x="1602751" y="3205502"/>
                </a:cubicBezTo>
                <a:cubicBezTo>
                  <a:pt x="717576" y="3205502"/>
                  <a:pt x="0" y="2487926"/>
                  <a:pt x="0" y="1602751"/>
                </a:cubicBezTo>
                <a:cubicBezTo>
                  <a:pt x="0" y="717576"/>
                  <a:pt x="717576" y="0"/>
                  <a:pt x="1602751" y="0"/>
                </a:cubicBezTo>
                <a:close/>
              </a:path>
            </a:pathLst>
          </a:custGeom>
        </p:spPr>
      </p:pic>
      <p:pic>
        <p:nvPicPr>
          <p:cNvPr id="16" name="Picture 15" descr="Chart, diagram, bubble chart&#10;&#10;Description automatically generated">
            <a:extLst>
              <a:ext uri="{FF2B5EF4-FFF2-40B4-BE49-F238E27FC236}">
                <a16:creationId xmlns:a16="http://schemas.microsoft.com/office/drawing/2014/main" id="{9D81C236-3272-4A82-997F-715E782274C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2262" t="94418" b="2128"/>
          <a:stretch/>
        </p:blipFill>
        <p:spPr>
          <a:xfrm>
            <a:off x="7278058" y="5985082"/>
            <a:ext cx="2135500" cy="260931"/>
          </a:xfrm>
          <a:prstGeom prst="rect">
            <a:avLst/>
          </a:prstGeom>
        </p:spPr>
      </p:pic>
      <p:pic>
        <p:nvPicPr>
          <p:cNvPr id="4" name="Picture 3">
            <a:extLst>
              <a:ext uri="{FF2B5EF4-FFF2-40B4-BE49-F238E27FC236}">
                <a16:creationId xmlns:a16="http://schemas.microsoft.com/office/drawing/2014/main" id="{6A9665B8-445E-440E-957B-3A4AA489C671}"/>
              </a:ext>
            </a:extLst>
          </p:cNvPr>
          <p:cNvPicPr>
            <a:picLocks noChangeAspect="1"/>
          </p:cNvPicPr>
          <p:nvPr/>
        </p:nvPicPr>
        <p:blipFill rotWithShape="1">
          <a:blip r:embed="rId9"/>
          <a:srcRect l="12374" t="25715" r="39227" b="31448"/>
          <a:stretch/>
        </p:blipFill>
        <p:spPr>
          <a:xfrm>
            <a:off x="3264540" y="5185251"/>
            <a:ext cx="2135500" cy="1181310"/>
          </a:xfrm>
          <a:prstGeom prst="rect">
            <a:avLst/>
          </a:prstGeom>
        </p:spPr>
      </p:pic>
      <p:pic>
        <p:nvPicPr>
          <p:cNvPr id="22" name="Picture 21">
            <a:extLst>
              <a:ext uri="{FF2B5EF4-FFF2-40B4-BE49-F238E27FC236}">
                <a16:creationId xmlns:a16="http://schemas.microsoft.com/office/drawing/2014/main" id="{80D78C9C-A363-4EDF-BD55-53DE4527C52D}"/>
              </a:ext>
            </a:extLst>
          </p:cNvPr>
          <p:cNvPicPr>
            <a:picLocks noChangeAspect="1"/>
          </p:cNvPicPr>
          <p:nvPr/>
        </p:nvPicPr>
        <p:blipFill>
          <a:blip r:embed="rId10"/>
          <a:stretch>
            <a:fillRect/>
          </a:stretch>
        </p:blipFill>
        <p:spPr>
          <a:xfrm>
            <a:off x="879485" y="5185250"/>
            <a:ext cx="2135501" cy="1178075"/>
          </a:xfrm>
          <a:prstGeom prst="rect">
            <a:avLst/>
          </a:prstGeom>
        </p:spPr>
      </p:pic>
      <p:sp>
        <p:nvSpPr>
          <p:cNvPr id="23" name="TextBox 22">
            <a:extLst>
              <a:ext uri="{FF2B5EF4-FFF2-40B4-BE49-F238E27FC236}">
                <a16:creationId xmlns:a16="http://schemas.microsoft.com/office/drawing/2014/main" id="{8C4199E9-FF25-4FC2-B39B-1E45ACC046BD}"/>
              </a:ext>
            </a:extLst>
          </p:cNvPr>
          <p:cNvSpPr txBox="1"/>
          <p:nvPr/>
        </p:nvSpPr>
        <p:spPr>
          <a:xfrm>
            <a:off x="805758" y="6334779"/>
            <a:ext cx="2282954" cy="523220"/>
          </a:xfrm>
          <a:prstGeom prst="rect">
            <a:avLst/>
          </a:prstGeom>
          <a:noFill/>
        </p:spPr>
        <p:txBody>
          <a:bodyPr wrap="square">
            <a:spAutoFit/>
          </a:bodyPr>
          <a:lstStyle/>
          <a:p>
            <a:r>
              <a:rPr lang="en-US" sz="1400" dirty="0"/>
              <a:t>Burkhard </a:t>
            </a:r>
            <a:r>
              <a:rPr lang="en-US" sz="1400" dirty="0" err="1"/>
              <a:t>Balz</a:t>
            </a:r>
            <a:r>
              <a:rPr lang="en-US" sz="1400" dirty="0"/>
              <a:t>. Deutsche Bundesbank Executive Board </a:t>
            </a:r>
          </a:p>
        </p:txBody>
      </p:sp>
      <p:sp>
        <p:nvSpPr>
          <p:cNvPr id="24" name="TextBox 23">
            <a:extLst>
              <a:ext uri="{FF2B5EF4-FFF2-40B4-BE49-F238E27FC236}">
                <a16:creationId xmlns:a16="http://schemas.microsoft.com/office/drawing/2014/main" id="{53534DEA-F686-4824-AFAD-DA3AA6BE195F}"/>
              </a:ext>
            </a:extLst>
          </p:cNvPr>
          <p:cNvSpPr txBox="1"/>
          <p:nvPr/>
        </p:nvSpPr>
        <p:spPr>
          <a:xfrm>
            <a:off x="3188494" y="6334779"/>
            <a:ext cx="2211546" cy="523220"/>
          </a:xfrm>
          <a:prstGeom prst="rect">
            <a:avLst/>
          </a:prstGeom>
          <a:noFill/>
        </p:spPr>
        <p:txBody>
          <a:bodyPr wrap="square">
            <a:spAutoFit/>
          </a:bodyPr>
          <a:lstStyle/>
          <a:p>
            <a:r>
              <a:rPr lang="en-US" sz="1400" dirty="0" err="1"/>
              <a:t>Shaktikanta</a:t>
            </a:r>
            <a:r>
              <a:rPr lang="en-US" sz="1400" dirty="0"/>
              <a:t> Das. Governor of the Reserve Bank of India</a:t>
            </a:r>
          </a:p>
        </p:txBody>
      </p:sp>
      <p:pic>
        <p:nvPicPr>
          <p:cNvPr id="28" name="Picture 27">
            <a:extLst>
              <a:ext uri="{FF2B5EF4-FFF2-40B4-BE49-F238E27FC236}">
                <a16:creationId xmlns:a16="http://schemas.microsoft.com/office/drawing/2014/main" id="{F9ED397D-A7A0-4A9B-B9B9-0E2F94F91B29}"/>
              </a:ext>
            </a:extLst>
          </p:cNvPr>
          <p:cNvPicPr>
            <a:picLocks noChangeAspect="1"/>
          </p:cNvPicPr>
          <p:nvPr/>
        </p:nvPicPr>
        <p:blipFill>
          <a:blip r:embed="rId11"/>
          <a:stretch>
            <a:fillRect/>
          </a:stretch>
        </p:blipFill>
        <p:spPr>
          <a:xfrm>
            <a:off x="9139703" y="3333199"/>
            <a:ext cx="4218078" cy="2812053"/>
          </a:xfrm>
          <a:prstGeom prst="rect">
            <a:avLst/>
          </a:prstGeom>
        </p:spPr>
      </p:pic>
    </p:spTree>
    <p:extLst>
      <p:ext uri="{BB962C8B-B14F-4D97-AF65-F5344CB8AC3E}">
        <p14:creationId xmlns:p14="http://schemas.microsoft.com/office/powerpoint/2010/main" val="2255964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g307250559d4_0_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Maximal Mechanisms</a:t>
            </a:r>
            <a:endParaRPr/>
          </a:p>
        </p:txBody>
      </p:sp>
      <p:sp>
        <p:nvSpPr>
          <p:cNvPr id="514" name="Google Shape;514;g307250559d4_0_0"/>
          <p:cNvSpPr/>
          <p:nvPr/>
        </p:nvSpPr>
        <p:spPr>
          <a:xfrm>
            <a:off x="5712877" y="3725418"/>
            <a:ext cx="1005600" cy="397800"/>
          </a:xfrm>
          <a:prstGeom prst="lef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g307250559d4_0_0"/>
          <p:cNvSpPr/>
          <p:nvPr/>
        </p:nvSpPr>
        <p:spPr>
          <a:xfrm>
            <a:off x="1280150" y="2546550"/>
            <a:ext cx="4157400" cy="27555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a:solidFill>
                  <a:schemeClr val="dk1"/>
                </a:solidFill>
                <a:latin typeface="Calibri"/>
                <a:ea typeface="Calibri"/>
                <a:cs typeface="Calibri"/>
                <a:sym typeface="Calibri"/>
              </a:rPr>
              <a:t>Maximal Mechanisms</a:t>
            </a:r>
            <a:endParaRPr sz="900">
              <a:latin typeface="Calibri"/>
              <a:ea typeface="Calibri"/>
              <a:cs typeface="Calibri"/>
              <a:sym typeface="Calibri"/>
            </a:endParaRPr>
          </a:p>
        </p:txBody>
      </p:sp>
      <p:sp>
        <p:nvSpPr>
          <p:cNvPr id="516" name="Google Shape;516;g307250559d4_0_0"/>
          <p:cNvSpPr/>
          <p:nvPr/>
        </p:nvSpPr>
        <p:spPr>
          <a:xfrm>
            <a:off x="6993800" y="2546575"/>
            <a:ext cx="4157400" cy="27555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a:solidFill>
                  <a:schemeClr val="dk1"/>
                </a:solidFill>
                <a:latin typeface="Calibri"/>
                <a:ea typeface="Calibri"/>
                <a:cs typeface="Calibri"/>
                <a:sym typeface="Calibri"/>
              </a:rPr>
              <a:t>Monotonic Boolean Mechanisms</a:t>
            </a:r>
            <a:endParaRPr sz="7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grpSp>
        <p:nvGrpSpPr>
          <p:cNvPr id="524" name="Google Shape;524;p20"/>
          <p:cNvGrpSpPr/>
          <p:nvPr/>
        </p:nvGrpSpPr>
        <p:grpSpPr>
          <a:xfrm>
            <a:off x="130628" y="2989181"/>
            <a:ext cx="11776667" cy="1034338"/>
            <a:chOff x="2011402" y="3121788"/>
            <a:chExt cx="8033297" cy="675654"/>
          </a:xfrm>
        </p:grpSpPr>
        <p:grpSp>
          <p:nvGrpSpPr>
            <p:cNvPr id="525" name="Google Shape;525;p20"/>
            <p:cNvGrpSpPr/>
            <p:nvPr/>
          </p:nvGrpSpPr>
          <p:grpSpPr>
            <a:xfrm>
              <a:off x="2011402" y="3121788"/>
              <a:ext cx="2542448" cy="666946"/>
              <a:chOff x="8702" y="5443007"/>
              <a:chExt cx="5278983" cy="1443856"/>
            </a:xfrm>
          </p:grpSpPr>
          <p:sp>
            <p:nvSpPr>
              <p:cNvPr id="526" name="Google Shape;526;p20"/>
              <p:cNvSpPr/>
              <p:nvPr/>
            </p:nvSpPr>
            <p:spPr>
              <a:xfrm>
                <a:off x="8702" y="5443007"/>
                <a:ext cx="1457286" cy="1443849"/>
              </a:xfrm>
              <a:prstGeom prst="rect">
                <a:avLst/>
              </a:prstGeom>
              <a:blipFill rotWithShape="1">
                <a:blip r:embed="rId3">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27" name="Google Shape;527;p20"/>
              <p:cNvSpPr/>
              <p:nvPr/>
            </p:nvSpPr>
            <p:spPr>
              <a:xfrm>
                <a:off x="3830399" y="5443010"/>
                <a:ext cx="1457286" cy="1443853"/>
              </a:xfrm>
              <a:prstGeom prst="rect">
                <a:avLst/>
              </a:prstGeom>
              <a:blipFill rotWithShape="1">
                <a:blip r:embed="rId4">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28" name="Google Shape;528;p20"/>
              <p:cNvSpPr/>
              <p:nvPr/>
            </p:nvSpPr>
            <p:spPr>
              <a:xfrm>
                <a:off x="1658129" y="5775801"/>
                <a:ext cx="2048256" cy="876875"/>
              </a:xfrm>
              <a:prstGeom prst="stripedRightArrow">
                <a:avLst>
                  <a:gd name="adj1" fmla="val 38702"/>
                  <a:gd name="adj2" fmla="val 97073"/>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529" name="Google Shape;529;p20"/>
            <p:cNvGrpSpPr/>
            <p:nvPr/>
          </p:nvGrpSpPr>
          <p:grpSpPr>
            <a:xfrm>
              <a:off x="4639138" y="3128511"/>
              <a:ext cx="1748056" cy="666943"/>
              <a:chOff x="1658129" y="5443008"/>
              <a:chExt cx="3629556" cy="1443853"/>
            </a:xfrm>
          </p:grpSpPr>
          <p:sp>
            <p:nvSpPr>
              <p:cNvPr id="530" name="Google Shape;530;p20"/>
              <p:cNvSpPr/>
              <p:nvPr/>
            </p:nvSpPr>
            <p:spPr>
              <a:xfrm>
                <a:off x="3830399" y="5443008"/>
                <a:ext cx="1457286" cy="1443853"/>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31" name="Google Shape;531;p20"/>
              <p:cNvSpPr/>
              <p:nvPr/>
            </p:nvSpPr>
            <p:spPr>
              <a:xfrm>
                <a:off x="1658129" y="5775801"/>
                <a:ext cx="2048256" cy="876875"/>
              </a:xfrm>
              <a:prstGeom prst="stripedRightArrow">
                <a:avLst>
                  <a:gd name="adj1" fmla="val 38702"/>
                  <a:gd name="adj2" fmla="val 97073"/>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532" name="Google Shape;532;p20"/>
            <p:cNvGrpSpPr/>
            <p:nvPr/>
          </p:nvGrpSpPr>
          <p:grpSpPr>
            <a:xfrm>
              <a:off x="6460631" y="3130499"/>
              <a:ext cx="1748056" cy="666943"/>
              <a:chOff x="1658129" y="5386172"/>
              <a:chExt cx="3629556" cy="1443853"/>
            </a:xfrm>
          </p:grpSpPr>
          <p:sp>
            <p:nvSpPr>
              <p:cNvPr id="533" name="Google Shape;533;p20"/>
              <p:cNvSpPr/>
              <p:nvPr/>
            </p:nvSpPr>
            <p:spPr>
              <a:xfrm>
                <a:off x="3830398" y="5386172"/>
                <a:ext cx="1457287" cy="1443853"/>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34" name="Google Shape;534;p20"/>
              <p:cNvSpPr/>
              <p:nvPr/>
            </p:nvSpPr>
            <p:spPr>
              <a:xfrm>
                <a:off x="1658129" y="5775800"/>
                <a:ext cx="2048256" cy="876876"/>
              </a:xfrm>
              <a:prstGeom prst="stripedRightArrow">
                <a:avLst>
                  <a:gd name="adj1" fmla="val 38702"/>
                  <a:gd name="adj2" fmla="val 97073"/>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535" name="Google Shape;535;p20"/>
            <p:cNvGrpSpPr/>
            <p:nvPr/>
          </p:nvGrpSpPr>
          <p:grpSpPr>
            <a:xfrm>
              <a:off x="8296643" y="3126820"/>
              <a:ext cx="1748056" cy="666943"/>
              <a:chOff x="1658129" y="5386172"/>
              <a:chExt cx="3629556" cy="1443853"/>
            </a:xfrm>
          </p:grpSpPr>
          <p:sp>
            <p:nvSpPr>
              <p:cNvPr id="536" name="Google Shape;536;p20"/>
              <p:cNvSpPr/>
              <p:nvPr/>
            </p:nvSpPr>
            <p:spPr>
              <a:xfrm>
                <a:off x="3830398" y="5386172"/>
                <a:ext cx="1457287" cy="1443853"/>
              </a:xfrm>
              <a:prstGeom prst="rect">
                <a:avLst/>
              </a:prstGeom>
              <a:blipFill rotWithShape="1">
                <a:blip r:embed="rId7">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37" name="Google Shape;537;p20"/>
              <p:cNvSpPr/>
              <p:nvPr/>
            </p:nvSpPr>
            <p:spPr>
              <a:xfrm>
                <a:off x="1658129" y="5775800"/>
                <a:ext cx="2048256" cy="876876"/>
              </a:xfrm>
              <a:prstGeom prst="stripedRightArrow">
                <a:avLst>
                  <a:gd name="adj1" fmla="val 38702"/>
                  <a:gd name="adj2" fmla="val 97073"/>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8" name="Google Shape;538;p20"/>
          <p:cNvSpPr/>
          <p:nvPr/>
        </p:nvSpPr>
        <p:spPr>
          <a:xfrm>
            <a:off x="-229494" y="2346496"/>
            <a:ext cx="4471516" cy="2351314"/>
          </a:xfrm>
          <a:prstGeom prst="ellipse">
            <a:avLst/>
          </a:prstGeom>
          <a:noFill/>
          <a:ln w="571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1"/>
              </a:solidFill>
              <a:latin typeface="Calibri"/>
              <a:ea typeface="Calibri"/>
              <a:cs typeface="Calibri"/>
              <a:sym typeface="Calibri"/>
            </a:endParaRPr>
          </a:p>
        </p:txBody>
      </p:sp>
      <p:sp>
        <p:nvSpPr>
          <p:cNvPr id="539" name="Google Shape;539;p20"/>
          <p:cNvSpPr txBox="1"/>
          <p:nvPr/>
        </p:nvSpPr>
        <p:spPr>
          <a:xfrm>
            <a:off x="3603775" y="5321850"/>
            <a:ext cx="5797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i="1">
                <a:solidFill>
                  <a:schemeClr val="dk1"/>
                </a:solidFill>
                <a:latin typeface="Lora"/>
                <a:ea typeface="Lora"/>
                <a:cs typeface="Lora"/>
                <a:sym typeface="Lora"/>
              </a:rPr>
              <a:t>Prof(M) ⊆ Prof(M</a:t>
            </a:r>
            <a:r>
              <a:rPr lang="en-US" sz="3600" i="1" baseline="-25000">
                <a:solidFill>
                  <a:schemeClr val="dk1"/>
                </a:solidFill>
                <a:latin typeface="Lora"/>
                <a:ea typeface="Lora"/>
                <a:cs typeface="Lora"/>
                <a:sym typeface="Lora"/>
              </a:rPr>
              <a:t>Bool</a:t>
            </a:r>
            <a:r>
              <a:rPr lang="en-US" sz="3600" i="1">
                <a:solidFill>
                  <a:schemeClr val="dk1"/>
                </a:solidFill>
                <a:latin typeface="Lora"/>
                <a:ea typeface="Lora"/>
                <a:cs typeface="Lora"/>
                <a:sym typeface="Lora"/>
              </a:rPr>
              <a:t>) </a:t>
            </a:r>
            <a:endParaRPr sz="3600" i="1">
              <a:latin typeface="Lora"/>
              <a:ea typeface="Lora"/>
              <a:cs typeface="Lora"/>
              <a:sym typeface="Lora"/>
            </a:endParaRPr>
          </a:p>
        </p:txBody>
      </p:sp>
      <p:sp>
        <p:nvSpPr>
          <p:cNvPr id="23" name="Google Shape;642;g3087e56d384_0_198">
            <a:extLst>
              <a:ext uri="{FF2B5EF4-FFF2-40B4-BE49-F238E27FC236}">
                <a16:creationId xmlns:a16="http://schemas.microsoft.com/office/drawing/2014/main" id="{0083B3CB-8A49-480D-823C-1A35000EA508}"/>
              </a:ext>
            </a:extLst>
          </p:cNvPr>
          <p:cNvSpPr txBox="1">
            <a:spLocks noGrp="1"/>
          </p:cNvSpPr>
          <p:nvPr>
            <p:ph type="title"/>
          </p:nvPr>
        </p:nvSpPr>
        <p:spPr>
          <a:xfrm>
            <a:off x="0" y="0"/>
            <a:ext cx="12192000" cy="1200288"/>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Clr>
                <a:schemeClr val="dk1"/>
              </a:buClr>
              <a:buSzPts val="4400"/>
              <a:buFont typeface="Calibri"/>
              <a:buNone/>
            </a:pPr>
            <a:r>
              <a:rPr lang="en-US" dirty="0"/>
              <a:t>Theorem: Every Mechanism is dominated </a:t>
            </a:r>
            <a:br>
              <a:rPr lang="en-US" dirty="0"/>
            </a:br>
            <a:r>
              <a:rPr lang="en-US" dirty="0"/>
              <a:t>by a Monotonic Boolean Mechanism</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3"/>
          <p:cNvSpPr/>
          <p:nvPr/>
        </p:nvSpPr>
        <p:spPr>
          <a:xfrm>
            <a:off x="2704953" y="2770962"/>
            <a:ext cx="1457286" cy="1443853"/>
          </a:xfrm>
          <a:prstGeom prst="rect">
            <a:avLst/>
          </a:prstGeom>
          <a:blipFill rotWithShape="1">
            <a:blip r:embed="rId3">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546" name="Google Shape;546;p23"/>
          <p:cNvSpPr/>
          <p:nvPr/>
        </p:nvSpPr>
        <p:spPr>
          <a:xfrm>
            <a:off x="7735482" y="2770962"/>
            <a:ext cx="1457286" cy="144385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Calibri"/>
              <a:ea typeface="Calibri"/>
              <a:cs typeface="Calibri"/>
              <a:sym typeface="Calibri"/>
            </a:endParaRPr>
          </a:p>
        </p:txBody>
      </p:sp>
      <p:sp>
        <p:nvSpPr>
          <p:cNvPr id="547" name="Google Shape;547;p23"/>
          <p:cNvSpPr txBox="1"/>
          <p:nvPr/>
        </p:nvSpPr>
        <p:spPr>
          <a:xfrm>
            <a:off x="2120841" y="4211437"/>
            <a:ext cx="262551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alibri"/>
                <a:ea typeface="Calibri"/>
                <a:cs typeface="Calibri"/>
                <a:sym typeface="Calibri"/>
              </a:rPr>
              <a:t>Any mechanism</a:t>
            </a:r>
            <a:endParaRPr sz="2800" b="0" i="0" u="none" strike="noStrike" cap="none">
              <a:solidFill>
                <a:schemeClr val="dk1"/>
              </a:solidFill>
              <a:latin typeface="Calibri"/>
              <a:ea typeface="Calibri"/>
              <a:cs typeface="Calibri"/>
              <a:sym typeface="Calibri"/>
            </a:endParaRPr>
          </a:p>
        </p:txBody>
      </p:sp>
      <p:sp>
        <p:nvSpPr>
          <p:cNvPr id="548" name="Google Shape;548;p23"/>
          <p:cNvSpPr txBox="1"/>
          <p:nvPr/>
        </p:nvSpPr>
        <p:spPr>
          <a:xfrm>
            <a:off x="6755216" y="4265834"/>
            <a:ext cx="3710767"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 mechanism that decides after receiving up to a </a:t>
            </a:r>
            <a:r>
              <a:rPr lang="en-US" sz="2400" b="0" i="0" u="sng" strike="noStrike" cap="none">
                <a:solidFill>
                  <a:schemeClr val="dk1"/>
                </a:solidFill>
                <a:latin typeface="Calibri"/>
                <a:ea typeface="Calibri"/>
                <a:cs typeface="Calibri"/>
                <a:sym typeface="Calibri"/>
              </a:rPr>
              <a:t>single</a:t>
            </a:r>
            <a:r>
              <a:rPr lang="en-US" sz="2400" b="0" i="0" u="none" strike="noStrike" cap="none">
                <a:solidFill>
                  <a:schemeClr val="dk1"/>
                </a:solidFill>
                <a:latin typeface="Calibri"/>
                <a:ea typeface="Calibri"/>
                <a:cs typeface="Calibri"/>
                <a:sym typeface="Calibri"/>
              </a:rPr>
              <a:t> message from each player</a:t>
            </a:r>
            <a:endParaRPr sz="2800" b="0" i="0" u="none" strike="noStrike" cap="none">
              <a:solidFill>
                <a:schemeClr val="dk1"/>
              </a:solidFill>
              <a:latin typeface="Calibri"/>
              <a:ea typeface="Calibri"/>
              <a:cs typeface="Calibri"/>
              <a:sym typeface="Calibri"/>
            </a:endParaRPr>
          </a:p>
        </p:txBody>
      </p:sp>
      <p:sp>
        <p:nvSpPr>
          <p:cNvPr id="549" name="Google Shape;549;p23"/>
          <p:cNvSpPr/>
          <p:nvPr/>
        </p:nvSpPr>
        <p:spPr>
          <a:xfrm>
            <a:off x="5071872" y="3224122"/>
            <a:ext cx="2048256" cy="647500"/>
          </a:xfrm>
          <a:prstGeom prst="stripedRightArrow">
            <a:avLst>
              <a:gd name="adj1" fmla="val 38702"/>
              <a:gd name="adj2" fmla="val 97073"/>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1" name="Google Shape;551;p2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Interactivity Does Not Help</a:t>
            </a:r>
            <a:endParaRPr/>
          </a:p>
        </p:txBody>
      </p:sp>
      <p:sp>
        <p:nvSpPr>
          <p:cNvPr id="553" name="Google Shape;553;p23"/>
          <p:cNvSpPr txBox="1"/>
          <p:nvPr/>
        </p:nvSpPr>
        <p:spPr>
          <a:xfrm>
            <a:off x="7976780" y="3138945"/>
            <a:ext cx="974690" cy="707886"/>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75d8bc90ae52908_24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Example: Asynchronous Authentication</a:t>
            </a:r>
            <a:endParaRPr/>
          </a:p>
        </p:txBody>
      </p:sp>
      <p:pic>
        <p:nvPicPr>
          <p:cNvPr id="561" name="Google Shape;561;g75d8bc90ae52908_241" descr="Smiling face with no fill"/>
          <p:cNvPicPr preferRelativeResize="0"/>
          <p:nvPr/>
        </p:nvPicPr>
        <p:blipFill rotWithShape="1">
          <a:blip r:embed="rId3">
            <a:alphaModFix/>
          </a:blip>
          <a:srcRect/>
          <a:stretch/>
        </p:blipFill>
        <p:spPr>
          <a:xfrm>
            <a:off x="1097116" y="2041758"/>
            <a:ext cx="914400" cy="914400"/>
          </a:xfrm>
          <a:prstGeom prst="rect">
            <a:avLst/>
          </a:prstGeom>
          <a:noFill/>
          <a:ln>
            <a:noFill/>
          </a:ln>
        </p:spPr>
      </p:pic>
      <p:pic>
        <p:nvPicPr>
          <p:cNvPr id="562" name="Google Shape;562;g75d8bc90ae52908_241" descr="Devil face with no fill"/>
          <p:cNvPicPr preferRelativeResize="0"/>
          <p:nvPr/>
        </p:nvPicPr>
        <p:blipFill rotWithShape="1">
          <a:blip r:embed="rId4">
            <a:alphaModFix/>
          </a:blip>
          <a:srcRect/>
          <a:stretch/>
        </p:blipFill>
        <p:spPr>
          <a:xfrm>
            <a:off x="10218298" y="2041758"/>
            <a:ext cx="914400" cy="914400"/>
          </a:xfrm>
          <a:prstGeom prst="rect">
            <a:avLst/>
          </a:prstGeom>
          <a:noFill/>
          <a:ln>
            <a:noFill/>
          </a:ln>
        </p:spPr>
      </p:pic>
      <p:cxnSp>
        <p:nvCxnSpPr>
          <p:cNvPr id="563" name="Google Shape;563;g75d8bc90ae52908_241"/>
          <p:cNvCxnSpPr>
            <a:stCxn id="561" idx="3"/>
          </p:cNvCxnSpPr>
          <p:nvPr/>
        </p:nvCxnSpPr>
        <p:spPr>
          <a:xfrm>
            <a:off x="2011516" y="2498958"/>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564" name="Google Shape;564;g75d8bc90ae52908_241"/>
          <p:cNvCxnSpPr/>
          <p:nvPr/>
        </p:nvCxnSpPr>
        <p:spPr>
          <a:xfrm>
            <a:off x="2011515" y="3813074"/>
            <a:ext cx="2982600" cy="1419300"/>
          </a:xfrm>
          <a:prstGeom prst="straightConnector1">
            <a:avLst/>
          </a:prstGeom>
          <a:noFill/>
          <a:ln w="38100" cap="flat" cmpd="sng">
            <a:solidFill>
              <a:schemeClr val="dk1"/>
            </a:solidFill>
            <a:prstDash val="solid"/>
            <a:round/>
            <a:headEnd type="none" w="sm" len="sm"/>
            <a:tailEnd type="stealth" w="med" len="med"/>
          </a:ln>
        </p:spPr>
      </p:cxnSp>
      <p:cxnSp>
        <p:nvCxnSpPr>
          <p:cNvPr id="565" name="Google Shape;565;g75d8bc90ae52908_241"/>
          <p:cNvCxnSpPr/>
          <p:nvPr/>
        </p:nvCxnSpPr>
        <p:spPr>
          <a:xfrm flipH="1">
            <a:off x="2011543" y="3034738"/>
            <a:ext cx="3031800" cy="595200"/>
          </a:xfrm>
          <a:prstGeom prst="straightConnector1">
            <a:avLst/>
          </a:prstGeom>
          <a:noFill/>
          <a:ln w="38100" cap="flat" cmpd="sng">
            <a:solidFill>
              <a:schemeClr val="dk1"/>
            </a:solidFill>
            <a:prstDash val="solid"/>
            <a:round/>
            <a:headEnd type="none" w="sm" len="sm"/>
            <a:tailEnd type="stealth" w="med" len="med"/>
          </a:ln>
        </p:spPr>
      </p:cxnSp>
      <p:cxnSp>
        <p:nvCxnSpPr>
          <p:cNvPr id="566" name="Google Shape;566;g75d8bc90ae52908_241"/>
          <p:cNvCxnSpPr/>
          <p:nvPr/>
        </p:nvCxnSpPr>
        <p:spPr>
          <a:xfrm>
            <a:off x="6985529" y="3034738"/>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567" name="Google Shape;567;g75d8bc90ae52908_241"/>
          <p:cNvCxnSpPr/>
          <p:nvPr/>
        </p:nvCxnSpPr>
        <p:spPr>
          <a:xfrm flipH="1">
            <a:off x="6985557" y="2498956"/>
            <a:ext cx="3031800" cy="387600"/>
          </a:xfrm>
          <a:prstGeom prst="straightConnector1">
            <a:avLst/>
          </a:prstGeom>
          <a:noFill/>
          <a:ln w="38100" cap="flat" cmpd="sng">
            <a:solidFill>
              <a:schemeClr val="dk1"/>
            </a:solidFill>
            <a:prstDash val="solid"/>
            <a:round/>
            <a:headEnd type="none" w="sm" len="sm"/>
            <a:tailEnd type="stealth" w="med" len="med"/>
          </a:ln>
        </p:spPr>
      </p:cxnSp>
      <p:pic>
        <p:nvPicPr>
          <p:cNvPr id="568" name="Google Shape;568;g75d8bc90ae52908_241" descr="Wallet"/>
          <p:cNvPicPr preferRelativeResize="0"/>
          <p:nvPr/>
        </p:nvPicPr>
        <p:blipFill rotWithShape="1">
          <a:blip r:embed="rId5">
            <a:alphaModFix/>
          </a:blip>
          <a:srcRect/>
          <a:stretch/>
        </p:blipFill>
        <p:spPr>
          <a:xfrm>
            <a:off x="5313605" y="2185643"/>
            <a:ext cx="1401660" cy="1401660"/>
          </a:xfrm>
          <a:prstGeom prst="rect">
            <a:avLst/>
          </a:prstGeom>
          <a:noFill/>
          <a:ln>
            <a:noFill/>
          </a:ln>
        </p:spPr>
      </p:pic>
      <p:sp>
        <p:nvSpPr>
          <p:cNvPr id="569" name="Google Shape;569;g75d8bc90ae52908_241"/>
          <p:cNvSpPr/>
          <p:nvPr/>
        </p:nvSpPr>
        <p:spPr>
          <a:xfrm>
            <a:off x="610766" y="2919757"/>
            <a:ext cx="18870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ID:1</a:t>
            </a:r>
            <a:endParaRPr sz="2800" b="0" i="0" u="none" strike="noStrike" cap="none">
              <a:solidFill>
                <a:schemeClr val="lt1"/>
              </a:solidFill>
              <a:latin typeface="Calibri"/>
              <a:ea typeface="Calibri"/>
              <a:cs typeface="Calibri"/>
              <a:sym typeface="Calibri"/>
            </a:endParaRPr>
          </a:p>
        </p:txBody>
      </p:sp>
      <p:sp>
        <p:nvSpPr>
          <p:cNvPr id="570" name="Google Shape;570;g75d8bc90ae52908_241"/>
          <p:cNvSpPr/>
          <p:nvPr/>
        </p:nvSpPr>
        <p:spPr>
          <a:xfrm>
            <a:off x="9731948" y="2919757"/>
            <a:ext cx="18870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ID:0</a:t>
            </a:r>
            <a:endParaRPr sz="2800" b="0" i="0" u="none" strike="noStrike" cap="none">
              <a:solidFill>
                <a:schemeClr val="lt1"/>
              </a:solidFill>
              <a:latin typeface="Calibri"/>
              <a:ea typeface="Calibri"/>
              <a:cs typeface="Calibri"/>
              <a:sym typeface="Calibri"/>
            </a:endParaRPr>
          </a:p>
        </p:txBody>
      </p:sp>
      <p:sp>
        <p:nvSpPr>
          <p:cNvPr id="571" name="Google Shape;571;g75d8bc90ae52908_241"/>
          <p:cNvSpPr/>
          <p:nvPr/>
        </p:nvSpPr>
        <p:spPr>
          <a:xfrm>
            <a:off x="4993975" y="5848253"/>
            <a:ext cx="2204100" cy="705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4D5156"/>
                </a:solidFill>
                <a:latin typeface="arial"/>
                <a:ea typeface="arial"/>
                <a:cs typeface="arial"/>
                <a:sym typeface="arial"/>
              </a:rPr>
              <a:t>Decide</a:t>
            </a:r>
            <a:endParaRPr sz="2800" b="0" i="0" u="none" strike="noStrike" cap="none">
              <a:solidFill>
                <a:schemeClr val="dk1"/>
              </a:solidFill>
              <a:latin typeface="Calibri"/>
              <a:ea typeface="Calibri"/>
              <a:cs typeface="Calibri"/>
              <a:sym typeface="Calibri"/>
            </a:endParaRPr>
          </a:p>
        </p:txBody>
      </p:sp>
      <p:sp>
        <p:nvSpPr>
          <p:cNvPr id="573" name="Google Shape;573;g75d8bc90ae52908_241"/>
          <p:cNvSpPr txBox="1"/>
          <p:nvPr/>
        </p:nvSpPr>
        <p:spPr>
          <a:xfrm>
            <a:off x="5455850" y="1539507"/>
            <a:ext cx="11172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Calibri"/>
                <a:ea typeface="Calibri"/>
                <a:cs typeface="Calibri"/>
                <a:sym typeface="Calibri"/>
              </a:rPr>
              <a:t>2FA</a:t>
            </a:r>
            <a:endParaRPr sz="3600" b="0" i="0" u="none" strike="noStrike" cap="none">
              <a:solidFill>
                <a:schemeClr val="dk1"/>
              </a:solidFill>
              <a:latin typeface="Calibri"/>
              <a:ea typeface="Calibri"/>
              <a:cs typeface="Calibri"/>
              <a:sym typeface="Calibri"/>
            </a:endParaRPr>
          </a:p>
        </p:txBody>
      </p:sp>
      <p:pic>
        <p:nvPicPr>
          <p:cNvPr id="574" name="Google Shape;574;g75d8bc90ae52908_241"/>
          <p:cNvPicPr preferRelativeResize="0"/>
          <p:nvPr/>
        </p:nvPicPr>
        <p:blipFill rotWithShape="1">
          <a:blip r:embed="rId6">
            <a:alphaModFix/>
          </a:blip>
          <a:srcRect l="15302" t="29890" r="13325" b="30106"/>
          <a:stretch/>
        </p:blipFill>
        <p:spPr>
          <a:xfrm>
            <a:off x="2583887" y="1886898"/>
            <a:ext cx="1887099" cy="704951"/>
          </a:xfrm>
          <a:prstGeom prst="rect">
            <a:avLst/>
          </a:prstGeom>
          <a:noFill/>
          <a:ln>
            <a:noFill/>
          </a:ln>
        </p:spPr>
      </p:pic>
      <p:pic>
        <p:nvPicPr>
          <p:cNvPr id="575" name="Google Shape;575;g75d8bc90ae52908_241"/>
          <p:cNvPicPr preferRelativeResize="0"/>
          <p:nvPr/>
        </p:nvPicPr>
        <p:blipFill rotWithShape="1">
          <a:blip r:embed="rId6">
            <a:alphaModFix/>
          </a:blip>
          <a:srcRect l="15302" t="29890" r="13325" b="30106"/>
          <a:stretch/>
        </p:blipFill>
        <p:spPr>
          <a:xfrm>
            <a:off x="7336412" y="1886898"/>
            <a:ext cx="1887099" cy="704951"/>
          </a:xfrm>
          <a:prstGeom prst="rect">
            <a:avLst/>
          </a:prstGeom>
          <a:noFill/>
          <a:ln>
            <a:noFill/>
          </a:ln>
        </p:spPr>
      </p:pic>
      <p:pic>
        <p:nvPicPr>
          <p:cNvPr id="576" name="Google Shape;576;g75d8bc90ae52908_241"/>
          <p:cNvPicPr preferRelativeResize="0"/>
          <p:nvPr/>
        </p:nvPicPr>
        <p:blipFill>
          <a:blip r:embed="rId7">
            <a:alphaModFix/>
          </a:blip>
          <a:stretch>
            <a:fillRect/>
          </a:stretch>
        </p:blipFill>
        <p:spPr>
          <a:xfrm>
            <a:off x="3352826" y="3587300"/>
            <a:ext cx="1641158" cy="914401"/>
          </a:xfrm>
          <a:prstGeom prst="rect">
            <a:avLst/>
          </a:prstGeom>
          <a:noFill/>
          <a:ln>
            <a:noFill/>
          </a:ln>
        </p:spPr>
      </p:pic>
      <p:cxnSp>
        <p:nvCxnSpPr>
          <p:cNvPr id="577" name="Google Shape;577;g75d8bc90ae52908_241"/>
          <p:cNvCxnSpPr/>
          <p:nvPr/>
        </p:nvCxnSpPr>
        <p:spPr>
          <a:xfrm>
            <a:off x="6014447" y="3422350"/>
            <a:ext cx="91200" cy="2325600"/>
          </a:xfrm>
          <a:prstGeom prst="straightConnector1">
            <a:avLst/>
          </a:prstGeom>
          <a:noFill/>
          <a:ln w="38100" cap="flat" cmpd="sng">
            <a:solidFill>
              <a:schemeClr val="dk1"/>
            </a:solidFill>
            <a:prstDash val="solid"/>
            <a:round/>
            <a:headEnd type="none" w="sm" len="sm"/>
            <a:tailEnd type="stealth" w="med" len="med"/>
          </a:ln>
        </p:spPr>
      </p:cxnSp>
      <p:pic>
        <p:nvPicPr>
          <p:cNvPr id="578" name="Google Shape;578;g75d8bc90ae52908_241" descr="Gmail Redesign to Roll Out to All in ..."/>
          <p:cNvPicPr preferRelativeResize="0"/>
          <p:nvPr/>
        </p:nvPicPr>
        <p:blipFill rotWithShape="1">
          <a:blip r:embed="rId8">
            <a:alphaModFix/>
          </a:blip>
          <a:srcRect l="18525" t="7857" r="18763" b="8460"/>
          <a:stretch/>
        </p:blipFill>
        <p:spPr>
          <a:xfrm>
            <a:off x="5264225" y="2185650"/>
            <a:ext cx="1500425" cy="1197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g3087e56d384_0_25" descr="Smiling face with no fill"/>
          <p:cNvPicPr preferRelativeResize="0"/>
          <p:nvPr/>
        </p:nvPicPr>
        <p:blipFill rotWithShape="1">
          <a:blip r:embed="rId3">
            <a:alphaModFix/>
          </a:blip>
          <a:srcRect/>
          <a:stretch/>
        </p:blipFill>
        <p:spPr>
          <a:xfrm>
            <a:off x="1097116" y="2041758"/>
            <a:ext cx="914400" cy="914400"/>
          </a:xfrm>
          <a:prstGeom prst="rect">
            <a:avLst/>
          </a:prstGeom>
          <a:noFill/>
          <a:ln>
            <a:noFill/>
          </a:ln>
        </p:spPr>
      </p:pic>
      <p:pic>
        <p:nvPicPr>
          <p:cNvPr id="585" name="Google Shape;585;g3087e56d384_0_25" descr="Devil face with no fill"/>
          <p:cNvPicPr preferRelativeResize="0"/>
          <p:nvPr/>
        </p:nvPicPr>
        <p:blipFill rotWithShape="1">
          <a:blip r:embed="rId4">
            <a:alphaModFix/>
          </a:blip>
          <a:srcRect/>
          <a:stretch/>
        </p:blipFill>
        <p:spPr>
          <a:xfrm>
            <a:off x="10218298" y="2041758"/>
            <a:ext cx="914400" cy="914400"/>
          </a:xfrm>
          <a:prstGeom prst="rect">
            <a:avLst/>
          </a:prstGeom>
          <a:noFill/>
          <a:ln>
            <a:noFill/>
          </a:ln>
        </p:spPr>
      </p:pic>
      <p:cxnSp>
        <p:nvCxnSpPr>
          <p:cNvPr id="586" name="Google Shape;586;g3087e56d384_0_25"/>
          <p:cNvCxnSpPr>
            <a:stCxn id="584" idx="3"/>
          </p:cNvCxnSpPr>
          <p:nvPr/>
        </p:nvCxnSpPr>
        <p:spPr>
          <a:xfrm>
            <a:off x="2011516" y="2498958"/>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587" name="Google Shape;587;g3087e56d384_0_25"/>
          <p:cNvCxnSpPr/>
          <p:nvPr/>
        </p:nvCxnSpPr>
        <p:spPr>
          <a:xfrm flipH="1">
            <a:off x="6985557" y="2498956"/>
            <a:ext cx="3031800" cy="387600"/>
          </a:xfrm>
          <a:prstGeom prst="straightConnector1">
            <a:avLst/>
          </a:prstGeom>
          <a:noFill/>
          <a:ln w="38100" cap="flat" cmpd="sng">
            <a:solidFill>
              <a:schemeClr val="dk1"/>
            </a:solidFill>
            <a:prstDash val="solid"/>
            <a:round/>
            <a:headEnd type="none" w="sm" len="sm"/>
            <a:tailEnd type="stealth" w="med" len="med"/>
          </a:ln>
        </p:spPr>
      </p:cxnSp>
      <p:pic>
        <p:nvPicPr>
          <p:cNvPr id="588" name="Google Shape;588;g3087e56d384_0_25" descr="Wallet"/>
          <p:cNvPicPr preferRelativeResize="0"/>
          <p:nvPr/>
        </p:nvPicPr>
        <p:blipFill rotWithShape="1">
          <a:blip r:embed="rId5">
            <a:alphaModFix/>
          </a:blip>
          <a:srcRect/>
          <a:stretch/>
        </p:blipFill>
        <p:spPr>
          <a:xfrm>
            <a:off x="5313605" y="2185643"/>
            <a:ext cx="1401660" cy="1401660"/>
          </a:xfrm>
          <a:prstGeom prst="rect">
            <a:avLst/>
          </a:prstGeom>
          <a:noFill/>
          <a:ln>
            <a:noFill/>
          </a:ln>
        </p:spPr>
      </p:pic>
      <p:sp>
        <p:nvSpPr>
          <p:cNvPr id="596" name="Google Shape;596;g3087e56d384_0_2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Example: Interactivity Does Not Help </a:t>
            </a:r>
            <a:endParaRPr/>
          </a:p>
        </p:txBody>
      </p:sp>
      <p:sp>
        <p:nvSpPr>
          <p:cNvPr id="590" name="Google Shape;590;g3087e56d384_0_25"/>
          <p:cNvSpPr txBox="1"/>
          <p:nvPr/>
        </p:nvSpPr>
        <p:spPr>
          <a:xfrm>
            <a:off x="4878191" y="1568943"/>
            <a:ext cx="24576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Calibri"/>
                <a:ea typeface="Calibri"/>
                <a:cs typeface="Calibri"/>
                <a:sym typeface="Calibri"/>
              </a:rPr>
              <a:t>2 out of 2 </a:t>
            </a:r>
            <a:endParaRPr sz="4400" b="0" i="0" u="none" strike="noStrike" cap="none">
              <a:solidFill>
                <a:schemeClr val="dk1"/>
              </a:solidFill>
              <a:latin typeface="Calibri"/>
              <a:ea typeface="Calibri"/>
              <a:cs typeface="Calibri"/>
              <a:sym typeface="Calibri"/>
            </a:endParaRPr>
          </a:p>
        </p:txBody>
      </p:sp>
      <p:pic>
        <p:nvPicPr>
          <p:cNvPr id="591" name="Google Shape;591;g3087e56d384_0_25"/>
          <p:cNvPicPr preferRelativeResize="0"/>
          <p:nvPr/>
        </p:nvPicPr>
        <p:blipFill rotWithShape="1">
          <a:blip r:embed="rId6">
            <a:alphaModFix/>
          </a:blip>
          <a:srcRect l="15302" t="29890" r="13325" b="30106"/>
          <a:stretch/>
        </p:blipFill>
        <p:spPr>
          <a:xfrm>
            <a:off x="2115425" y="1942136"/>
            <a:ext cx="1401677" cy="523614"/>
          </a:xfrm>
          <a:prstGeom prst="rect">
            <a:avLst/>
          </a:prstGeom>
          <a:noFill/>
          <a:ln>
            <a:noFill/>
          </a:ln>
        </p:spPr>
      </p:pic>
      <p:pic>
        <p:nvPicPr>
          <p:cNvPr id="592" name="Google Shape;592;g3087e56d384_0_25"/>
          <p:cNvPicPr preferRelativeResize="0"/>
          <p:nvPr/>
        </p:nvPicPr>
        <p:blipFill>
          <a:blip r:embed="rId7">
            <a:alphaModFix/>
          </a:blip>
          <a:stretch>
            <a:fillRect/>
          </a:stretch>
        </p:blipFill>
        <p:spPr>
          <a:xfrm>
            <a:off x="3620996" y="2041750"/>
            <a:ext cx="1049410" cy="584699"/>
          </a:xfrm>
          <a:prstGeom prst="rect">
            <a:avLst/>
          </a:prstGeom>
          <a:noFill/>
          <a:ln>
            <a:noFill/>
          </a:ln>
        </p:spPr>
      </p:pic>
      <p:pic>
        <p:nvPicPr>
          <p:cNvPr id="593" name="Google Shape;593;g3087e56d384_0_25"/>
          <p:cNvPicPr preferRelativeResize="0"/>
          <p:nvPr/>
        </p:nvPicPr>
        <p:blipFill rotWithShape="1">
          <a:blip r:embed="rId6">
            <a:alphaModFix/>
          </a:blip>
          <a:srcRect l="15302" t="29890" r="13325" b="30106"/>
          <a:stretch/>
        </p:blipFill>
        <p:spPr>
          <a:xfrm>
            <a:off x="7923050" y="2072299"/>
            <a:ext cx="1401677" cy="523614"/>
          </a:xfrm>
          <a:prstGeom prst="rect">
            <a:avLst/>
          </a:prstGeom>
          <a:noFill/>
          <a:ln>
            <a:noFill/>
          </a:ln>
        </p:spPr>
      </p:pic>
      <p:pic>
        <p:nvPicPr>
          <p:cNvPr id="594" name="Google Shape;594;g3087e56d384_0_25" descr="Gmail Redesign to Roll Out to All in ..."/>
          <p:cNvPicPr preferRelativeResize="0"/>
          <p:nvPr/>
        </p:nvPicPr>
        <p:blipFill rotWithShape="1">
          <a:blip r:embed="rId8">
            <a:alphaModFix/>
          </a:blip>
          <a:srcRect l="18525" t="7857" r="18763" b="8460"/>
          <a:stretch/>
        </p:blipFill>
        <p:spPr>
          <a:xfrm>
            <a:off x="5264225" y="2185650"/>
            <a:ext cx="1500425" cy="1197200"/>
          </a:xfrm>
          <a:prstGeom prst="rect">
            <a:avLst/>
          </a:prstGeom>
          <a:noFill/>
          <a:ln>
            <a:noFill/>
          </a:ln>
        </p:spPr>
      </p:pic>
      <p:cxnSp>
        <p:nvCxnSpPr>
          <p:cNvPr id="595" name="Google Shape;595;g3087e56d384_0_25"/>
          <p:cNvCxnSpPr/>
          <p:nvPr/>
        </p:nvCxnSpPr>
        <p:spPr>
          <a:xfrm>
            <a:off x="6014437" y="3422353"/>
            <a:ext cx="0" cy="1689300"/>
          </a:xfrm>
          <a:prstGeom prst="straightConnector1">
            <a:avLst/>
          </a:prstGeom>
          <a:noFill/>
          <a:ln w="38100" cap="flat" cmpd="sng">
            <a:solidFill>
              <a:schemeClr val="dk1"/>
            </a:solidFill>
            <a:prstDash val="solid"/>
            <a:round/>
            <a:headEnd type="none" w="sm" len="sm"/>
            <a:tailEnd type="stealth" w="med" len="med"/>
          </a:ln>
        </p:spPr>
      </p:cxnSp>
      <p:sp>
        <p:nvSpPr>
          <p:cNvPr id="597" name="Google Shape;597;g3087e56d384_0_25"/>
          <p:cNvSpPr/>
          <p:nvPr/>
        </p:nvSpPr>
        <p:spPr>
          <a:xfrm>
            <a:off x="4431533" y="5438362"/>
            <a:ext cx="32106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4D5156"/>
                </a:solidFill>
                <a:latin typeface="arial"/>
                <a:ea typeface="arial"/>
                <a:cs typeface="arial"/>
                <a:sym typeface="arial"/>
              </a:rPr>
              <a:t>Decide</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3087e56d384_0_248"/>
          <p:cNvSpPr/>
          <p:nvPr/>
        </p:nvSpPr>
        <p:spPr>
          <a:xfrm>
            <a:off x="7735482" y="2770962"/>
            <a:ext cx="1457400" cy="14439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Calibri"/>
              <a:ea typeface="Calibri"/>
              <a:cs typeface="Calibri"/>
              <a:sym typeface="Calibri"/>
            </a:endParaRPr>
          </a:p>
        </p:txBody>
      </p:sp>
      <p:sp>
        <p:nvSpPr>
          <p:cNvPr id="604" name="Google Shape;604;g3087e56d384_0_248"/>
          <p:cNvSpPr txBox="1"/>
          <p:nvPr/>
        </p:nvSpPr>
        <p:spPr>
          <a:xfrm>
            <a:off x="269875" y="2007938"/>
            <a:ext cx="6096000" cy="985200"/>
          </a:xfrm>
          <a:prstGeom prst="rect">
            <a:avLst/>
          </a:prstGeom>
          <a:noFill/>
          <a:ln>
            <a:noFill/>
          </a:ln>
        </p:spPr>
        <p:txBody>
          <a:bodyPr spcFirstLastPara="1" wrap="square" lIns="91425" tIns="45700" rIns="91425" bIns="45700" anchor="t" anchorCtr="0">
            <a:spAutoFit/>
          </a:bodyPr>
          <a:lstStyle/>
          <a:p>
            <a:pPr marL="457200" lvl="0" indent="-412750" algn="l" rtl="0">
              <a:spcBef>
                <a:spcPts val="0"/>
              </a:spcBef>
              <a:spcAft>
                <a:spcPts val="0"/>
              </a:spcAft>
              <a:buClr>
                <a:schemeClr val="dk1"/>
              </a:buClr>
              <a:buSzPts val="2900"/>
              <a:buChar char="●"/>
            </a:pPr>
            <a:r>
              <a:rPr lang="en-US" sz="2900" i="1">
                <a:solidFill>
                  <a:schemeClr val="dk1"/>
                </a:solidFill>
                <a:latin typeface="Lora"/>
                <a:ea typeface="Lora"/>
                <a:cs typeface="Lora"/>
                <a:sym typeface="Lora"/>
              </a:rPr>
              <a:t>M</a:t>
            </a:r>
            <a:r>
              <a:rPr lang="en-US" sz="2900" i="1" baseline="-25000">
                <a:solidFill>
                  <a:schemeClr val="dk1"/>
                </a:solidFill>
                <a:latin typeface="Lora"/>
                <a:ea typeface="Lora"/>
                <a:cs typeface="Lora"/>
                <a:sym typeface="Lora"/>
              </a:rPr>
              <a:t>OS  </a:t>
            </a:r>
            <a:r>
              <a:rPr lang="en-US" sz="2900">
                <a:solidFill>
                  <a:schemeClr val="dk1"/>
                </a:solidFill>
                <a:latin typeface="Calibri"/>
                <a:ea typeface="Calibri"/>
                <a:cs typeface="Calibri"/>
                <a:sym typeface="Calibri"/>
              </a:rPr>
              <a:t>takes up to a single message from each player. </a:t>
            </a:r>
            <a:endParaRPr sz="2900">
              <a:solidFill>
                <a:schemeClr val="dk1"/>
              </a:solidFill>
              <a:latin typeface="Calibri"/>
              <a:ea typeface="Calibri"/>
              <a:cs typeface="Calibri"/>
              <a:sym typeface="Calibri"/>
            </a:endParaRPr>
          </a:p>
        </p:txBody>
      </p:sp>
      <p:sp>
        <p:nvSpPr>
          <p:cNvPr id="605" name="Google Shape;605;g3087e56d384_0_248"/>
          <p:cNvSpPr txBox="1"/>
          <p:nvPr/>
        </p:nvSpPr>
        <p:spPr>
          <a:xfrm>
            <a:off x="6755216" y="4265834"/>
            <a:ext cx="37107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 mechanism that decides after receiving up to a </a:t>
            </a:r>
            <a:r>
              <a:rPr lang="en-US" sz="2400" b="0" i="0" u="sng" strike="noStrike" cap="none">
                <a:solidFill>
                  <a:schemeClr val="dk1"/>
                </a:solidFill>
                <a:latin typeface="Calibri"/>
                <a:ea typeface="Calibri"/>
                <a:cs typeface="Calibri"/>
                <a:sym typeface="Calibri"/>
              </a:rPr>
              <a:t>single</a:t>
            </a:r>
            <a:r>
              <a:rPr lang="en-US" sz="2400" b="0" i="0" u="none" strike="noStrike" cap="none">
                <a:solidFill>
                  <a:schemeClr val="dk1"/>
                </a:solidFill>
                <a:latin typeface="Calibri"/>
                <a:ea typeface="Calibri"/>
                <a:cs typeface="Calibri"/>
                <a:sym typeface="Calibri"/>
              </a:rPr>
              <a:t> message from each player</a:t>
            </a:r>
            <a:endParaRPr sz="2800" b="0" i="0" u="none" strike="noStrike" cap="none">
              <a:solidFill>
                <a:schemeClr val="dk1"/>
              </a:solidFill>
              <a:latin typeface="Calibri"/>
              <a:ea typeface="Calibri"/>
              <a:cs typeface="Calibri"/>
              <a:sym typeface="Calibri"/>
            </a:endParaRPr>
          </a:p>
        </p:txBody>
      </p:sp>
      <p:sp>
        <p:nvSpPr>
          <p:cNvPr id="607" name="Google Shape;607;g3087e56d384_0_24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Interactivity Does Not Help</a:t>
            </a:r>
            <a:endParaRPr/>
          </a:p>
        </p:txBody>
      </p:sp>
      <p:sp>
        <p:nvSpPr>
          <p:cNvPr id="609" name="Google Shape;609;g3087e56d384_0_248"/>
          <p:cNvSpPr txBox="1"/>
          <p:nvPr/>
        </p:nvSpPr>
        <p:spPr>
          <a:xfrm>
            <a:off x="7976780" y="2821981"/>
            <a:ext cx="974700" cy="7080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g3087e56d384_0_236"/>
          <p:cNvSpPr/>
          <p:nvPr/>
        </p:nvSpPr>
        <p:spPr>
          <a:xfrm>
            <a:off x="7735482" y="2770962"/>
            <a:ext cx="1457400" cy="14439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Calibri"/>
              <a:ea typeface="Calibri"/>
              <a:cs typeface="Calibri"/>
              <a:sym typeface="Calibri"/>
            </a:endParaRPr>
          </a:p>
        </p:txBody>
      </p:sp>
      <p:sp>
        <p:nvSpPr>
          <p:cNvPr id="617" name="Google Shape;617;g3087e56d384_0_236"/>
          <p:cNvSpPr txBox="1"/>
          <p:nvPr/>
        </p:nvSpPr>
        <p:spPr>
          <a:xfrm>
            <a:off x="269875" y="2007938"/>
            <a:ext cx="6096000" cy="2770500"/>
          </a:xfrm>
          <a:prstGeom prst="rect">
            <a:avLst/>
          </a:prstGeom>
          <a:noFill/>
          <a:ln>
            <a:noFill/>
          </a:ln>
        </p:spPr>
        <p:txBody>
          <a:bodyPr spcFirstLastPara="1" wrap="square" lIns="91425" tIns="45700" rIns="91425" bIns="45700" anchor="t" anchorCtr="0">
            <a:spAutoFit/>
          </a:bodyPr>
          <a:lstStyle/>
          <a:p>
            <a:pPr marL="457200" lvl="0" indent="-412750" algn="l" rtl="0">
              <a:spcBef>
                <a:spcPts val="0"/>
              </a:spcBef>
              <a:spcAft>
                <a:spcPts val="0"/>
              </a:spcAft>
              <a:buClr>
                <a:schemeClr val="dk1"/>
              </a:buClr>
              <a:buSzPts val="2900"/>
              <a:buChar char="●"/>
            </a:pPr>
            <a:r>
              <a:rPr lang="en-US" sz="2900" i="1">
                <a:solidFill>
                  <a:schemeClr val="dk1"/>
                </a:solidFill>
                <a:latin typeface="Lora"/>
                <a:ea typeface="Lora"/>
                <a:cs typeface="Lora"/>
                <a:sym typeface="Lora"/>
              </a:rPr>
              <a:t>M</a:t>
            </a:r>
            <a:r>
              <a:rPr lang="en-US" sz="2900" i="1" baseline="-25000">
                <a:solidFill>
                  <a:schemeClr val="dk1"/>
                </a:solidFill>
                <a:latin typeface="Lora"/>
                <a:ea typeface="Lora"/>
                <a:cs typeface="Lora"/>
                <a:sym typeface="Lora"/>
              </a:rPr>
              <a:t>OS  </a:t>
            </a:r>
            <a:r>
              <a:rPr lang="en-US" sz="2900">
                <a:solidFill>
                  <a:schemeClr val="dk1"/>
                </a:solidFill>
                <a:latin typeface="Calibri"/>
                <a:ea typeface="Calibri"/>
                <a:cs typeface="Calibri"/>
                <a:sym typeface="Calibri"/>
              </a:rPr>
              <a:t>takes up to a single message from each player. </a:t>
            </a:r>
            <a:endParaRPr sz="2900">
              <a:solidFill>
                <a:schemeClr val="dk1"/>
              </a:solidFill>
              <a:latin typeface="Calibri"/>
              <a:ea typeface="Calibri"/>
              <a:cs typeface="Calibri"/>
              <a:sym typeface="Calibri"/>
            </a:endParaRPr>
          </a:p>
          <a:p>
            <a:pPr marL="457200" lvl="0" indent="0" algn="l" rtl="0">
              <a:spcBef>
                <a:spcPts val="0"/>
              </a:spcBef>
              <a:spcAft>
                <a:spcPts val="0"/>
              </a:spcAft>
              <a:buNone/>
            </a:pPr>
            <a:endParaRPr sz="2900">
              <a:solidFill>
                <a:schemeClr val="dk1"/>
              </a:solidFill>
              <a:latin typeface="Calibri"/>
              <a:ea typeface="Calibri"/>
              <a:cs typeface="Calibri"/>
              <a:sym typeface="Calibri"/>
            </a:endParaRPr>
          </a:p>
          <a:p>
            <a:pPr marL="457200" lvl="0" indent="-412750" algn="l" rtl="0">
              <a:spcBef>
                <a:spcPts val="0"/>
              </a:spcBef>
              <a:spcAft>
                <a:spcPts val="0"/>
              </a:spcAft>
              <a:buClr>
                <a:schemeClr val="dk1"/>
              </a:buClr>
              <a:buSzPts val="2900"/>
              <a:buFont typeface="Calibri"/>
              <a:buChar char="●"/>
            </a:pPr>
            <a:r>
              <a:rPr lang="en-US" sz="2900">
                <a:solidFill>
                  <a:schemeClr val="dk1"/>
                </a:solidFill>
                <a:latin typeface="Calibri"/>
                <a:ea typeface="Calibri"/>
                <a:cs typeface="Calibri"/>
                <a:sym typeface="Calibri"/>
              </a:rPr>
              <a:t>The message includes the player’s strategy and credentials.</a:t>
            </a:r>
            <a:endParaRPr sz="2900">
              <a:solidFill>
                <a:schemeClr val="dk1"/>
              </a:solidFill>
              <a:latin typeface="Calibri"/>
              <a:ea typeface="Calibri"/>
              <a:cs typeface="Calibri"/>
              <a:sym typeface="Calibri"/>
            </a:endParaRPr>
          </a:p>
          <a:p>
            <a:pPr marL="0" lvl="0" indent="0" algn="l" rtl="0">
              <a:spcBef>
                <a:spcPts val="0"/>
              </a:spcBef>
              <a:spcAft>
                <a:spcPts val="0"/>
              </a:spcAft>
              <a:buNone/>
            </a:pPr>
            <a:endParaRPr sz="2900">
              <a:solidFill>
                <a:schemeClr val="dk1"/>
              </a:solidFill>
              <a:latin typeface="Calibri"/>
              <a:ea typeface="Calibri"/>
              <a:cs typeface="Calibri"/>
              <a:sym typeface="Calibri"/>
            </a:endParaRPr>
          </a:p>
        </p:txBody>
      </p:sp>
      <p:sp>
        <p:nvSpPr>
          <p:cNvPr id="618" name="Google Shape;618;g3087e56d384_0_236"/>
          <p:cNvSpPr txBox="1"/>
          <p:nvPr/>
        </p:nvSpPr>
        <p:spPr>
          <a:xfrm>
            <a:off x="6755216" y="4265834"/>
            <a:ext cx="37107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 mechanism that decides after receiving up to a </a:t>
            </a:r>
            <a:r>
              <a:rPr lang="en-US" sz="2400" b="0" i="0" u="sng" strike="noStrike" cap="none">
                <a:solidFill>
                  <a:schemeClr val="dk1"/>
                </a:solidFill>
                <a:latin typeface="Calibri"/>
                <a:ea typeface="Calibri"/>
                <a:cs typeface="Calibri"/>
                <a:sym typeface="Calibri"/>
              </a:rPr>
              <a:t>single</a:t>
            </a:r>
            <a:r>
              <a:rPr lang="en-US" sz="2400" b="0" i="0" u="none" strike="noStrike" cap="none">
                <a:solidFill>
                  <a:schemeClr val="dk1"/>
                </a:solidFill>
                <a:latin typeface="Calibri"/>
                <a:ea typeface="Calibri"/>
                <a:cs typeface="Calibri"/>
                <a:sym typeface="Calibri"/>
              </a:rPr>
              <a:t> message from each player</a:t>
            </a:r>
            <a:endParaRPr sz="2800" b="0" i="0" u="none" strike="noStrike" cap="none">
              <a:solidFill>
                <a:schemeClr val="dk1"/>
              </a:solidFill>
              <a:latin typeface="Calibri"/>
              <a:ea typeface="Calibri"/>
              <a:cs typeface="Calibri"/>
              <a:sym typeface="Calibri"/>
            </a:endParaRPr>
          </a:p>
        </p:txBody>
      </p:sp>
      <p:sp>
        <p:nvSpPr>
          <p:cNvPr id="620" name="Google Shape;620;g3087e56d384_0_23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Interactivity Does Not Help</a:t>
            </a:r>
            <a:endParaRPr/>
          </a:p>
        </p:txBody>
      </p:sp>
      <p:sp>
        <p:nvSpPr>
          <p:cNvPr id="622" name="Google Shape;622;g3087e56d384_0_236"/>
          <p:cNvSpPr txBox="1"/>
          <p:nvPr/>
        </p:nvSpPr>
        <p:spPr>
          <a:xfrm>
            <a:off x="7976780" y="2821981"/>
            <a:ext cx="974700" cy="7080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g3087e56d384_0_182"/>
          <p:cNvSpPr/>
          <p:nvPr/>
        </p:nvSpPr>
        <p:spPr>
          <a:xfrm>
            <a:off x="7735482" y="2770962"/>
            <a:ext cx="1457400" cy="14439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Calibri"/>
              <a:ea typeface="Calibri"/>
              <a:cs typeface="Calibri"/>
              <a:sym typeface="Calibri"/>
            </a:endParaRPr>
          </a:p>
        </p:txBody>
      </p:sp>
      <p:sp>
        <p:nvSpPr>
          <p:cNvPr id="630" name="Google Shape;630;g3087e56d384_0_182"/>
          <p:cNvSpPr txBox="1"/>
          <p:nvPr/>
        </p:nvSpPr>
        <p:spPr>
          <a:xfrm>
            <a:off x="269875" y="2007938"/>
            <a:ext cx="6096000" cy="3216900"/>
          </a:xfrm>
          <a:prstGeom prst="rect">
            <a:avLst/>
          </a:prstGeom>
          <a:noFill/>
          <a:ln>
            <a:noFill/>
          </a:ln>
        </p:spPr>
        <p:txBody>
          <a:bodyPr spcFirstLastPara="1" wrap="square" lIns="91425" tIns="45700" rIns="91425" bIns="45700" anchor="t" anchorCtr="0">
            <a:spAutoFit/>
          </a:bodyPr>
          <a:lstStyle/>
          <a:p>
            <a:pPr marL="457200" lvl="0" indent="-412750" algn="l" rtl="0">
              <a:spcBef>
                <a:spcPts val="0"/>
              </a:spcBef>
              <a:spcAft>
                <a:spcPts val="0"/>
              </a:spcAft>
              <a:buClr>
                <a:schemeClr val="dk1"/>
              </a:buClr>
              <a:buSzPts val="2900"/>
              <a:buChar char="●"/>
            </a:pPr>
            <a:r>
              <a:rPr lang="en-US" sz="2900" i="1">
                <a:solidFill>
                  <a:schemeClr val="dk1"/>
                </a:solidFill>
                <a:latin typeface="Lora"/>
                <a:ea typeface="Lora"/>
                <a:cs typeface="Lora"/>
                <a:sym typeface="Lora"/>
              </a:rPr>
              <a:t>M</a:t>
            </a:r>
            <a:r>
              <a:rPr lang="en-US" sz="2900" i="1" baseline="-25000">
                <a:solidFill>
                  <a:schemeClr val="dk1"/>
                </a:solidFill>
                <a:latin typeface="Lora"/>
                <a:ea typeface="Lora"/>
                <a:cs typeface="Lora"/>
                <a:sym typeface="Lora"/>
              </a:rPr>
              <a:t>OS  </a:t>
            </a:r>
            <a:r>
              <a:rPr lang="en-US" sz="2900">
                <a:solidFill>
                  <a:schemeClr val="dk1"/>
                </a:solidFill>
                <a:latin typeface="Calibri"/>
                <a:ea typeface="Calibri"/>
                <a:cs typeface="Calibri"/>
                <a:sym typeface="Calibri"/>
              </a:rPr>
              <a:t>takes up to a single message from each player. </a:t>
            </a:r>
            <a:endParaRPr sz="2900">
              <a:solidFill>
                <a:schemeClr val="dk1"/>
              </a:solidFill>
              <a:latin typeface="Calibri"/>
              <a:ea typeface="Calibri"/>
              <a:cs typeface="Calibri"/>
              <a:sym typeface="Calibri"/>
            </a:endParaRPr>
          </a:p>
          <a:p>
            <a:pPr marL="457200" lvl="0" indent="0" algn="l" rtl="0">
              <a:spcBef>
                <a:spcPts val="0"/>
              </a:spcBef>
              <a:spcAft>
                <a:spcPts val="0"/>
              </a:spcAft>
              <a:buNone/>
            </a:pPr>
            <a:endParaRPr sz="2900">
              <a:solidFill>
                <a:schemeClr val="dk1"/>
              </a:solidFill>
              <a:latin typeface="Calibri"/>
              <a:ea typeface="Calibri"/>
              <a:cs typeface="Calibri"/>
              <a:sym typeface="Calibri"/>
            </a:endParaRPr>
          </a:p>
          <a:p>
            <a:pPr marL="457200" lvl="0" indent="-412750" algn="l" rtl="0">
              <a:spcBef>
                <a:spcPts val="0"/>
              </a:spcBef>
              <a:spcAft>
                <a:spcPts val="0"/>
              </a:spcAft>
              <a:buClr>
                <a:schemeClr val="dk1"/>
              </a:buClr>
              <a:buSzPts val="2900"/>
              <a:buFont typeface="Calibri"/>
              <a:buChar char="●"/>
            </a:pPr>
            <a:r>
              <a:rPr lang="en-US" sz="2900">
                <a:solidFill>
                  <a:schemeClr val="dk1"/>
                </a:solidFill>
                <a:latin typeface="Calibri"/>
                <a:ea typeface="Calibri"/>
                <a:cs typeface="Calibri"/>
                <a:sym typeface="Calibri"/>
              </a:rPr>
              <a:t>The message includes the player’s strategy and credentials.</a:t>
            </a:r>
            <a:endParaRPr sz="2900">
              <a:solidFill>
                <a:schemeClr val="dk1"/>
              </a:solidFill>
              <a:latin typeface="Calibri"/>
              <a:ea typeface="Calibri"/>
              <a:cs typeface="Calibri"/>
              <a:sym typeface="Calibri"/>
            </a:endParaRPr>
          </a:p>
          <a:p>
            <a:pPr marL="457200" lvl="0" indent="0" algn="l" rtl="0">
              <a:spcBef>
                <a:spcPts val="0"/>
              </a:spcBef>
              <a:spcAft>
                <a:spcPts val="0"/>
              </a:spcAft>
              <a:buNone/>
            </a:pPr>
            <a:endParaRPr sz="2900">
              <a:solidFill>
                <a:schemeClr val="dk1"/>
              </a:solidFill>
              <a:latin typeface="Calibri"/>
              <a:ea typeface="Calibri"/>
              <a:cs typeface="Calibri"/>
              <a:sym typeface="Calibri"/>
            </a:endParaRPr>
          </a:p>
          <a:p>
            <a:pPr marL="457200" lvl="0" indent="-412750" algn="l" rtl="0">
              <a:spcBef>
                <a:spcPts val="0"/>
              </a:spcBef>
              <a:spcAft>
                <a:spcPts val="0"/>
              </a:spcAft>
              <a:buClr>
                <a:schemeClr val="dk1"/>
              </a:buClr>
              <a:buSzPts val="2900"/>
              <a:buFont typeface="Calibri"/>
              <a:buChar char="●"/>
            </a:pPr>
            <a:r>
              <a:rPr lang="en-US" sz="2900" i="1">
                <a:solidFill>
                  <a:schemeClr val="dk1"/>
                </a:solidFill>
                <a:latin typeface="Lora"/>
                <a:ea typeface="Lora"/>
                <a:cs typeface="Lora"/>
                <a:sym typeface="Lora"/>
              </a:rPr>
              <a:t>M</a:t>
            </a:r>
            <a:r>
              <a:rPr lang="en-US" sz="2900" i="1" baseline="-25000">
                <a:solidFill>
                  <a:schemeClr val="dk1"/>
                </a:solidFill>
                <a:latin typeface="Lora"/>
                <a:ea typeface="Lora"/>
                <a:cs typeface="Lora"/>
                <a:sym typeface="Lora"/>
              </a:rPr>
              <a:t>OS </a:t>
            </a:r>
            <a:r>
              <a:rPr lang="en-US" sz="2900">
                <a:solidFill>
                  <a:schemeClr val="dk1"/>
                </a:solidFill>
                <a:latin typeface="Calibri"/>
                <a:ea typeface="Calibri"/>
                <a:cs typeface="Calibri"/>
                <a:sym typeface="Calibri"/>
              </a:rPr>
              <a:t> simulates </a:t>
            </a:r>
            <a:r>
              <a:rPr lang="en-US" sz="2900" i="1">
                <a:solidFill>
                  <a:schemeClr val="dk1"/>
                </a:solidFill>
                <a:latin typeface="Lora"/>
                <a:ea typeface="Lora"/>
                <a:cs typeface="Lora"/>
                <a:sym typeface="Lora"/>
              </a:rPr>
              <a:t>M</a:t>
            </a:r>
            <a:r>
              <a:rPr lang="en-US" sz="2900">
                <a:solidFill>
                  <a:schemeClr val="dk1"/>
                </a:solidFill>
                <a:latin typeface="Calibri"/>
                <a:ea typeface="Calibri"/>
                <a:cs typeface="Calibri"/>
                <a:sym typeface="Calibri"/>
              </a:rPr>
              <a:t>‘s behaviour. </a:t>
            </a:r>
            <a:endParaRPr sz="2900">
              <a:solidFill>
                <a:schemeClr val="dk1"/>
              </a:solidFill>
              <a:latin typeface="Calibri"/>
              <a:ea typeface="Calibri"/>
              <a:cs typeface="Calibri"/>
              <a:sym typeface="Calibri"/>
            </a:endParaRPr>
          </a:p>
        </p:txBody>
      </p:sp>
      <p:sp>
        <p:nvSpPr>
          <p:cNvPr id="631" name="Google Shape;631;g3087e56d384_0_182"/>
          <p:cNvSpPr txBox="1"/>
          <p:nvPr/>
        </p:nvSpPr>
        <p:spPr>
          <a:xfrm>
            <a:off x="6755216" y="4265834"/>
            <a:ext cx="37107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 mechanism that decides after receiving up to a </a:t>
            </a:r>
            <a:r>
              <a:rPr lang="en-US" sz="2400" b="0" i="0" u="sng" strike="noStrike" cap="none">
                <a:solidFill>
                  <a:schemeClr val="dk1"/>
                </a:solidFill>
                <a:latin typeface="Calibri"/>
                <a:ea typeface="Calibri"/>
                <a:cs typeface="Calibri"/>
                <a:sym typeface="Calibri"/>
              </a:rPr>
              <a:t>single</a:t>
            </a:r>
            <a:r>
              <a:rPr lang="en-US" sz="2400" b="0" i="0" u="none" strike="noStrike" cap="none">
                <a:solidFill>
                  <a:schemeClr val="dk1"/>
                </a:solidFill>
                <a:latin typeface="Calibri"/>
                <a:ea typeface="Calibri"/>
                <a:cs typeface="Calibri"/>
                <a:sym typeface="Calibri"/>
              </a:rPr>
              <a:t> message from each player</a:t>
            </a:r>
            <a:endParaRPr sz="2800" b="0" i="0" u="none" strike="noStrike" cap="none">
              <a:solidFill>
                <a:schemeClr val="dk1"/>
              </a:solidFill>
              <a:latin typeface="Calibri"/>
              <a:ea typeface="Calibri"/>
              <a:cs typeface="Calibri"/>
              <a:sym typeface="Calibri"/>
            </a:endParaRPr>
          </a:p>
        </p:txBody>
      </p:sp>
      <p:sp>
        <p:nvSpPr>
          <p:cNvPr id="633" name="Google Shape;633;g3087e56d384_0_18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Interactivity Does Not Help</a:t>
            </a:r>
            <a:endParaRPr/>
          </a:p>
        </p:txBody>
      </p:sp>
      <p:sp>
        <p:nvSpPr>
          <p:cNvPr id="634" name="Google Shape;634;g3087e56d384_0_182"/>
          <p:cNvSpPr/>
          <p:nvPr/>
        </p:nvSpPr>
        <p:spPr>
          <a:xfrm>
            <a:off x="8159262" y="3529867"/>
            <a:ext cx="552600" cy="470400"/>
          </a:xfrm>
          <a:prstGeom prst="rect">
            <a:avLst/>
          </a:prstGeom>
          <a:blipFill rotWithShape="1">
            <a:blip r:embed="rId3">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35" name="Google Shape;635;g3087e56d384_0_182"/>
          <p:cNvSpPr txBox="1"/>
          <p:nvPr/>
        </p:nvSpPr>
        <p:spPr>
          <a:xfrm>
            <a:off x="7976780" y="2821981"/>
            <a:ext cx="974700" cy="7080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36" name="Google Shape;636;g3087e56d384_0_182"/>
          <p:cNvSpPr txBox="1"/>
          <p:nvPr/>
        </p:nvSpPr>
        <p:spPr>
          <a:xfrm>
            <a:off x="3543525" y="5541938"/>
            <a:ext cx="5797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i="1">
                <a:solidFill>
                  <a:schemeClr val="dk1"/>
                </a:solidFill>
                <a:latin typeface="Lora"/>
                <a:ea typeface="Lora"/>
                <a:cs typeface="Lora"/>
                <a:sym typeface="Lora"/>
              </a:rPr>
              <a:t>Prof(M) ⊆ Prof(M</a:t>
            </a:r>
            <a:r>
              <a:rPr lang="en-US" sz="3600" i="1" baseline="-25000">
                <a:solidFill>
                  <a:schemeClr val="dk1"/>
                </a:solidFill>
                <a:latin typeface="Lora"/>
                <a:ea typeface="Lora"/>
                <a:cs typeface="Lora"/>
                <a:sym typeface="Lora"/>
              </a:rPr>
              <a:t>OS</a:t>
            </a:r>
            <a:r>
              <a:rPr lang="en-US" sz="3600" i="1">
                <a:solidFill>
                  <a:schemeClr val="dk1"/>
                </a:solidFill>
                <a:latin typeface="Lora"/>
                <a:ea typeface="Lora"/>
                <a:cs typeface="Lora"/>
                <a:sym typeface="Lora"/>
              </a:rPr>
              <a:t>) </a:t>
            </a:r>
            <a:endParaRPr sz="3600" i="1">
              <a:latin typeface="Lora"/>
              <a:ea typeface="Lora"/>
              <a:cs typeface="Lora"/>
              <a:sym typeface="Lor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g3087e56d384_0_198"/>
          <p:cNvSpPr txBox="1">
            <a:spLocks noGrp="1"/>
          </p:cNvSpPr>
          <p:nvPr>
            <p:ph type="title"/>
          </p:nvPr>
        </p:nvSpPr>
        <p:spPr>
          <a:xfrm>
            <a:off x="0" y="0"/>
            <a:ext cx="12192000" cy="1200288"/>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Clr>
                <a:schemeClr val="dk1"/>
              </a:buClr>
              <a:buSzPts val="4400"/>
              <a:buFont typeface="Calibri"/>
              <a:buNone/>
            </a:pPr>
            <a:r>
              <a:rPr lang="en-US" dirty="0"/>
              <a:t>Theorem: Every Mechanism is dominated </a:t>
            </a:r>
            <a:br>
              <a:rPr lang="en-US" dirty="0"/>
            </a:br>
            <a:r>
              <a:rPr lang="en-US" dirty="0"/>
              <a:t>by a Monotonic Boolean Mechanism</a:t>
            </a:r>
            <a:endParaRPr dirty="0"/>
          </a:p>
        </p:txBody>
      </p:sp>
      <p:grpSp>
        <p:nvGrpSpPr>
          <p:cNvPr id="644" name="Google Shape;644;g3087e56d384_0_198"/>
          <p:cNvGrpSpPr/>
          <p:nvPr/>
        </p:nvGrpSpPr>
        <p:grpSpPr>
          <a:xfrm>
            <a:off x="130664" y="2989110"/>
            <a:ext cx="11776761" cy="1034361"/>
            <a:chOff x="2011402" y="3121679"/>
            <a:chExt cx="8033261" cy="675656"/>
          </a:xfrm>
        </p:grpSpPr>
        <p:grpSp>
          <p:nvGrpSpPr>
            <p:cNvPr id="645" name="Google Shape;645;g3087e56d384_0_198"/>
            <p:cNvGrpSpPr/>
            <p:nvPr/>
          </p:nvGrpSpPr>
          <p:grpSpPr>
            <a:xfrm>
              <a:off x="2011402" y="3121679"/>
              <a:ext cx="2542413" cy="666939"/>
              <a:chOff x="8702" y="5443007"/>
              <a:chExt cx="5279097" cy="1443903"/>
            </a:xfrm>
          </p:grpSpPr>
          <p:sp>
            <p:nvSpPr>
              <p:cNvPr id="646" name="Google Shape;646;g3087e56d384_0_198"/>
              <p:cNvSpPr/>
              <p:nvPr/>
            </p:nvSpPr>
            <p:spPr>
              <a:xfrm>
                <a:off x="8702" y="5443007"/>
                <a:ext cx="1457400" cy="1443900"/>
              </a:xfrm>
              <a:prstGeom prst="rect">
                <a:avLst/>
              </a:prstGeom>
              <a:blipFill rotWithShape="1">
                <a:blip r:embed="rId3">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47" name="Google Shape;647;g3087e56d384_0_198"/>
              <p:cNvSpPr/>
              <p:nvPr/>
            </p:nvSpPr>
            <p:spPr>
              <a:xfrm>
                <a:off x="3830399" y="5443010"/>
                <a:ext cx="1457400" cy="1443900"/>
              </a:xfrm>
              <a:prstGeom prst="rect">
                <a:avLst/>
              </a:prstGeom>
              <a:blipFill rotWithShape="1">
                <a:blip r:embed="rId4">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48" name="Google Shape;648;g3087e56d384_0_198"/>
              <p:cNvSpPr/>
              <p:nvPr/>
            </p:nvSpPr>
            <p:spPr>
              <a:xfrm>
                <a:off x="1658129" y="5775801"/>
                <a:ext cx="2048400" cy="876900"/>
              </a:xfrm>
              <a:prstGeom prst="stripedRightArrow">
                <a:avLst>
                  <a:gd name="adj1" fmla="val 38702"/>
                  <a:gd name="adj2" fmla="val 97073"/>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649" name="Google Shape;649;g3087e56d384_0_198"/>
            <p:cNvGrpSpPr/>
            <p:nvPr/>
          </p:nvGrpSpPr>
          <p:grpSpPr>
            <a:xfrm>
              <a:off x="4639110" y="3128408"/>
              <a:ext cx="1748049" cy="666937"/>
              <a:chOff x="1658129" y="5443008"/>
              <a:chExt cx="3629670" cy="1443900"/>
            </a:xfrm>
          </p:grpSpPr>
          <p:sp>
            <p:nvSpPr>
              <p:cNvPr id="650" name="Google Shape;650;g3087e56d384_0_198"/>
              <p:cNvSpPr/>
              <p:nvPr/>
            </p:nvSpPr>
            <p:spPr>
              <a:xfrm>
                <a:off x="3830399" y="5443008"/>
                <a:ext cx="1457400" cy="1443900"/>
              </a:xfrm>
              <a:prstGeom prst="rect">
                <a:avLst/>
              </a:prstGeom>
              <a:blipFill rotWithShape="1">
                <a:blip r:embed="rId5">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51" name="Google Shape;651;g3087e56d384_0_198"/>
              <p:cNvSpPr/>
              <p:nvPr/>
            </p:nvSpPr>
            <p:spPr>
              <a:xfrm>
                <a:off x="1658129" y="5775801"/>
                <a:ext cx="2048400" cy="876900"/>
              </a:xfrm>
              <a:prstGeom prst="stripedRightArrow">
                <a:avLst>
                  <a:gd name="adj1" fmla="val 38702"/>
                  <a:gd name="adj2" fmla="val 97073"/>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652" name="Google Shape;652;g3087e56d384_0_198"/>
            <p:cNvGrpSpPr/>
            <p:nvPr/>
          </p:nvGrpSpPr>
          <p:grpSpPr>
            <a:xfrm>
              <a:off x="6460603" y="3130397"/>
              <a:ext cx="1748049" cy="666937"/>
              <a:chOff x="1658129" y="5386172"/>
              <a:chExt cx="3629669" cy="1443900"/>
            </a:xfrm>
          </p:grpSpPr>
          <p:sp>
            <p:nvSpPr>
              <p:cNvPr id="653" name="Google Shape;653;g3087e56d384_0_198"/>
              <p:cNvSpPr/>
              <p:nvPr/>
            </p:nvSpPr>
            <p:spPr>
              <a:xfrm>
                <a:off x="3830398" y="5386172"/>
                <a:ext cx="1457400" cy="1443900"/>
              </a:xfrm>
              <a:prstGeom prst="rect">
                <a:avLst/>
              </a:prstGeom>
              <a:blipFill rotWithShape="1">
                <a:blip r:embed="rId6">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54" name="Google Shape;654;g3087e56d384_0_198"/>
              <p:cNvSpPr/>
              <p:nvPr/>
            </p:nvSpPr>
            <p:spPr>
              <a:xfrm>
                <a:off x="1658129" y="5775800"/>
                <a:ext cx="2048400" cy="876900"/>
              </a:xfrm>
              <a:prstGeom prst="stripedRightArrow">
                <a:avLst>
                  <a:gd name="adj1" fmla="val 38702"/>
                  <a:gd name="adj2" fmla="val 97073"/>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655" name="Google Shape;655;g3087e56d384_0_198"/>
            <p:cNvGrpSpPr/>
            <p:nvPr/>
          </p:nvGrpSpPr>
          <p:grpSpPr>
            <a:xfrm>
              <a:off x="8296615" y="3126718"/>
              <a:ext cx="1748049" cy="666937"/>
              <a:chOff x="1658129" y="5386172"/>
              <a:chExt cx="3629669" cy="1443900"/>
            </a:xfrm>
          </p:grpSpPr>
          <p:sp>
            <p:nvSpPr>
              <p:cNvPr id="656" name="Google Shape;656;g3087e56d384_0_198"/>
              <p:cNvSpPr/>
              <p:nvPr/>
            </p:nvSpPr>
            <p:spPr>
              <a:xfrm>
                <a:off x="3830398" y="5386172"/>
                <a:ext cx="1457400" cy="1443900"/>
              </a:xfrm>
              <a:prstGeom prst="rect">
                <a:avLst/>
              </a:prstGeom>
              <a:blipFill rotWithShape="1">
                <a:blip r:embed="rId7">
                  <a:alphaModFix/>
                </a:blip>
                <a:stretch>
                  <a:fillRect/>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57" name="Google Shape;657;g3087e56d384_0_198"/>
              <p:cNvSpPr/>
              <p:nvPr/>
            </p:nvSpPr>
            <p:spPr>
              <a:xfrm>
                <a:off x="1658129" y="5775800"/>
                <a:ext cx="2048400" cy="876900"/>
              </a:xfrm>
              <a:prstGeom prst="stripedRightArrow">
                <a:avLst>
                  <a:gd name="adj1" fmla="val 38702"/>
                  <a:gd name="adj2" fmla="val 97073"/>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658" name="Google Shape;658;g3087e56d384_0_198"/>
          <p:cNvSpPr txBox="1"/>
          <p:nvPr/>
        </p:nvSpPr>
        <p:spPr>
          <a:xfrm>
            <a:off x="3603775" y="5321850"/>
            <a:ext cx="5797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i="1">
                <a:solidFill>
                  <a:schemeClr val="dk1"/>
                </a:solidFill>
                <a:latin typeface="Lora"/>
                <a:ea typeface="Lora"/>
                <a:cs typeface="Lora"/>
                <a:sym typeface="Lora"/>
              </a:rPr>
              <a:t>Prof(M) ⊆ Prof(M</a:t>
            </a:r>
            <a:r>
              <a:rPr lang="en-US" sz="3600" i="1" baseline="-25000">
                <a:solidFill>
                  <a:schemeClr val="dk1"/>
                </a:solidFill>
                <a:latin typeface="Lora"/>
                <a:ea typeface="Lora"/>
                <a:cs typeface="Lora"/>
                <a:sym typeface="Lora"/>
              </a:rPr>
              <a:t>Bool</a:t>
            </a:r>
            <a:r>
              <a:rPr lang="en-US" sz="3600" i="1">
                <a:solidFill>
                  <a:schemeClr val="dk1"/>
                </a:solidFill>
                <a:latin typeface="Lora"/>
                <a:ea typeface="Lora"/>
                <a:cs typeface="Lora"/>
                <a:sym typeface="Lora"/>
              </a:rPr>
              <a:t>) </a:t>
            </a:r>
            <a:endParaRPr sz="3600" i="1">
              <a:latin typeface="Lora"/>
              <a:ea typeface="Lora"/>
              <a:cs typeface="Lora"/>
              <a:sym typeface="Lor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g3087e56d384_0_34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Maximal Mechanisms</a:t>
            </a:r>
            <a:endParaRPr/>
          </a:p>
        </p:txBody>
      </p:sp>
      <p:sp>
        <p:nvSpPr>
          <p:cNvPr id="666" name="Google Shape;666;g3087e56d384_0_349"/>
          <p:cNvSpPr/>
          <p:nvPr/>
        </p:nvSpPr>
        <p:spPr>
          <a:xfrm>
            <a:off x="5712877" y="3725418"/>
            <a:ext cx="1005600" cy="397800"/>
          </a:xfrm>
          <a:prstGeom prst="lef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7" name="Google Shape;667;g3087e56d384_0_349"/>
          <p:cNvSpPr/>
          <p:nvPr/>
        </p:nvSpPr>
        <p:spPr>
          <a:xfrm>
            <a:off x="1280150" y="2546550"/>
            <a:ext cx="4157400" cy="27555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600">
                <a:solidFill>
                  <a:schemeClr val="dk1"/>
                </a:solidFill>
                <a:latin typeface="Calibri"/>
                <a:ea typeface="Calibri"/>
                <a:cs typeface="Calibri"/>
                <a:sym typeface="Calibri"/>
              </a:rPr>
              <a:t>Maximal Mechanisms</a:t>
            </a:r>
            <a:endParaRPr sz="900">
              <a:latin typeface="Calibri"/>
              <a:ea typeface="Calibri"/>
              <a:cs typeface="Calibri"/>
              <a:sym typeface="Calibri"/>
            </a:endParaRPr>
          </a:p>
        </p:txBody>
      </p:sp>
      <p:sp>
        <p:nvSpPr>
          <p:cNvPr id="668" name="Google Shape;668;g3087e56d384_0_349"/>
          <p:cNvSpPr/>
          <p:nvPr/>
        </p:nvSpPr>
        <p:spPr>
          <a:xfrm>
            <a:off x="6993800" y="2546575"/>
            <a:ext cx="4157400" cy="27555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a:solidFill>
                  <a:schemeClr val="dk1"/>
                </a:solidFill>
                <a:latin typeface="Calibri"/>
                <a:ea typeface="Calibri"/>
                <a:cs typeface="Calibri"/>
                <a:sym typeface="Calibri"/>
              </a:rPr>
              <a:t>Monotonic Boolean Mechanisms</a:t>
            </a:r>
            <a:endParaRPr sz="5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prstGeom prst="rect">
            <a:avLst/>
          </a:prstGeom>
          <a:noFill/>
        </p:spPr>
        <p:txBody>
          <a:bodyPr spcFirstLastPara="1" wrap="square" lIns="121900" tIns="121900" rIns="121900" bIns="121900" anchor="t" anchorCtr="0">
            <a:noAutofit/>
          </a:bodyPr>
          <a:lstStyle/>
          <a:p>
            <a:r>
              <a:rPr lang="en-US" dirty="0"/>
              <a:t>Decentralized Systems </a:t>
            </a:r>
            <a:endParaRPr dirty="0"/>
          </a:p>
        </p:txBody>
      </p:sp>
      <p:sp>
        <p:nvSpPr>
          <p:cNvPr id="7" name="TextBox 6">
            <a:extLst>
              <a:ext uri="{FF2B5EF4-FFF2-40B4-BE49-F238E27FC236}">
                <a16:creationId xmlns:a16="http://schemas.microsoft.com/office/drawing/2014/main" id="{CC5BE404-3BF6-4D88-8119-09251E15CEF4}"/>
              </a:ext>
            </a:extLst>
          </p:cNvPr>
          <p:cNvSpPr txBox="1"/>
          <p:nvPr/>
        </p:nvSpPr>
        <p:spPr>
          <a:xfrm>
            <a:off x="577527" y="1584264"/>
            <a:ext cx="10734988" cy="3600986"/>
          </a:xfrm>
          <a:prstGeom prst="rect">
            <a:avLst/>
          </a:prstGeom>
          <a:noFill/>
        </p:spPr>
        <p:txBody>
          <a:bodyPr wrap="square" rtlCol="0">
            <a:spAutoFit/>
          </a:bodyPr>
          <a:lstStyle/>
          <a:p>
            <a:pPr marL="457200" indent="-457200">
              <a:buFont typeface="Arial" panose="020B0604020202020204" pitchFamily="34" charset="0"/>
              <a:buChar char="•"/>
            </a:pPr>
            <a:r>
              <a:rPr lang="en-US" sz="3200" dirty="0"/>
              <a:t>Cryptocurrencies </a:t>
            </a:r>
          </a:p>
          <a:p>
            <a:pPr lvl="1"/>
            <a:r>
              <a:rPr lang="en-US" sz="2400" dirty="0">
                <a:solidFill>
                  <a:schemeClr val="accent3"/>
                </a:solidFill>
              </a:rPr>
              <a:t>Bitcoin, </a:t>
            </a:r>
            <a:r>
              <a:rPr lang="en-US" sz="2400" dirty="0" err="1">
                <a:solidFill>
                  <a:schemeClr val="accent3"/>
                </a:solidFill>
              </a:rPr>
              <a:t>Zcash</a:t>
            </a:r>
            <a:r>
              <a:rPr lang="en-US" sz="2400" dirty="0">
                <a:solidFill>
                  <a:schemeClr val="accent3"/>
                </a:solidFill>
              </a:rPr>
              <a:t>; blockchain-based</a:t>
            </a:r>
          </a:p>
          <a:p>
            <a:pPr marL="457200" indent="-457200">
              <a:buFont typeface="Arial" panose="020B0604020202020204" pitchFamily="34" charset="0"/>
              <a:buChar char="•"/>
            </a:pPr>
            <a:r>
              <a:rPr lang="en-US" sz="3200" dirty="0"/>
              <a:t>Decentralized Finance </a:t>
            </a:r>
          </a:p>
          <a:p>
            <a:pPr lvl="1"/>
            <a:r>
              <a:rPr lang="en-US" sz="2400" dirty="0">
                <a:solidFill>
                  <a:schemeClr val="accent3"/>
                </a:solidFill>
              </a:rPr>
              <a:t>Stable coins, oracles, loaning</a:t>
            </a:r>
          </a:p>
          <a:p>
            <a:pPr marL="457200" indent="-457200">
              <a:buFont typeface="Arial" panose="020B0604020202020204" pitchFamily="34" charset="0"/>
              <a:buChar char="•"/>
            </a:pPr>
            <a:r>
              <a:rPr lang="en-US" sz="3200" dirty="0"/>
              <a:t>NFTs </a:t>
            </a:r>
          </a:p>
          <a:p>
            <a:pPr lvl="1"/>
            <a:r>
              <a:rPr lang="en-US" sz="2400" dirty="0" err="1">
                <a:solidFill>
                  <a:schemeClr val="accent3"/>
                </a:solidFill>
              </a:rPr>
              <a:t>Cryptokitties</a:t>
            </a:r>
            <a:r>
              <a:rPr lang="en-US" sz="2400" dirty="0">
                <a:solidFill>
                  <a:schemeClr val="accent3"/>
                </a:solidFill>
              </a:rPr>
              <a:t>, Bored Apes</a:t>
            </a:r>
            <a:endParaRPr lang="en-US" sz="2400" dirty="0"/>
          </a:p>
          <a:p>
            <a:pPr marL="457200" indent="-457200">
              <a:buFont typeface="Arial" panose="020B0604020202020204" pitchFamily="34" charset="0"/>
              <a:buChar char="•"/>
            </a:pPr>
            <a:r>
              <a:rPr lang="en-US" sz="3200" dirty="0"/>
              <a:t>CBDC </a:t>
            </a:r>
          </a:p>
          <a:p>
            <a:pPr lvl="1"/>
            <a:r>
              <a:rPr lang="en-US" sz="2400" dirty="0">
                <a:solidFill>
                  <a:schemeClr val="accent3"/>
                </a:solidFill>
              </a:rPr>
              <a:t>E-krona,</a:t>
            </a:r>
            <a:r>
              <a:rPr lang="en-US" sz="2000" dirty="0">
                <a:solidFill>
                  <a:schemeClr val="accent3"/>
                </a:solidFill>
              </a:rPr>
              <a:t> </a:t>
            </a:r>
            <a:r>
              <a:rPr lang="he-IL" sz="2200" dirty="0">
                <a:solidFill>
                  <a:schemeClr val="accent3"/>
                </a:solidFill>
              </a:rPr>
              <a:t>שקל </a:t>
            </a:r>
            <a:r>
              <a:rPr lang="he-IL" sz="2200" dirty="0" err="1">
                <a:solidFill>
                  <a:schemeClr val="accent3"/>
                </a:solidFill>
              </a:rPr>
              <a:t>דיגטלי</a:t>
            </a:r>
            <a:r>
              <a:rPr lang="he-IL" sz="2200" dirty="0">
                <a:solidFill>
                  <a:schemeClr val="accent3"/>
                </a:solidFill>
              </a:rPr>
              <a:t> (</a:t>
            </a:r>
            <a:r>
              <a:rPr lang="he-IL" sz="2200" dirty="0" err="1">
                <a:solidFill>
                  <a:schemeClr val="accent3"/>
                </a:solidFill>
              </a:rPr>
              <a:t>שק"ד</a:t>
            </a:r>
            <a:r>
              <a:rPr lang="he-IL" sz="2200" dirty="0">
                <a:solidFill>
                  <a:schemeClr val="accent3"/>
                </a:solidFill>
              </a:rPr>
              <a:t>)</a:t>
            </a:r>
            <a:endParaRPr lang="en-US" sz="2200" dirty="0">
              <a:solidFill>
                <a:schemeClr val="accent3"/>
              </a:solidFill>
            </a:endParaRPr>
          </a:p>
        </p:txBody>
      </p:sp>
      <p:pic>
        <p:nvPicPr>
          <p:cNvPr id="15" name="Picture 14" descr="Icon&#10;&#10;Description automatically generated">
            <a:extLst>
              <a:ext uri="{FF2B5EF4-FFF2-40B4-BE49-F238E27FC236}">
                <a16:creationId xmlns:a16="http://schemas.microsoft.com/office/drawing/2014/main" id="{9260323E-CE9D-4F48-9CE4-3DC2ED2A8A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9272" y="683685"/>
            <a:ext cx="1311240" cy="1311240"/>
          </a:xfrm>
          <a:prstGeom prst="rect">
            <a:avLst/>
          </a:prstGeom>
        </p:spPr>
      </p:pic>
      <p:pic>
        <p:nvPicPr>
          <p:cNvPr id="17" name="Picture 16" descr="Logo&#10;&#10;Description automatically generated">
            <a:extLst>
              <a:ext uri="{FF2B5EF4-FFF2-40B4-BE49-F238E27FC236}">
                <a16:creationId xmlns:a16="http://schemas.microsoft.com/office/drawing/2014/main" id="{8D6C22E5-1162-4DBA-BAD5-B9AD22335B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7229" y="928644"/>
            <a:ext cx="1311240" cy="1311240"/>
          </a:xfrm>
          <a:prstGeom prst="rect">
            <a:avLst/>
          </a:prstGeom>
        </p:spPr>
      </p:pic>
      <p:pic>
        <p:nvPicPr>
          <p:cNvPr id="9" name="Picture 8" descr="Shape&#10;&#10;Description automatically generated">
            <a:extLst>
              <a:ext uri="{FF2B5EF4-FFF2-40B4-BE49-F238E27FC236}">
                <a16:creationId xmlns:a16="http://schemas.microsoft.com/office/drawing/2014/main" id="{3363F0B9-EB3B-4BDE-A4A8-2508DF8EE7A8}"/>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62433" y="1477838"/>
            <a:ext cx="1765175" cy="1765175"/>
          </a:xfrm>
          <a:prstGeom prst="rect">
            <a:avLst/>
          </a:prstGeom>
        </p:spPr>
      </p:pic>
      <p:pic>
        <p:nvPicPr>
          <p:cNvPr id="10" name="Picture 9" descr="A picture containing text, businesscard, vector graphics&#10;&#10;Description automatically generated">
            <a:extLst>
              <a:ext uri="{FF2B5EF4-FFF2-40B4-BE49-F238E27FC236}">
                <a16:creationId xmlns:a16="http://schemas.microsoft.com/office/drawing/2014/main" id="{5BC61F04-805E-4B9E-9F2C-0A5BF33F420B}"/>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058" y="1763544"/>
            <a:ext cx="1731626" cy="1731626"/>
          </a:xfrm>
          <a:prstGeom prst="rect">
            <a:avLst/>
          </a:prstGeom>
        </p:spPr>
      </p:pic>
      <p:pic>
        <p:nvPicPr>
          <p:cNvPr id="21" name="Picture 20" descr="Chart, diagram, bubble chart&#10;&#10;Description automatically generated">
            <a:extLst>
              <a:ext uri="{FF2B5EF4-FFF2-40B4-BE49-F238E27FC236}">
                <a16:creationId xmlns:a16="http://schemas.microsoft.com/office/drawing/2014/main" id="{0CEBA6C5-1AD3-4BF6-84C5-F5ECF3EE4769}"/>
              </a:ext>
            </a:extLst>
          </p:cNvPr>
          <p:cNvPicPr>
            <a:picLocks noChangeAspect="1"/>
          </p:cNvPicPr>
          <p:nvPr/>
        </p:nvPicPr>
        <p:blipFill>
          <a:blip r:embed="rId7" cstate="print">
            <a:extLst>
              <a:ext uri="{28A0092B-C50C-407E-A947-70E740481C1C}">
                <a14:useLocalDpi xmlns:a14="http://schemas.microsoft.com/office/drawing/2010/main" val="0"/>
              </a:ext>
            </a:extLst>
          </a:blip>
          <a:srcRect l="48932" t="42158" r="17242" b="3931"/>
          <a:stretch>
            <a:fillRect/>
          </a:stretch>
        </p:blipFill>
        <p:spPr>
          <a:xfrm>
            <a:off x="5502141" y="2807679"/>
            <a:ext cx="3205502" cy="3205502"/>
          </a:xfrm>
          <a:custGeom>
            <a:avLst/>
            <a:gdLst>
              <a:gd name="connsiteX0" fmla="*/ 1602751 w 3205502"/>
              <a:gd name="connsiteY0" fmla="*/ 0 h 3205502"/>
              <a:gd name="connsiteX1" fmla="*/ 3205502 w 3205502"/>
              <a:gd name="connsiteY1" fmla="*/ 1602751 h 3205502"/>
              <a:gd name="connsiteX2" fmla="*/ 1602751 w 3205502"/>
              <a:gd name="connsiteY2" fmla="*/ 3205502 h 3205502"/>
              <a:gd name="connsiteX3" fmla="*/ 0 w 3205502"/>
              <a:gd name="connsiteY3" fmla="*/ 1602751 h 3205502"/>
              <a:gd name="connsiteX4" fmla="*/ 1602751 w 3205502"/>
              <a:gd name="connsiteY4" fmla="*/ 0 h 3205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502" h="3205502">
                <a:moveTo>
                  <a:pt x="1602751" y="0"/>
                </a:moveTo>
                <a:cubicBezTo>
                  <a:pt x="2487926" y="0"/>
                  <a:pt x="3205502" y="717576"/>
                  <a:pt x="3205502" y="1602751"/>
                </a:cubicBezTo>
                <a:cubicBezTo>
                  <a:pt x="3205502" y="2487926"/>
                  <a:pt x="2487926" y="3205502"/>
                  <a:pt x="1602751" y="3205502"/>
                </a:cubicBezTo>
                <a:cubicBezTo>
                  <a:pt x="717576" y="3205502"/>
                  <a:pt x="0" y="2487926"/>
                  <a:pt x="0" y="1602751"/>
                </a:cubicBezTo>
                <a:cubicBezTo>
                  <a:pt x="0" y="717576"/>
                  <a:pt x="717576" y="0"/>
                  <a:pt x="1602751" y="0"/>
                </a:cubicBezTo>
                <a:close/>
              </a:path>
            </a:pathLst>
          </a:custGeom>
        </p:spPr>
      </p:pic>
      <p:pic>
        <p:nvPicPr>
          <p:cNvPr id="16" name="Picture 15" descr="Chart, diagram, bubble chart&#10;&#10;Description automatically generated">
            <a:extLst>
              <a:ext uri="{FF2B5EF4-FFF2-40B4-BE49-F238E27FC236}">
                <a16:creationId xmlns:a16="http://schemas.microsoft.com/office/drawing/2014/main" id="{9D81C236-3272-4A82-997F-715E782274C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2262" t="94418" b="2128"/>
          <a:stretch/>
        </p:blipFill>
        <p:spPr>
          <a:xfrm>
            <a:off x="7278058" y="5985082"/>
            <a:ext cx="2135500" cy="260931"/>
          </a:xfrm>
          <a:prstGeom prst="rect">
            <a:avLst/>
          </a:prstGeom>
        </p:spPr>
      </p:pic>
      <p:pic>
        <p:nvPicPr>
          <p:cNvPr id="4" name="Picture 3">
            <a:extLst>
              <a:ext uri="{FF2B5EF4-FFF2-40B4-BE49-F238E27FC236}">
                <a16:creationId xmlns:a16="http://schemas.microsoft.com/office/drawing/2014/main" id="{6A9665B8-445E-440E-957B-3A4AA489C671}"/>
              </a:ext>
            </a:extLst>
          </p:cNvPr>
          <p:cNvPicPr>
            <a:picLocks noChangeAspect="1"/>
          </p:cNvPicPr>
          <p:nvPr/>
        </p:nvPicPr>
        <p:blipFill rotWithShape="1">
          <a:blip r:embed="rId8"/>
          <a:srcRect l="12374" t="25715" r="39227" b="31448"/>
          <a:stretch/>
        </p:blipFill>
        <p:spPr>
          <a:xfrm>
            <a:off x="3264540" y="5185251"/>
            <a:ext cx="2135500" cy="1181310"/>
          </a:xfrm>
          <a:prstGeom prst="rect">
            <a:avLst/>
          </a:prstGeom>
        </p:spPr>
      </p:pic>
      <p:pic>
        <p:nvPicPr>
          <p:cNvPr id="22" name="Picture 21">
            <a:extLst>
              <a:ext uri="{FF2B5EF4-FFF2-40B4-BE49-F238E27FC236}">
                <a16:creationId xmlns:a16="http://schemas.microsoft.com/office/drawing/2014/main" id="{80D78C9C-A363-4EDF-BD55-53DE4527C52D}"/>
              </a:ext>
            </a:extLst>
          </p:cNvPr>
          <p:cNvPicPr>
            <a:picLocks noChangeAspect="1"/>
          </p:cNvPicPr>
          <p:nvPr/>
        </p:nvPicPr>
        <p:blipFill>
          <a:blip r:embed="rId9"/>
          <a:stretch>
            <a:fillRect/>
          </a:stretch>
        </p:blipFill>
        <p:spPr>
          <a:xfrm>
            <a:off x="879485" y="5185250"/>
            <a:ext cx="2135501" cy="1178075"/>
          </a:xfrm>
          <a:prstGeom prst="rect">
            <a:avLst/>
          </a:prstGeom>
        </p:spPr>
      </p:pic>
      <p:sp>
        <p:nvSpPr>
          <p:cNvPr id="23" name="TextBox 22">
            <a:extLst>
              <a:ext uri="{FF2B5EF4-FFF2-40B4-BE49-F238E27FC236}">
                <a16:creationId xmlns:a16="http://schemas.microsoft.com/office/drawing/2014/main" id="{8C4199E9-FF25-4FC2-B39B-1E45ACC046BD}"/>
              </a:ext>
            </a:extLst>
          </p:cNvPr>
          <p:cNvSpPr txBox="1"/>
          <p:nvPr/>
        </p:nvSpPr>
        <p:spPr>
          <a:xfrm>
            <a:off x="805758" y="6334779"/>
            <a:ext cx="2282954" cy="523220"/>
          </a:xfrm>
          <a:prstGeom prst="rect">
            <a:avLst/>
          </a:prstGeom>
          <a:noFill/>
        </p:spPr>
        <p:txBody>
          <a:bodyPr wrap="square">
            <a:spAutoFit/>
          </a:bodyPr>
          <a:lstStyle/>
          <a:p>
            <a:r>
              <a:rPr lang="en-US" sz="1400" dirty="0"/>
              <a:t>Burkhard </a:t>
            </a:r>
            <a:r>
              <a:rPr lang="en-US" sz="1400" dirty="0" err="1"/>
              <a:t>Balz</a:t>
            </a:r>
            <a:r>
              <a:rPr lang="en-US" sz="1400" dirty="0"/>
              <a:t>. Deutsche Bundesbank Executive Board </a:t>
            </a:r>
          </a:p>
        </p:txBody>
      </p:sp>
      <p:sp>
        <p:nvSpPr>
          <p:cNvPr id="24" name="TextBox 23">
            <a:extLst>
              <a:ext uri="{FF2B5EF4-FFF2-40B4-BE49-F238E27FC236}">
                <a16:creationId xmlns:a16="http://schemas.microsoft.com/office/drawing/2014/main" id="{53534DEA-F686-4824-AFAD-DA3AA6BE195F}"/>
              </a:ext>
            </a:extLst>
          </p:cNvPr>
          <p:cNvSpPr txBox="1"/>
          <p:nvPr/>
        </p:nvSpPr>
        <p:spPr>
          <a:xfrm>
            <a:off x="3188494" y="6334779"/>
            <a:ext cx="2211546" cy="523220"/>
          </a:xfrm>
          <a:prstGeom prst="rect">
            <a:avLst/>
          </a:prstGeom>
          <a:noFill/>
        </p:spPr>
        <p:txBody>
          <a:bodyPr wrap="square">
            <a:spAutoFit/>
          </a:bodyPr>
          <a:lstStyle/>
          <a:p>
            <a:r>
              <a:rPr lang="en-US" sz="1400" dirty="0" err="1"/>
              <a:t>Shaktikanta</a:t>
            </a:r>
            <a:r>
              <a:rPr lang="en-US" sz="1400" dirty="0"/>
              <a:t> Das. Governor of the Reserve Bank of India</a:t>
            </a:r>
          </a:p>
        </p:txBody>
      </p:sp>
      <p:pic>
        <p:nvPicPr>
          <p:cNvPr id="28" name="Picture 27">
            <a:extLst>
              <a:ext uri="{FF2B5EF4-FFF2-40B4-BE49-F238E27FC236}">
                <a16:creationId xmlns:a16="http://schemas.microsoft.com/office/drawing/2014/main" id="{F9ED397D-A7A0-4A9B-B9B9-0E2F94F91B29}"/>
              </a:ext>
            </a:extLst>
          </p:cNvPr>
          <p:cNvPicPr>
            <a:picLocks noChangeAspect="1"/>
          </p:cNvPicPr>
          <p:nvPr/>
        </p:nvPicPr>
        <p:blipFill>
          <a:blip r:embed="rId10"/>
          <a:stretch>
            <a:fillRect/>
          </a:stretch>
        </p:blipFill>
        <p:spPr>
          <a:xfrm>
            <a:off x="9139703" y="3333199"/>
            <a:ext cx="4218078" cy="2812053"/>
          </a:xfrm>
          <a:prstGeom prst="rect">
            <a:avLst/>
          </a:prstGeom>
        </p:spPr>
      </p:pic>
      <p:pic>
        <p:nvPicPr>
          <p:cNvPr id="5" name="Picture 4">
            <a:extLst>
              <a:ext uri="{FF2B5EF4-FFF2-40B4-BE49-F238E27FC236}">
                <a16:creationId xmlns:a16="http://schemas.microsoft.com/office/drawing/2014/main" id="{A8AB3A9A-F11F-4376-98AF-F1A6ADA63C4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827" b="94509" l="10000" r="90000">
                        <a14:foregroundMark x1="37188" y1="90607" x2="38125" y2="90173"/>
                        <a14:foregroundMark x1="51667" y1="94509" x2="51667" y2="94509"/>
                        <a14:backgroundMark x1="71563" y1="81647" x2="78333" y2="83526"/>
                        <a14:backgroundMark x1="78333" y1="83526" x2="79792" y2="85260"/>
                        <a14:backgroundMark x1="66979" y1="86272" x2="68125" y2="89451"/>
                        <a14:backgroundMark x1="72188" y1="80780" x2="75208" y2="82659"/>
                        <a14:backgroundMark x1="70625" y1="81214" x2="71771" y2="81792"/>
                        <a14:backgroundMark x1="66563" y1="85116" x2="68333" y2="88728"/>
                        <a14:backgroundMark x1="30625" y1="70520" x2="29167" y2="69653"/>
                        <a14:backgroundMark x1="31042" y1="70809" x2="31875" y2="71098"/>
                        <a14:backgroundMark x1="32396" y1="71098" x2="32396" y2="71098"/>
                        <a14:backgroundMark x1="32917" y1="71098" x2="32917" y2="71098"/>
                      </a14:backgroundRemoval>
                    </a14:imgEffect>
                  </a14:imgLayer>
                </a14:imgProps>
              </a:ext>
            </a:extLst>
          </a:blip>
          <a:stretch>
            <a:fillRect/>
          </a:stretch>
        </p:blipFill>
        <p:spPr>
          <a:xfrm>
            <a:off x="1669285" y="-227975"/>
            <a:ext cx="9144000" cy="6591300"/>
          </a:xfrm>
          <a:prstGeom prst="rect">
            <a:avLst/>
          </a:prstGeom>
        </p:spPr>
      </p:pic>
      <p:pic>
        <p:nvPicPr>
          <p:cNvPr id="18" name="Picture 17" descr="A red and white sign&#10;&#10;Description automatically generated with low confidence">
            <a:extLst>
              <a:ext uri="{FF2B5EF4-FFF2-40B4-BE49-F238E27FC236}">
                <a16:creationId xmlns:a16="http://schemas.microsoft.com/office/drawing/2014/main" id="{2082CFA4-031E-417A-B360-5B31B42C1C05}"/>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13750" y="1456648"/>
            <a:ext cx="2194426" cy="1647086"/>
          </a:xfrm>
          <a:prstGeom prst="rect">
            <a:avLst/>
          </a:prstGeom>
        </p:spPr>
      </p:pic>
    </p:spTree>
    <p:extLst>
      <p:ext uri="{BB962C8B-B14F-4D97-AF65-F5344CB8AC3E}">
        <p14:creationId xmlns:p14="http://schemas.microsoft.com/office/powerpoint/2010/main" val="3977604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26"/>
          <p:cNvSpPr/>
          <p:nvPr/>
        </p:nvSpPr>
        <p:spPr>
          <a:xfrm>
            <a:off x="760031" y="448849"/>
            <a:ext cx="10306533" cy="6038200"/>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5" name="Google Shape;675;p26"/>
          <p:cNvSpPr/>
          <p:nvPr/>
        </p:nvSpPr>
        <p:spPr>
          <a:xfrm>
            <a:off x="2709036" y="2171020"/>
            <a:ext cx="5610999" cy="2854662"/>
          </a:xfrm>
          <a:prstGeom prst="ellipse">
            <a:avLst/>
          </a:prstGeom>
          <a:solidFill>
            <a:srgbClr val="E18FC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chemeClr val="lt1"/>
                </a:solidFill>
                <a:latin typeface="Calibri"/>
                <a:ea typeface="Calibri"/>
                <a:cs typeface="Calibri"/>
                <a:sym typeface="Calibri"/>
              </a:rPr>
              <a:t>Monotonic Boolean Mechanisms</a:t>
            </a:r>
            <a:endParaRPr sz="4800" b="0" i="0" u="none" strike="noStrike" cap="none">
              <a:solidFill>
                <a:schemeClr val="lt1"/>
              </a:solidFill>
              <a:latin typeface="Calibri"/>
              <a:ea typeface="Calibri"/>
              <a:cs typeface="Calibri"/>
              <a:sym typeface="Calibri"/>
            </a:endParaRPr>
          </a:p>
        </p:txBody>
      </p:sp>
      <p:sp>
        <p:nvSpPr>
          <p:cNvPr id="676" name="Google Shape;676;p26"/>
          <p:cNvSpPr txBox="1"/>
          <p:nvPr/>
        </p:nvSpPr>
        <p:spPr>
          <a:xfrm>
            <a:off x="5569719" y="790490"/>
            <a:ext cx="5024176"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lt1"/>
                </a:solidFill>
                <a:latin typeface="Calibri"/>
                <a:ea typeface="Calibri"/>
                <a:cs typeface="Calibri"/>
                <a:sym typeface="Calibri"/>
              </a:rPr>
              <a:t>All Mechanisms</a:t>
            </a:r>
            <a:endParaRPr sz="5400" b="0" i="0" u="none" strike="noStrike" cap="none">
              <a:solidFill>
                <a:schemeClr val="lt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38D4BA-B5ED-4B07-8B12-94B8BE53C3FF}"/>
              </a:ext>
            </a:extLst>
          </p:cNvPr>
          <p:cNvSpPr>
            <a:spLocks noGrp="1"/>
          </p:cNvSpPr>
          <p:nvPr>
            <p:ph type="ctrTitle"/>
          </p:nvPr>
        </p:nvSpPr>
        <p:spPr/>
        <p:txBody>
          <a:bodyPr/>
          <a:lstStyle/>
          <a:p>
            <a:r>
              <a:rPr lang="en-US" dirty="0"/>
              <a:t>Optimal Mechanisms</a:t>
            </a:r>
          </a:p>
        </p:txBody>
      </p:sp>
    </p:spTree>
    <p:extLst>
      <p:ext uri="{BB962C8B-B14F-4D97-AF65-F5344CB8AC3E}">
        <p14:creationId xmlns:p14="http://schemas.microsoft.com/office/powerpoint/2010/main" val="2243704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extBox 6">
            <a:extLst>
              <a:ext uri="{FF2B5EF4-FFF2-40B4-BE49-F238E27FC236}">
                <a16:creationId xmlns:a16="http://schemas.microsoft.com/office/drawing/2014/main" id="{CC5BE404-3BF6-4D88-8119-09251E15CEF4}"/>
              </a:ext>
            </a:extLst>
          </p:cNvPr>
          <p:cNvSpPr txBox="1"/>
          <p:nvPr/>
        </p:nvSpPr>
        <p:spPr>
          <a:xfrm>
            <a:off x="728506" y="646332"/>
            <a:ext cx="10734988" cy="1569660"/>
          </a:xfrm>
          <a:prstGeom prst="rect">
            <a:avLst/>
          </a:prstGeom>
          <a:noFill/>
        </p:spPr>
        <p:txBody>
          <a:bodyPr wrap="square" rtlCol="0">
            <a:spAutoFit/>
          </a:bodyPr>
          <a:lstStyle/>
          <a:p>
            <a:r>
              <a:rPr lang="en-US" sz="3200" dirty="0"/>
              <a:t>Scan entire range for optimal wallet? </a:t>
            </a:r>
          </a:p>
          <a:p>
            <a:r>
              <a:rPr lang="en-US" sz="3200" dirty="0"/>
              <a:t>Wallets are monotone Boolean functions </a:t>
            </a:r>
          </a:p>
          <a:p>
            <a:r>
              <a:rPr lang="en-US" sz="3200" dirty="0"/>
              <a:t>Number of wallets: the Dedekind number [D1897] (minus 2) </a:t>
            </a:r>
          </a:p>
        </p:txBody>
      </p:sp>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p:txBody>
          <a:bodyPr/>
          <a:lstStyle/>
          <a:p>
            <a:r>
              <a:rPr lang="en-US" dirty="0"/>
              <a:t>Exhaustive Search </a:t>
            </a:r>
          </a:p>
        </p:txBody>
      </p:sp>
      <p:sp>
        <p:nvSpPr>
          <p:cNvPr id="5" name="TextBox 4">
            <a:extLst>
              <a:ext uri="{FF2B5EF4-FFF2-40B4-BE49-F238E27FC236}">
                <a16:creationId xmlns:a16="http://schemas.microsoft.com/office/drawing/2014/main" id="{10923664-53F7-67FD-638F-D68799DBF4CF}"/>
              </a:ext>
            </a:extLst>
          </p:cNvPr>
          <p:cNvSpPr txBox="1"/>
          <p:nvPr/>
        </p:nvSpPr>
        <p:spPr>
          <a:xfrm>
            <a:off x="5955261" y="2949249"/>
            <a:ext cx="1933158" cy="584775"/>
          </a:xfrm>
          <a:prstGeom prst="rect">
            <a:avLst/>
          </a:prstGeom>
          <a:noFill/>
        </p:spPr>
        <p:txBody>
          <a:bodyPr wrap="none" rtlCol="0">
            <a:spAutoFit/>
          </a:bodyPr>
          <a:lstStyle/>
          <a:p>
            <a:r>
              <a:rPr lang="en-US" sz="3200" dirty="0"/>
              <a:t>No wallets</a:t>
            </a:r>
          </a:p>
        </p:txBody>
      </p:sp>
      <p:graphicFrame>
        <p:nvGraphicFramePr>
          <p:cNvPr id="9" name="Table 8">
            <a:extLst>
              <a:ext uri="{FF2B5EF4-FFF2-40B4-BE49-F238E27FC236}">
                <a16:creationId xmlns:a16="http://schemas.microsoft.com/office/drawing/2014/main" id="{5B28CC89-6A59-1C32-87B7-381B66327511}"/>
              </a:ext>
            </a:extLst>
          </p:cNvPr>
          <p:cNvGraphicFramePr>
            <a:graphicFrameLocks noGrp="1"/>
          </p:cNvGraphicFramePr>
          <p:nvPr/>
        </p:nvGraphicFramePr>
        <p:xfrm>
          <a:off x="8124991" y="2376349"/>
          <a:ext cx="3702756" cy="2895600"/>
        </p:xfrm>
        <a:graphic>
          <a:graphicData uri="http://schemas.openxmlformats.org/drawingml/2006/table">
            <a:tbl>
              <a:tblPr firstRow="1" bandRow="1">
                <a:tableStyleId>{073A0DAA-6AF3-43AB-8588-CEC1D06C72B9}</a:tableStyleId>
              </a:tblPr>
              <a:tblGrid>
                <a:gridCol w="1851378">
                  <a:extLst>
                    <a:ext uri="{9D8B030D-6E8A-4147-A177-3AD203B41FA5}">
                      <a16:colId xmlns:a16="http://schemas.microsoft.com/office/drawing/2014/main" val="2643974032"/>
                    </a:ext>
                  </a:extLst>
                </a:gridCol>
                <a:gridCol w="1851378">
                  <a:extLst>
                    <a:ext uri="{9D8B030D-6E8A-4147-A177-3AD203B41FA5}">
                      <a16:colId xmlns:a16="http://schemas.microsoft.com/office/drawing/2014/main" val="4011724207"/>
                    </a:ext>
                  </a:extLst>
                </a:gridCol>
              </a:tblGrid>
              <a:tr h="370840">
                <a:tc gridSpan="2">
                  <a:txBody>
                    <a:bodyPr/>
                    <a:lstStyle/>
                    <a:p>
                      <a:pPr algn="ctr"/>
                      <a:r>
                        <a:rPr lang="en-US" sz="3200" dirty="0">
                          <a:solidFill>
                            <a:schemeClr val="tx1"/>
                          </a:solidFill>
                        </a:rPr>
                        <a:t>Dedekind Numbers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96066340"/>
                  </a:ext>
                </a:extLst>
              </a:tr>
              <a:tr h="370840">
                <a:tc>
                  <a:txBody>
                    <a:bodyPr/>
                    <a:lstStyle/>
                    <a:p>
                      <a:pPr algn="ctr"/>
                      <a:r>
                        <a:rPr lang="en-US" sz="3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3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3323579044"/>
                  </a:ext>
                </a:extLst>
              </a:tr>
              <a:tr h="370840">
                <a:tc>
                  <a:txBody>
                    <a:bodyPr/>
                    <a:lstStyle/>
                    <a:p>
                      <a:pPr algn="ctr"/>
                      <a:r>
                        <a:rPr lang="en-US" sz="3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4412641"/>
                  </a:ext>
                </a:extLst>
              </a:tr>
              <a:tr h="370840">
                <a:tc>
                  <a:txBody>
                    <a:bodyPr/>
                    <a:lstStyle/>
                    <a:p>
                      <a:pPr algn="ctr"/>
                      <a:r>
                        <a:rPr lang="en-US" sz="3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2254158"/>
                  </a:ext>
                </a:extLst>
              </a:tr>
              <a:tr h="370840">
                <a:tc>
                  <a:txBody>
                    <a:bodyPr/>
                    <a:lstStyle/>
                    <a:p>
                      <a:pPr algn="ctr"/>
                      <a:r>
                        <a:rPr lang="en-US" sz="3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2306634"/>
                  </a:ext>
                </a:extLst>
              </a:tr>
            </a:tbl>
          </a:graphicData>
        </a:graphic>
      </p:graphicFrame>
    </p:spTree>
    <p:extLst>
      <p:ext uri="{BB962C8B-B14F-4D97-AF65-F5344CB8AC3E}">
        <p14:creationId xmlns:p14="http://schemas.microsoft.com/office/powerpoint/2010/main" val="3318966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extBox 6">
            <a:extLst>
              <a:ext uri="{FF2B5EF4-FFF2-40B4-BE49-F238E27FC236}">
                <a16:creationId xmlns:a16="http://schemas.microsoft.com/office/drawing/2014/main" id="{CC5BE404-3BF6-4D88-8119-09251E15CEF4}"/>
              </a:ext>
            </a:extLst>
          </p:cNvPr>
          <p:cNvSpPr txBox="1"/>
          <p:nvPr/>
        </p:nvSpPr>
        <p:spPr>
          <a:xfrm>
            <a:off x="728506" y="646332"/>
            <a:ext cx="10734988" cy="1569660"/>
          </a:xfrm>
          <a:prstGeom prst="rect">
            <a:avLst/>
          </a:prstGeom>
          <a:noFill/>
        </p:spPr>
        <p:txBody>
          <a:bodyPr wrap="square" rtlCol="0">
            <a:spAutoFit/>
          </a:bodyPr>
          <a:lstStyle/>
          <a:p>
            <a:r>
              <a:rPr lang="en-US" sz="3200" dirty="0"/>
              <a:t>Scan entire range for optimal wallet? </a:t>
            </a:r>
          </a:p>
          <a:p>
            <a:r>
              <a:rPr lang="en-US" sz="3200" dirty="0"/>
              <a:t>Wallets are monotone Boolean functions </a:t>
            </a:r>
          </a:p>
          <a:p>
            <a:r>
              <a:rPr lang="en-US" sz="3200" dirty="0"/>
              <a:t>Number of wallets: the Dedekind number [D1897] (minus 2) </a:t>
            </a:r>
          </a:p>
        </p:txBody>
      </p:sp>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p:txBody>
          <a:bodyPr/>
          <a:lstStyle/>
          <a:p>
            <a:r>
              <a:rPr lang="en-US" dirty="0"/>
              <a:t>Exhaustive Search </a:t>
            </a:r>
          </a:p>
        </p:txBody>
      </p:sp>
      <p:graphicFrame>
        <p:nvGraphicFramePr>
          <p:cNvPr id="9" name="Table 8">
            <a:extLst>
              <a:ext uri="{FF2B5EF4-FFF2-40B4-BE49-F238E27FC236}">
                <a16:creationId xmlns:a16="http://schemas.microsoft.com/office/drawing/2014/main" id="{5B28CC89-6A59-1C32-87B7-381B66327511}"/>
              </a:ext>
            </a:extLst>
          </p:cNvPr>
          <p:cNvGraphicFramePr>
            <a:graphicFrameLocks noGrp="1"/>
          </p:cNvGraphicFramePr>
          <p:nvPr/>
        </p:nvGraphicFramePr>
        <p:xfrm>
          <a:off x="8124991" y="2376349"/>
          <a:ext cx="3702756" cy="2895600"/>
        </p:xfrm>
        <a:graphic>
          <a:graphicData uri="http://schemas.openxmlformats.org/drawingml/2006/table">
            <a:tbl>
              <a:tblPr firstRow="1" bandRow="1">
                <a:tableStyleId>{073A0DAA-6AF3-43AB-8588-CEC1D06C72B9}</a:tableStyleId>
              </a:tblPr>
              <a:tblGrid>
                <a:gridCol w="1851378">
                  <a:extLst>
                    <a:ext uri="{9D8B030D-6E8A-4147-A177-3AD203B41FA5}">
                      <a16:colId xmlns:a16="http://schemas.microsoft.com/office/drawing/2014/main" val="2643974032"/>
                    </a:ext>
                  </a:extLst>
                </a:gridCol>
                <a:gridCol w="1851378">
                  <a:extLst>
                    <a:ext uri="{9D8B030D-6E8A-4147-A177-3AD203B41FA5}">
                      <a16:colId xmlns:a16="http://schemas.microsoft.com/office/drawing/2014/main" val="4011724207"/>
                    </a:ext>
                  </a:extLst>
                </a:gridCol>
              </a:tblGrid>
              <a:tr h="370840">
                <a:tc gridSpan="2">
                  <a:txBody>
                    <a:bodyPr/>
                    <a:lstStyle/>
                    <a:p>
                      <a:pPr algn="ctr"/>
                      <a:r>
                        <a:rPr lang="en-US" sz="3200" dirty="0">
                          <a:solidFill>
                            <a:schemeClr val="tx1"/>
                          </a:solidFill>
                        </a:rPr>
                        <a:t>Dedekind Numbers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96066340"/>
                  </a:ext>
                </a:extLst>
              </a:tr>
              <a:tr h="370840">
                <a:tc>
                  <a:txBody>
                    <a:bodyPr/>
                    <a:lstStyle/>
                    <a:p>
                      <a:pPr algn="ctr"/>
                      <a:r>
                        <a:rPr lang="en-US" sz="3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579044"/>
                  </a:ext>
                </a:extLst>
              </a:tr>
              <a:tr h="370840">
                <a:tc>
                  <a:txBody>
                    <a:bodyPr/>
                    <a:lstStyle/>
                    <a:p>
                      <a:pPr algn="ctr"/>
                      <a:r>
                        <a:rPr lang="en-US" sz="3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3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2594412641"/>
                  </a:ext>
                </a:extLst>
              </a:tr>
              <a:tr h="370840">
                <a:tc>
                  <a:txBody>
                    <a:bodyPr/>
                    <a:lstStyle/>
                    <a:p>
                      <a:pPr algn="ctr"/>
                      <a:r>
                        <a:rPr lang="en-US" sz="3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2254158"/>
                  </a:ext>
                </a:extLst>
              </a:tr>
              <a:tr h="370840">
                <a:tc>
                  <a:txBody>
                    <a:bodyPr/>
                    <a:lstStyle/>
                    <a:p>
                      <a:pPr algn="ctr"/>
                      <a:r>
                        <a:rPr lang="en-US" sz="3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2306634"/>
                  </a:ext>
                </a:extLst>
              </a:tr>
            </a:tbl>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D9D533-4E17-52A8-E061-015E34F303CC}"/>
                  </a:ext>
                </a:extLst>
              </p:cNvPr>
              <p:cNvSpPr txBox="1"/>
              <p:nvPr/>
            </p:nvSpPr>
            <p:spPr>
              <a:xfrm>
                <a:off x="5429956" y="3531761"/>
                <a:ext cx="2594749" cy="584775"/>
              </a:xfrm>
              <a:prstGeom prst="rect">
                <a:avLst/>
              </a:prstGeom>
              <a:noFill/>
            </p:spPr>
            <p:txBody>
              <a:bodyPr wrap="none" rtlCol="0">
                <a:spAutoFit/>
              </a:bodyPr>
              <a:lstStyle/>
              <a:p>
                <a:r>
                  <a:rPr lang="en-US" sz="3200" dirty="0"/>
                  <a:t>One wallet: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𝑘</m:t>
                        </m:r>
                      </m:e>
                      <m:sub>
                        <m:r>
                          <a:rPr lang="en-US" sz="3200" b="0" i="1" smtClean="0">
                            <a:latin typeface="Cambria Math" panose="02040503050406030204" pitchFamily="18" charset="0"/>
                          </a:rPr>
                          <m:t>1</m:t>
                        </m:r>
                      </m:sub>
                    </m:sSub>
                  </m:oMath>
                </a14:m>
                <a:endParaRPr lang="en-US" sz="3200" dirty="0"/>
              </a:p>
            </p:txBody>
          </p:sp>
        </mc:Choice>
        <mc:Fallback xmlns="">
          <p:sp>
            <p:nvSpPr>
              <p:cNvPr id="2" name="TextBox 1">
                <a:extLst>
                  <a:ext uri="{FF2B5EF4-FFF2-40B4-BE49-F238E27FC236}">
                    <a16:creationId xmlns:a16="http://schemas.microsoft.com/office/drawing/2014/main" id="{B9D9D533-4E17-52A8-E061-015E34F303CC}"/>
                  </a:ext>
                </a:extLst>
              </p:cNvPr>
              <p:cNvSpPr txBox="1">
                <a:spLocks noRot="1" noChangeAspect="1" noMove="1" noResize="1" noEditPoints="1" noAdjustHandles="1" noChangeArrowheads="1" noChangeShapeType="1" noTextEdit="1"/>
              </p:cNvSpPr>
              <p:nvPr/>
            </p:nvSpPr>
            <p:spPr>
              <a:xfrm>
                <a:off x="5429956" y="3531761"/>
                <a:ext cx="2594749" cy="584775"/>
              </a:xfrm>
              <a:prstGeom prst="rect">
                <a:avLst/>
              </a:prstGeom>
              <a:blipFill>
                <a:blip r:embed="rId3"/>
                <a:stretch>
                  <a:fillRect l="-6118" t="-12500" b="-34375"/>
                </a:stretch>
              </a:blipFill>
            </p:spPr>
            <p:txBody>
              <a:bodyPr/>
              <a:lstStyle/>
              <a:p>
                <a:r>
                  <a:rPr lang="en-US">
                    <a:noFill/>
                  </a:rPr>
                  <a:t> </a:t>
                </a:r>
              </a:p>
            </p:txBody>
          </p:sp>
        </mc:Fallback>
      </mc:AlternateContent>
    </p:spTree>
    <p:extLst>
      <p:ext uri="{BB962C8B-B14F-4D97-AF65-F5344CB8AC3E}">
        <p14:creationId xmlns:p14="http://schemas.microsoft.com/office/powerpoint/2010/main" val="2941422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extBox 6">
            <a:extLst>
              <a:ext uri="{FF2B5EF4-FFF2-40B4-BE49-F238E27FC236}">
                <a16:creationId xmlns:a16="http://schemas.microsoft.com/office/drawing/2014/main" id="{CC5BE404-3BF6-4D88-8119-09251E15CEF4}"/>
              </a:ext>
            </a:extLst>
          </p:cNvPr>
          <p:cNvSpPr txBox="1"/>
          <p:nvPr/>
        </p:nvSpPr>
        <p:spPr>
          <a:xfrm>
            <a:off x="728506" y="646332"/>
            <a:ext cx="10734988" cy="1569660"/>
          </a:xfrm>
          <a:prstGeom prst="rect">
            <a:avLst/>
          </a:prstGeom>
          <a:noFill/>
        </p:spPr>
        <p:txBody>
          <a:bodyPr wrap="square" rtlCol="0">
            <a:spAutoFit/>
          </a:bodyPr>
          <a:lstStyle/>
          <a:p>
            <a:r>
              <a:rPr lang="en-US" sz="3200" dirty="0"/>
              <a:t>Scan entire range for optimal wallet? </a:t>
            </a:r>
          </a:p>
          <a:p>
            <a:r>
              <a:rPr lang="en-US" sz="3200" dirty="0"/>
              <a:t>Wallets are monotone Boolean functions </a:t>
            </a:r>
          </a:p>
          <a:p>
            <a:r>
              <a:rPr lang="en-US" sz="3200" dirty="0"/>
              <a:t>Number of wallets: the Dedekind number [D1897] (minus 2) </a:t>
            </a:r>
          </a:p>
        </p:txBody>
      </p:sp>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p:txBody>
          <a:bodyPr/>
          <a:lstStyle/>
          <a:p>
            <a:r>
              <a:rPr lang="en-US" dirty="0"/>
              <a:t>Exhaustive Search </a:t>
            </a:r>
          </a:p>
        </p:txBody>
      </p:sp>
      <p:graphicFrame>
        <p:nvGraphicFramePr>
          <p:cNvPr id="9" name="Table 8">
            <a:extLst>
              <a:ext uri="{FF2B5EF4-FFF2-40B4-BE49-F238E27FC236}">
                <a16:creationId xmlns:a16="http://schemas.microsoft.com/office/drawing/2014/main" id="{5B28CC89-6A59-1C32-87B7-381B66327511}"/>
              </a:ext>
            </a:extLst>
          </p:cNvPr>
          <p:cNvGraphicFramePr>
            <a:graphicFrameLocks noGrp="1"/>
          </p:cNvGraphicFramePr>
          <p:nvPr/>
        </p:nvGraphicFramePr>
        <p:xfrm>
          <a:off x="8124991" y="2376349"/>
          <a:ext cx="3702756" cy="2895600"/>
        </p:xfrm>
        <a:graphic>
          <a:graphicData uri="http://schemas.openxmlformats.org/drawingml/2006/table">
            <a:tbl>
              <a:tblPr firstRow="1" bandRow="1">
                <a:tableStyleId>{073A0DAA-6AF3-43AB-8588-CEC1D06C72B9}</a:tableStyleId>
              </a:tblPr>
              <a:tblGrid>
                <a:gridCol w="1851378">
                  <a:extLst>
                    <a:ext uri="{9D8B030D-6E8A-4147-A177-3AD203B41FA5}">
                      <a16:colId xmlns:a16="http://schemas.microsoft.com/office/drawing/2014/main" val="2643974032"/>
                    </a:ext>
                  </a:extLst>
                </a:gridCol>
                <a:gridCol w="1851378">
                  <a:extLst>
                    <a:ext uri="{9D8B030D-6E8A-4147-A177-3AD203B41FA5}">
                      <a16:colId xmlns:a16="http://schemas.microsoft.com/office/drawing/2014/main" val="4011724207"/>
                    </a:ext>
                  </a:extLst>
                </a:gridCol>
              </a:tblGrid>
              <a:tr h="370840">
                <a:tc gridSpan="2">
                  <a:txBody>
                    <a:bodyPr/>
                    <a:lstStyle/>
                    <a:p>
                      <a:pPr algn="ctr"/>
                      <a:r>
                        <a:rPr lang="en-US" sz="3200" dirty="0">
                          <a:solidFill>
                            <a:schemeClr val="tx1"/>
                          </a:solidFill>
                        </a:rPr>
                        <a:t>Dedekind Numbers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96066340"/>
                  </a:ext>
                </a:extLst>
              </a:tr>
              <a:tr h="370840">
                <a:tc>
                  <a:txBody>
                    <a:bodyPr/>
                    <a:lstStyle/>
                    <a:p>
                      <a:pPr algn="ctr"/>
                      <a:r>
                        <a:rPr lang="en-US" sz="3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579044"/>
                  </a:ext>
                </a:extLst>
              </a:tr>
              <a:tr h="370840">
                <a:tc>
                  <a:txBody>
                    <a:bodyPr/>
                    <a:lstStyle/>
                    <a:p>
                      <a:pPr algn="ctr"/>
                      <a:r>
                        <a:rPr lang="en-US" sz="3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4412641"/>
                  </a:ext>
                </a:extLst>
              </a:tr>
              <a:tr h="370840">
                <a:tc>
                  <a:txBody>
                    <a:bodyPr/>
                    <a:lstStyle/>
                    <a:p>
                      <a:pPr algn="ctr"/>
                      <a:r>
                        <a:rPr lang="en-US" sz="3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3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3582254158"/>
                  </a:ext>
                </a:extLst>
              </a:tr>
              <a:tr h="370840">
                <a:tc>
                  <a:txBody>
                    <a:bodyPr/>
                    <a:lstStyle/>
                    <a:p>
                      <a:pPr algn="ctr"/>
                      <a:r>
                        <a:rPr lang="en-US" sz="3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2306634"/>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510484-95EB-C303-4737-E30A41BF5270}"/>
                  </a:ext>
                </a:extLst>
              </p:cNvPr>
              <p:cNvSpPr txBox="1"/>
              <p:nvPr/>
            </p:nvSpPr>
            <p:spPr>
              <a:xfrm>
                <a:off x="3860801" y="4057234"/>
                <a:ext cx="4181914" cy="584775"/>
              </a:xfrm>
              <a:prstGeom prst="rect">
                <a:avLst/>
              </a:prstGeom>
              <a:noFill/>
            </p:spPr>
            <p:txBody>
              <a:bodyPr wrap="none" rtlCol="0">
                <a:spAutoFit/>
              </a:bodyPr>
              <a:lstStyle/>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𝑘</m:t>
                        </m:r>
                      </m:e>
                      <m:sub>
                        <m:r>
                          <a:rPr lang="en-US" sz="3200" b="0" i="1" smtClean="0">
                            <a:latin typeface="Cambria Math" panose="02040503050406030204" pitchFamily="18" charset="0"/>
                          </a:rPr>
                          <m:t>1</m:t>
                        </m:r>
                      </m:sub>
                    </m:sSub>
                  </m:oMath>
                </a14:m>
                <a:r>
                  <a:rPr lang="en-US" sz="3200" b="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𝑘</m:t>
                        </m:r>
                      </m:e>
                      <m:sub>
                        <m:r>
                          <a:rPr lang="en-US" sz="3200" i="1">
                            <a:latin typeface="Cambria Math" panose="02040503050406030204" pitchFamily="18" charset="0"/>
                          </a:rPr>
                          <m:t>2</m:t>
                        </m:r>
                      </m:sub>
                    </m:sSub>
                  </m:oMath>
                </a14:m>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𝑘</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𝑘</m:t>
                        </m:r>
                      </m:e>
                      <m:sub>
                        <m:r>
                          <a:rPr lang="en-US" sz="3200" b="0" i="1" smtClean="0">
                            <a:latin typeface="Cambria Math" panose="02040503050406030204" pitchFamily="18" charset="0"/>
                          </a:rPr>
                          <m:t>2</m:t>
                        </m:r>
                      </m:sub>
                    </m:sSub>
                  </m:oMath>
                </a14:m>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𝑘</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𝑘</m:t>
                        </m:r>
                      </m:e>
                      <m:sub>
                        <m:r>
                          <a:rPr lang="en-US" sz="3200" b="0" i="1" smtClean="0">
                            <a:latin typeface="Cambria Math" panose="02040503050406030204" pitchFamily="18" charset="0"/>
                          </a:rPr>
                          <m:t>2</m:t>
                        </m:r>
                      </m:sub>
                    </m:sSub>
                  </m:oMath>
                </a14:m>
                <a:r>
                  <a:rPr lang="en-US" sz="3200" dirty="0"/>
                  <a:t> </a:t>
                </a:r>
              </a:p>
            </p:txBody>
          </p:sp>
        </mc:Choice>
        <mc:Fallback xmlns="">
          <p:sp>
            <p:nvSpPr>
              <p:cNvPr id="6" name="TextBox 5">
                <a:extLst>
                  <a:ext uri="{FF2B5EF4-FFF2-40B4-BE49-F238E27FC236}">
                    <a16:creationId xmlns:a16="http://schemas.microsoft.com/office/drawing/2014/main" id="{5B510484-95EB-C303-4737-E30A41BF5270}"/>
                  </a:ext>
                </a:extLst>
              </p:cNvPr>
              <p:cNvSpPr txBox="1">
                <a:spLocks noRot="1" noChangeAspect="1" noMove="1" noResize="1" noEditPoints="1" noAdjustHandles="1" noChangeArrowheads="1" noChangeShapeType="1" noTextEdit="1"/>
              </p:cNvSpPr>
              <p:nvPr/>
            </p:nvSpPr>
            <p:spPr>
              <a:xfrm>
                <a:off x="3860801" y="4057234"/>
                <a:ext cx="4181914" cy="584775"/>
              </a:xfrm>
              <a:prstGeom prst="rect">
                <a:avLst/>
              </a:prstGeom>
              <a:blipFill>
                <a:blip r:embed="rId3"/>
                <a:stretch>
                  <a:fillRect t="-12632" b="-35789"/>
                </a:stretch>
              </a:blipFill>
            </p:spPr>
            <p:txBody>
              <a:bodyPr/>
              <a:lstStyle/>
              <a:p>
                <a:r>
                  <a:rPr lang="en-US">
                    <a:noFill/>
                  </a:rPr>
                  <a:t> </a:t>
                </a:r>
              </a:p>
            </p:txBody>
          </p:sp>
        </mc:Fallback>
      </mc:AlternateContent>
    </p:spTree>
    <p:extLst>
      <p:ext uri="{BB962C8B-B14F-4D97-AF65-F5344CB8AC3E}">
        <p14:creationId xmlns:p14="http://schemas.microsoft.com/office/powerpoint/2010/main" val="2214040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extBox 6">
            <a:extLst>
              <a:ext uri="{FF2B5EF4-FFF2-40B4-BE49-F238E27FC236}">
                <a16:creationId xmlns:a16="http://schemas.microsoft.com/office/drawing/2014/main" id="{CC5BE404-3BF6-4D88-8119-09251E15CEF4}"/>
              </a:ext>
            </a:extLst>
          </p:cNvPr>
          <p:cNvSpPr txBox="1"/>
          <p:nvPr/>
        </p:nvSpPr>
        <p:spPr>
          <a:xfrm>
            <a:off x="728506" y="646332"/>
            <a:ext cx="10734988" cy="1569660"/>
          </a:xfrm>
          <a:prstGeom prst="rect">
            <a:avLst/>
          </a:prstGeom>
          <a:noFill/>
        </p:spPr>
        <p:txBody>
          <a:bodyPr wrap="square" rtlCol="0">
            <a:spAutoFit/>
          </a:bodyPr>
          <a:lstStyle/>
          <a:p>
            <a:r>
              <a:rPr lang="en-US" sz="3200" dirty="0"/>
              <a:t>Scan entire range for optimal wallet? </a:t>
            </a:r>
          </a:p>
          <a:p>
            <a:r>
              <a:rPr lang="en-US" sz="3200" dirty="0"/>
              <a:t>Wallets are monotone Boolean functions </a:t>
            </a:r>
          </a:p>
          <a:p>
            <a:r>
              <a:rPr lang="en-US" sz="3200" dirty="0"/>
              <a:t>Number of wallets: the Dedekind number [D1897] (minus 2) </a:t>
            </a:r>
          </a:p>
        </p:txBody>
      </p:sp>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p:txBody>
          <a:bodyPr/>
          <a:lstStyle/>
          <a:p>
            <a:r>
              <a:rPr lang="en-US" dirty="0"/>
              <a:t>Exhaustive Search </a:t>
            </a:r>
          </a:p>
        </p:txBody>
      </p:sp>
      <p:pic>
        <p:nvPicPr>
          <p:cNvPr id="5" name="Picture 4">
            <a:extLst>
              <a:ext uri="{FF2B5EF4-FFF2-40B4-BE49-F238E27FC236}">
                <a16:creationId xmlns:a16="http://schemas.microsoft.com/office/drawing/2014/main" id="{4E8537CB-203C-4023-BA38-1F51EFEE65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28506" y="2967267"/>
            <a:ext cx="8758394" cy="3890732"/>
          </a:xfrm>
          <a:prstGeom prst="rect">
            <a:avLst/>
          </a:prstGeom>
        </p:spPr>
      </p:pic>
      <p:graphicFrame>
        <p:nvGraphicFramePr>
          <p:cNvPr id="2" name="Table 1">
            <a:extLst>
              <a:ext uri="{FF2B5EF4-FFF2-40B4-BE49-F238E27FC236}">
                <a16:creationId xmlns:a16="http://schemas.microsoft.com/office/drawing/2014/main" id="{090C54C7-BA68-EA11-B650-31DCC1F25AEE}"/>
              </a:ext>
            </a:extLst>
          </p:cNvPr>
          <p:cNvGraphicFramePr>
            <a:graphicFrameLocks noGrp="1"/>
          </p:cNvGraphicFramePr>
          <p:nvPr/>
        </p:nvGraphicFramePr>
        <p:xfrm>
          <a:off x="8124991" y="2376349"/>
          <a:ext cx="3702756" cy="2895600"/>
        </p:xfrm>
        <a:graphic>
          <a:graphicData uri="http://schemas.openxmlformats.org/drawingml/2006/table">
            <a:tbl>
              <a:tblPr firstRow="1" bandRow="1">
                <a:tableStyleId>{073A0DAA-6AF3-43AB-8588-CEC1D06C72B9}</a:tableStyleId>
              </a:tblPr>
              <a:tblGrid>
                <a:gridCol w="1851378">
                  <a:extLst>
                    <a:ext uri="{9D8B030D-6E8A-4147-A177-3AD203B41FA5}">
                      <a16:colId xmlns:a16="http://schemas.microsoft.com/office/drawing/2014/main" val="2643974032"/>
                    </a:ext>
                  </a:extLst>
                </a:gridCol>
                <a:gridCol w="1851378">
                  <a:extLst>
                    <a:ext uri="{9D8B030D-6E8A-4147-A177-3AD203B41FA5}">
                      <a16:colId xmlns:a16="http://schemas.microsoft.com/office/drawing/2014/main" val="4011724207"/>
                    </a:ext>
                  </a:extLst>
                </a:gridCol>
              </a:tblGrid>
              <a:tr h="370840">
                <a:tc gridSpan="2">
                  <a:txBody>
                    <a:bodyPr/>
                    <a:lstStyle/>
                    <a:p>
                      <a:pPr algn="ctr"/>
                      <a:r>
                        <a:rPr lang="en-US" sz="3200" dirty="0">
                          <a:solidFill>
                            <a:schemeClr val="tx1"/>
                          </a:solidFill>
                        </a:rPr>
                        <a:t>Dedekind Numbers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96066340"/>
                  </a:ext>
                </a:extLst>
              </a:tr>
              <a:tr h="370840">
                <a:tc>
                  <a:txBody>
                    <a:bodyPr/>
                    <a:lstStyle/>
                    <a:p>
                      <a:pPr algn="ctr"/>
                      <a:r>
                        <a:rPr lang="en-US" sz="3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579044"/>
                  </a:ext>
                </a:extLst>
              </a:tr>
              <a:tr h="370840">
                <a:tc>
                  <a:txBody>
                    <a:bodyPr/>
                    <a:lstStyle/>
                    <a:p>
                      <a:pPr algn="ctr"/>
                      <a:r>
                        <a:rPr lang="en-US" sz="3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4412641"/>
                  </a:ext>
                </a:extLst>
              </a:tr>
              <a:tr h="370840">
                <a:tc>
                  <a:txBody>
                    <a:bodyPr/>
                    <a:lstStyle/>
                    <a:p>
                      <a:pPr algn="ctr"/>
                      <a:r>
                        <a:rPr lang="en-US" sz="3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2254158"/>
                  </a:ext>
                </a:extLst>
              </a:tr>
              <a:tr h="370840">
                <a:tc>
                  <a:txBody>
                    <a:bodyPr/>
                    <a:lstStyle/>
                    <a:p>
                      <a:pPr algn="ctr"/>
                      <a:r>
                        <a:rPr lang="en-US" sz="3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3200"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3482306634"/>
                  </a:ext>
                </a:extLst>
              </a:tr>
            </a:tbl>
          </a:graphicData>
        </a:graphic>
      </p:graphicFrame>
    </p:spTree>
    <p:extLst>
      <p:ext uri="{BB962C8B-B14F-4D97-AF65-F5344CB8AC3E}">
        <p14:creationId xmlns:p14="http://schemas.microsoft.com/office/powerpoint/2010/main" val="25849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TextBox 6">
            <a:extLst>
              <a:ext uri="{FF2B5EF4-FFF2-40B4-BE49-F238E27FC236}">
                <a16:creationId xmlns:a16="http://schemas.microsoft.com/office/drawing/2014/main" id="{CC5BE404-3BF6-4D88-8119-09251E15CEF4}"/>
              </a:ext>
            </a:extLst>
          </p:cNvPr>
          <p:cNvSpPr txBox="1"/>
          <p:nvPr/>
        </p:nvSpPr>
        <p:spPr>
          <a:xfrm>
            <a:off x="728506" y="646332"/>
            <a:ext cx="10734988" cy="1569660"/>
          </a:xfrm>
          <a:prstGeom prst="rect">
            <a:avLst/>
          </a:prstGeom>
          <a:noFill/>
        </p:spPr>
        <p:txBody>
          <a:bodyPr wrap="square" rtlCol="0">
            <a:spAutoFit/>
          </a:bodyPr>
          <a:lstStyle/>
          <a:p>
            <a:r>
              <a:rPr lang="en-US" sz="3200" dirty="0"/>
              <a:t>Scan entire range for optimal wallet? </a:t>
            </a:r>
          </a:p>
          <a:p>
            <a:r>
              <a:rPr lang="en-US" sz="3200" dirty="0"/>
              <a:t>Wallets are monotone Boolean functions </a:t>
            </a:r>
          </a:p>
          <a:p>
            <a:r>
              <a:rPr lang="en-US" sz="3200" dirty="0"/>
              <a:t>Number of wallets: the Dedekind number [D1897] (minus 2) </a:t>
            </a:r>
          </a:p>
        </p:txBody>
      </p:sp>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p:txBody>
          <a:bodyPr/>
          <a:lstStyle/>
          <a:p>
            <a:r>
              <a:rPr lang="en-US" dirty="0"/>
              <a:t>Exhaustive Search </a:t>
            </a:r>
          </a:p>
        </p:txBody>
      </p:sp>
      <p:graphicFrame>
        <p:nvGraphicFramePr>
          <p:cNvPr id="2" name="Table 1">
            <a:extLst>
              <a:ext uri="{FF2B5EF4-FFF2-40B4-BE49-F238E27FC236}">
                <a16:creationId xmlns:a16="http://schemas.microsoft.com/office/drawing/2014/main" id="{090C54C7-BA68-EA11-B650-31DCC1F25AEE}"/>
              </a:ext>
            </a:extLst>
          </p:cNvPr>
          <p:cNvGraphicFramePr>
            <a:graphicFrameLocks noGrp="1"/>
          </p:cNvGraphicFramePr>
          <p:nvPr/>
        </p:nvGraphicFramePr>
        <p:xfrm>
          <a:off x="8124991" y="2376349"/>
          <a:ext cx="3702756" cy="4053840"/>
        </p:xfrm>
        <a:graphic>
          <a:graphicData uri="http://schemas.openxmlformats.org/drawingml/2006/table">
            <a:tbl>
              <a:tblPr firstRow="1" bandRow="1">
                <a:tableStyleId>{073A0DAA-6AF3-43AB-8588-CEC1D06C72B9}</a:tableStyleId>
              </a:tblPr>
              <a:tblGrid>
                <a:gridCol w="1851378">
                  <a:extLst>
                    <a:ext uri="{9D8B030D-6E8A-4147-A177-3AD203B41FA5}">
                      <a16:colId xmlns:a16="http://schemas.microsoft.com/office/drawing/2014/main" val="2643974032"/>
                    </a:ext>
                  </a:extLst>
                </a:gridCol>
                <a:gridCol w="1851378">
                  <a:extLst>
                    <a:ext uri="{9D8B030D-6E8A-4147-A177-3AD203B41FA5}">
                      <a16:colId xmlns:a16="http://schemas.microsoft.com/office/drawing/2014/main" val="4011724207"/>
                    </a:ext>
                  </a:extLst>
                </a:gridCol>
              </a:tblGrid>
              <a:tr h="370840">
                <a:tc gridSpan="2">
                  <a:txBody>
                    <a:bodyPr/>
                    <a:lstStyle/>
                    <a:p>
                      <a:pPr algn="ctr"/>
                      <a:r>
                        <a:rPr lang="en-US" sz="3200" dirty="0">
                          <a:solidFill>
                            <a:schemeClr val="tx1"/>
                          </a:solidFill>
                        </a:rPr>
                        <a:t>Dedekind Numbers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96066340"/>
                  </a:ext>
                </a:extLst>
              </a:tr>
              <a:tr h="370840">
                <a:tc>
                  <a:txBody>
                    <a:bodyPr/>
                    <a:lstStyle/>
                    <a:p>
                      <a:pPr algn="ctr"/>
                      <a:r>
                        <a:rPr lang="en-US" sz="3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579044"/>
                  </a:ext>
                </a:extLst>
              </a:tr>
              <a:tr h="370840">
                <a:tc>
                  <a:txBody>
                    <a:bodyPr/>
                    <a:lstStyle/>
                    <a:p>
                      <a:pPr algn="ctr"/>
                      <a:r>
                        <a:rPr lang="en-US" sz="32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4412641"/>
                  </a:ext>
                </a:extLst>
              </a:tr>
              <a:tr h="370840">
                <a:tc>
                  <a:txBody>
                    <a:bodyPr/>
                    <a:lstStyle/>
                    <a:p>
                      <a:pPr algn="ctr"/>
                      <a:r>
                        <a:rPr lang="en-US" sz="32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2254158"/>
                  </a:ext>
                </a:extLst>
              </a:tr>
              <a:tr h="370840">
                <a:tc>
                  <a:txBody>
                    <a:bodyPr/>
                    <a:lstStyle/>
                    <a:p>
                      <a:pPr algn="ctr"/>
                      <a:r>
                        <a:rPr lang="en-US" sz="32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2306634"/>
                  </a:ext>
                </a:extLst>
              </a:tr>
              <a:tr h="370840">
                <a:tc>
                  <a:txBody>
                    <a:bodyPr/>
                    <a:lstStyle/>
                    <a:p>
                      <a:pPr algn="ctr"/>
                      <a:r>
                        <a:rPr lang="en-US" sz="32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dirty="0">
                          <a:solidFill>
                            <a:schemeClr val="tx1"/>
                          </a:solidFill>
                        </a:rPr>
                        <a:t>168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970982"/>
                  </a:ext>
                </a:extLst>
              </a:tr>
              <a:tr h="370840">
                <a:tc>
                  <a:txBody>
                    <a:bodyPr/>
                    <a:lstStyle/>
                    <a:p>
                      <a:pPr algn="ctr"/>
                      <a:r>
                        <a:rPr lang="en-US" sz="32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dirty="0">
                          <a:solidFill>
                            <a:schemeClr val="tx1"/>
                          </a:solidFill>
                        </a:rPr>
                        <a:t>7581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2694482"/>
                  </a:ext>
                </a:extLst>
              </a:tr>
            </a:tbl>
          </a:graphicData>
        </a:graphic>
      </p:graphicFrame>
    </p:spTree>
    <p:extLst>
      <p:ext uri="{BB962C8B-B14F-4D97-AF65-F5344CB8AC3E}">
        <p14:creationId xmlns:p14="http://schemas.microsoft.com/office/powerpoint/2010/main" val="37129758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p:txBody>
          <a:bodyPr/>
          <a:lstStyle/>
          <a:p>
            <a:r>
              <a:rPr lang="en-US" dirty="0"/>
              <a:t>Exhaustive Search </a:t>
            </a:r>
          </a:p>
        </p:txBody>
      </p:sp>
      <p:graphicFrame>
        <p:nvGraphicFramePr>
          <p:cNvPr id="5" name="Table 4">
            <a:extLst>
              <a:ext uri="{FF2B5EF4-FFF2-40B4-BE49-F238E27FC236}">
                <a16:creationId xmlns:a16="http://schemas.microsoft.com/office/drawing/2014/main" id="{3BA3CA13-40C1-52F2-88CA-94E9B4FF7A2E}"/>
              </a:ext>
            </a:extLst>
          </p:cNvPr>
          <p:cNvGraphicFramePr>
            <a:graphicFrameLocks noGrp="1"/>
          </p:cNvGraphicFramePr>
          <p:nvPr/>
        </p:nvGraphicFramePr>
        <p:xfrm>
          <a:off x="791726" y="646332"/>
          <a:ext cx="10608548" cy="5181600"/>
        </p:xfrm>
        <a:graphic>
          <a:graphicData uri="http://schemas.openxmlformats.org/drawingml/2006/table">
            <a:tbl>
              <a:tblPr firstRow="1" bandRow="1">
                <a:tableStyleId>{073A0DAA-6AF3-43AB-8588-CEC1D06C72B9}</a:tableStyleId>
              </a:tblPr>
              <a:tblGrid>
                <a:gridCol w="5304274">
                  <a:extLst>
                    <a:ext uri="{9D8B030D-6E8A-4147-A177-3AD203B41FA5}">
                      <a16:colId xmlns:a16="http://schemas.microsoft.com/office/drawing/2014/main" val="2643974032"/>
                    </a:ext>
                  </a:extLst>
                </a:gridCol>
                <a:gridCol w="5304274">
                  <a:extLst>
                    <a:ext uri="{9D8B030D-6E8A-4147-A177-3AD203B41FA5}">
                      <a16:colId xmlns:a16="http://schemas.microsoft.com/office/drawing/2014/main" val="4011724207"/>
                    </a:ext>
                  </a:extLst>
                </a:gridCol>
              </a:tblGrid>
              <a:tr h="370840">
                <a:tc gridSpan="2">
                  <a:txBody>
                    <a:bodyPr/>
                    <a:lstStyle/>
                    <a:p>
                      <a:pPr algn="ctr"/>
                      <a:r>
                        <a:rPr lang="en-US" sz="2800" dirty="0">
                          <a:solidFill>
                            <a:schemeClr val="tx1"/>
                          </a:solidFill>
                        </a:rPr>
                        <a:t>Dedekind Numbers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96066340"/>
                  </a:ext>
                </a:extLst>
              </a:tr>
              <a:tr h="370840">
                <a:tc>
                  <a:txBody>
                    <a:bodyPr/>
                    <a:lstStyle/>
                    <a:p>
                      <a:pPr algn="ctr"/>
                      <a:r>
                        <a:rPr lang="en-US" sz="28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579044"/>
                  </a:ext>
                </a:extLst>
              </a:tr>
              <a:tr h="370840">
                <a:tc>
                  <a:txBody>
                    <a:bodyPr/>
                    <a:lstStyle/>
                    <a:p>
                      <a:pPr algn="ctr"/>
                      <a:r>
                        <a:rPr lang="en-US" sz="28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4412641"/>
                  </a:ext>
                </a:extLst>
              </a:tr>
              <a:tr h="370840">
                <a:tc>
                  <a:txBody>
                    <a:bodyPr/>
                    <a:lstStyle/>
                    <a:p>
                      <a:pPr algn="ctr"/>
                      <a:r>
                        <a:rPr lang="en-US" sz="28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2254158"/>
                  </a:ext>
                </a:extLst>
              </a:tr>
              <a:tr h="370840">
                <a:tc>
                  <a:txBody>
                    <a:bodyPr/>
                    <a:lstStyle/>
                    <a:p>
                      <a:pPr algn="ctr"/>
                      <a:r>
                        <a:rPr lang="en-US" sz="28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2306634"/>
                  </a:ext>
                </a:extLst>
              </a:tr>
              <a:tr h="370840">
                <a:tc>
                  <a:txBody>
                    <a:bodyPr/>
                    <a:lstStyle/>
                    <a:p>
                      <a:pPr algn="ctr"/>
                      <a:r>
                        <a:rPr lang="en-US" sz="28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solidFill>
                            <a:schemeClr val="tx1"/>
                          </a:solidFill>
                        </a:rPr>
                        <a:t>168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970982"/>
                  </a:ext>
                </a:extLst>
              </a:tr>
              <a:tr h="370840">
                <a:tc>
                  <a:txBody>
                    <a:bodyPr/>
                    <a:lstStyle/>
                    <a:p>
                      <a:pPr algn="ctr"/>
                      <a:r>
                        <a:rPr lang="en-US" sz="28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solidFill>
                            <a:schemeClr val="tx1"/>
                          </a:solidFill>
                        </a:rPr>
                        <a:t>7581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2694482"/>
                  </a:ext>
                </a:extLst>
              </a:tr>
              <a:tr h="370840">
                <a:tc>
                  <a:txBody>
                    <a:bodyPr/>
                    <a:lstStyle/>
                    <a:p>
                      <a:pPr algn="ctr"/>
                      <a:r>
                        <a:rPr lang="en-US" sz="28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t>7828354</a:t>
                      </a:r>
                      <a:endParaRPr 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681679"/>
                  </a:ext>
                </a:extLst>
              </a:tr>
              <a:tr h="370840">
                <a:tc>
                  <a:txBody>
                    <a:bodyPr/>
                    <a:lstStyle/>
                    <a:p>
                      <a:pPr algn="ctr"/>
                      <a:r>
                        <a:rPr lang="en-US" sz="28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t>2414682040998</a:t>
                      </a:r>
                      <a:endParaRPr 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3700530"/>
                  </a:ext>
                </a:extLst>
              </a:tr>
              <a:tr h="370840">
                <a:tc>
                  <a:txBody>
                    <a:bodyPr/>
                    <a:lstStyle/>
                    <a:p>
                      <a:pPr algn="ctr"/>
                      <a:r>
                        <a:rPr lang="en-US" sz="28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a:t>56130437228687557907788</a:t>
                      </a:r>
                      <a:endParaRPr 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4633165"/>
                  </a:ext>
                </a:extLst>
              </a:tr>
            </a:tbl>
          </a:graphicData>
        </a:graphic>
      </p:graphicFrame>
      <p:sp>
        <p:nvSpPr>
          <p:cNvPr id="4" name="TextBox 3">
            <a:extLst>
              <a:ext uri="{FF2B5EF4-FFF2-40B4-BE49-F238E27FC236}">
                <a16:creationId xmlns:a16="http://schemas.microsoft.com/office/drawing/2014/main" id="{5A14A0C1-93AB-7CB9-6C4A-D7242EDAFFAF}"/>
              </a:ext>
            </a:extLst>
          </p:cNvPr>
          <p:cNvSpPr txBox="1"/>
          <p:nvPr/>
        </p:nvSpPr>
        <p:spPr>
          <a:xfrm>
            <a:off x="3376922" y="5998302"/>
            <a:ext cx="5438155" cy="584775"/>
          </a:xfrm>
          <a:prstGeom prst="rect">
            <a:avLst/>
          </a:prstGeom>
          <a:noFill/>
        </p:spPr>
        <p:txBody>
          <a:bodyPr wrap="none" rtlCol="0">
            <a:spAutoFit/>
          </a:bodyPr>
          <a:lstStyle/>
          <a:p>
            <a:pPr algn="ctr"/>
            <a:r>
              <a:rPr lang="en-US" sz="3200" dirty="0"/>
              <a:t>Not tractable for large numbers</a:t>
            </a:r>
          </a:p>
        </p:txBody>
      </p:sp>
    </p:spTree>
    <p:extLst>
      <p:ext uri="{BB962C8B-B14F-4D97-AF65-F5344CB8AC3E}">
        <p14:creationId xmlns:p14="http://schemas.microsoft.com/office/powerpoint/2010/main" val="18832030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C5BE404-3BF6-4D88-8119-09251E15CEF4}"/>
                  </a:ext>
                </a:extLst>
              </p:cNvPr>
              <p:cNvSpPr txBox="1"/>
              <p:nvPr/>
            </p:nvSpPr>
            <p:spPr>
              <a:xfrm>
                <a:off x="588814" y="958880"/>
                <a:ext cx="536749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𝑤</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𝑎</m:t>
                              </m:r>
                            </m:e>
                            <m:sub>
                              <m:r>
                                <a:rPr lang="en-US" sz="3200" b="0" i="1" smtClean="0">
                                  <a:latin typeface="Cambria Math" panose="02040503050406030204" pitchFamily="18" charset="0"/>
                                </a:rPr>
                                <m:t>1</m:t>
                              </m:r>
                            </m:sub>
                          </m:sSub>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𝑎</m:t>
                          </m:r>
                        </m:e>
                        <m:sub>
                          <m:r>
                            <a:rPr lang="en-US" sz="3200" b="0" i="1" smtClean="0">
                              <a:latin typeface="Cambria Math" panose="02040503050406030204" pitchFamily="18" charset="0"/>
                            </a:rPr>
                            <m:t>1</m:t>
                          </m:r>
                        </m:sub>
                      </m:sSub>
                    </m:oMath>
                  </m:oMathPara>
                </a14:m>
                <a:endParaRPr lang="en-US" sz="3200" dirty="0"/>
              </a:p>
            </p:txBody>
          </p:sp>
        </mc:Choice>
        <mc:Fallback xmlns="">
          <p:sp>
            <p:nvSpPr>
              <p:cNvPr id="7" name="TextBox 6">
                <a:extLst>
                  <a:ext uri="{FF2B5EF4-FFF2-40B4-BE49-F238E27FC236}">
                    <a16:creationId xmlns:a16="http://schemas.microsoft.com/office/drawing/2014/main" id="{CC5BE404-3BF6-4D88-8119-09251E15CEF4}"/>
                  </a:ext>
                </a:extLst>
              </p:cNvPr>
              <p:cNvSpPr txBox="1">
                <a:spLocks noRot="1" noChangeAspect="1" noMove="1" noResize="1" noEditPoints="1" noAdjustHandles="1" noChangeArrowheads="1" noChangeShapeType="1" noTextEdit="1"/>
              </p:cNvSpPr>
              <p:nvPr/>
            </p:nvSpPr>
            <p:spPr>
              <a:xfrm>
                <a:off x="588814" y="958880"/>
                <a:ext cx="5367494" cy="584775"/>
              </a:xfrm>
              <a:prstGeom prst="rect">
                <a:avLst/>
              </a:prstGeom>
              <a:blipFill>
                <a:blip r:embed="rId3"/>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p:txBody>
          <a:bodyPr/>
          <a:lstStyle/>
          <a:p>
            <a:r>
              <a:rPr lang="en-US" dirty="0"/>
              <a:t>One Key</a:t>
            </a:r>
          </a:p>
        </p:txBody>
      </p:sp>
      <p:pic>
        <p:nvPicPr>
          <p:cNvPr id="9" name="Picture 8" descr="Chart&#10;&#10;Description automatically generated">
            <a:extLst>
              <a:ext uri="{FF2B5EF4-FFF2-40B4-BE49-F238E27FC236}">
                <a16:creationId xmlns:a16="http://schemas.microsoft.com/office/drawing/2014/main" id="{F5ECD788-FEDC-4406-8AB6-C97E911241C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8814" y="1251268"/>
            <a:ext cx="4572009" cy="457200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F221A15-F32B-46C4-A066-89F55925EA65}"/>
                  </a:ext>
                </a:extLst>
              </p:cNvPr>
              <p:cNvSpPr txBox="1"/>
              <p:nvPr/>
            </p:nvSpPr>
            <p:spPr>
              <a:xfrm>
                <a:off x="5302823" y="2410144"/>
                <a:ext cx="5367494" cy="681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𝑝</m:t>
                          </m:r>
                        </m:e>
                        <m:sup>
                          <m:r>
                            <m:rPr>
                              <m:nor/>
                            </m:rPr>
                            <a:rPr lang="en-US" sz="3200" i="0" smtClean="0">
                              <a:latin typeface="Cambria Math" panose="02040503050406030204" pitchFamily="18" charset="0"/>
                            </a:rPr>
                            <m:t>theft</m:t>
                          </m:r>
                        </m:sup>
                      </m:sSup>
                      <m:r>
                        <a:rPr lang="en-US" sz="3200" b="0" i="1" smtClean="0">
                          <a:latin typeface="Cambria Math" panose="02040503050406030204" pitchFamily="18" charset="0"/>
                        </a:rPr>
                        <m:t>=0.01</m:t>
                      </m:r>
                    </m:oMath>
                  </m:oMathPara>
                </a14:m>
                <a:endParaRPr lang="en-US" sz="3200" dirty="0"/>
              </a:p>
            </p:txBody>
          </p:sp>
        </mc:Choice>
        <mc:Fallback xmlns="">
          <p:sp>
            <p:nvSpPr>
              <p:cNvPr id="10" name="TextBox 9">
                <a:extLst>
                  <a:ext uri="{FF2B5EF4-FFF2-40B4-BE49-F238E27FC236}">
                    <a16:creationId xmlns:a16="http://schemas.microsoft.com/office/drawing/2014/main" id="{8F221A15-F32B-46C4-A066-89F55925EA65}"/>
                  </a:ext>
                </a:extLst>
              </p:cNvPr>
              <p:cNvSpPr txBox="1">
                <a:spLocks noRot="1" noChangeAspect="1" noMove="1" noResize="1" noEditPoints="1" noAdjustHandles="1" noChangeArrowheads="1" noChangeShapeType="1" noTextEdit="1"/>
              </p:cNvSpPr>
              <p:nvPr/>
            </p:nvSpPr>
            <p:spPr>
              <a:xfrm>
                <a:off x="5302823" y="2410144"/>
                <a:ext cx="5367494" cy="681725"/>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990FB2A-32A9-4436-9367-289DB7A9B1BF}"/>
              </a:ext>
            </a:extLst>
          </p:cNvPr>
          <p:cNvSpPr txBox="1"/>
          <p:nvPr/>
        </p:nvSpPr>
        <p:spPr>
          <a:xfrm rot="2812333">
            <a:off x="2948022" y="3368775"/>
            <a:ext cx="1638605" cy="830997"/>
          </a:xfrm>
          <a:prstGeom prst="rect">
            <a:avLst/>
          </a:prstGeom>
          <a:noFill/>
        </p:spPr>
        <p:txBody>
          <a:bodyPr wrap="square" rtlCol="0">
            <a:spAutoFit/>
          </a:bodyPr>
          <a:lstStyle/>
          <a:p>
            <a:pPr algn="ctr"/>
            <a:r>
              <a:rPr lang="en-US" sz="2400" dirty="0"/>
              <a:t>Failure probability</a:t>
            </a:r>
            <a:endParaRPr lang="en-IL" sz="2400" dirty="0"/>
          </a:p>
        </p:txBody>
      </p:sp>
    </p:spTree>
    <p:extLst>
      <p:ext uri="{BB962C8B-B14F-4D97-AF65-F5344CB8AC3E}">
        <p14:creationId xmlns:p14="http://schemas.microsoft.com/office/powerpoint/2010/main" val="3516280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C5BE404-3BF6-4D88-8119-09251E15CEF4}"/>
                  </a:ext>
                </a:extLst>
              </p:cNvPr>
              <p:cNvSpPr txBox="1"/>
              <p:nvPr/>
            </p:nvSpPr>
            <p:spPr>
              <a:xfrm>
                <a:off x="728506" y="646332"/>
                <a:ext cx="4269521" cy="691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𝑤</m:t>
                          </m:r>
                        </m:e>
                        <m:sub>
                          <m:r>
                            <a:rPr lang="en-US" sz="3200" b="0" i="1" smtClean="0">
                              <a:latin typeface="Cambria Math" panose="02040503050406030204" pitchFamily="18" charset="0"/>
                            </a:rPr>
                            <m:t>2</m:t>
                          </m:r>
                        </m:sub>
                        <m:sup>
                          <m:r>
                            <m:rPr>
                              <m:nor/>
                            </m:rPr>
                            <a:rPr lang="en-US" sz="3200" b="0" i="0" smtClean="0">
                              <a:latin typeface="Cambria Math" panose="02040503050406030204" pitchFamily="18" charset="0"/>
                            </a:rPr>
                            <m:t>and</m:t>
                          </m:r>
                        </m:sup>
                      </m:sSubSup>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𝑎</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𝑎</m:t>
                              </m:r>
                            </m:e>
                            <m:sub>
                              <m:r>
                                <a:rPr lang="en-US" sz="3200" b="0" i="1" smtClean="0">
                                  <a:latin typeface="Cambria Math" panose="02040503050406030204" pitchFamily="18" charset="0"/>
                                </a:rPr>
                                <m:t>2</m:t>
                              </m:r>
                            </m:sub>
                          </m:sSub>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𝑎</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𝑎</m:t>
                          </m:r>
                        </m:e>
                        <m:sub>
                          <m:r>
                            <a:rPr lang="en-US" sz="3200" b="0" i="1" smtClean="0">
                              <a:latin typeface="Cambria Math" panose="02040503050406030204" pitchFamily="18" charset="0"/>
                            </a:rPr>
                            <m:t>2</m:t>
                          </m:r>
                        </m:sub>
                      </m:sSub>
                    </m:oMath>
                  </m:oMathPara>
                </a14:m>
                <a:endParaRPr lang="en-US" sz="3200" dirty="0"/>
              </a:p>
            </p:txBody>
          </p:sp>
        </mc:Choice>
        <mc:Fallback xmlns="">
          <p:sp>
            <p:nvSpPr>
              <p:cNvPr id="7" name="TextBox 6">
                <a:extLst>
                  <a:ext uri="{FF2B5EF4-FFF2-40B4-BE49-F238E27FC236}">
                    <a16:creationId xmlns:a16="http://schemas.microsoft.com/office/drawing/2014/main" id="{CC5BE404-3BF6-4D88-8119-09251E15CEF4}"/>
                  </a:ext>
                </a:extLst>
              </p:cNvPr>
              <p:cNvSpPr txBox="1">
                <a:spLocks noRot="1" noChangeAspect="1" noMove="1" noResize="1" noEditPoints="1" noAdjustHandles="1" noChangeArrowheads="1" noChangeShapeType="1" noTextEdit="1"/>
              </p:cNvSpPr>
              <p:nvPr/>
            </p:nvSpPr>
            <p:spPr>
              <a:xfrm>
                <a:off x="728506" y="646332"/>
                <a:ext cx="4269521" cy="691984"/>
              </a:xfrm>
              <a:prstGeom prst="rect">
                <a:avLst/>
              </a:prstGeom>
              <a:blipFill>
                <a:blip r:embed="rId3"/>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p:txBody>
          <a:bodyPr/>
          <a:lstStyle/>
          <a:p>
            <a:r>
              <a:rPr lang="en-US" dirty="0"/>
              <a:t>Two Keys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6AD5255-BECC-47E8-91C2-82049F593A9C}"/>
                  </a:ext>
                </a:extLst>
              </p:cNvPr>
              <p:cNvSpPr txBox="1"/>
              <p:nvPr/>
            </p:nvSpPr>
            <p:spPr>
              <a:xfrm>
                <a:off x="5726533" y="753542"/>
                <a:ext cx="4269521" cy="6139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𝑤</m:t>
                          </m:r>
                        </m:e>
                        <m:sub>
                          <m:r>
                            <a:rPr lang="en-US" sz="3200" b="0" i="1" smtClean="0">
                              <a:latin typeface="Cambria Math" panose="02040503050406030204" pitchFamily="18" charset="0"/>
                            </a:rPr>
                            <m:t>2</m:t>
                          </m:r>
                        </m:sub>
                        <m:sup>
                          <m:r>
                            <m:rPr>
                              <m:nor/>
                            </m:rPr>
                            <a:rPr lang="en-US" sz="3200" b="0" i="0" smtClean="0">
                              <a:latin typeface="Cambria Math" panose="02040503050406030204" pitchFamily="18" charset="0"/>
                            </a:rPr>
                            <m:t>or</m:t>
                          </m:r>
                        </m:sup>
                      </m:sSubSup>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𝑎</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𝑎</m:t>
                              </m:r>
                            </m:e>
                            <m:sub>
                              <m:r>
                                <a:rPr lang="en-US" sz="3200" b="0" i="1" smtClean="0">
                                  <a:latin typeface="Cambria Math" panose="02040503050406030204" pitchFamily="18" charset="0"/>
                                </a:rPr>
                                <m:t>2</m:t>
                              </m:r>
                            </m:sub>
                          </m:sSub>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𝑎</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𝑎</m:t>
                          </m:r>
                        </m:e>
                        <m:sub>
                          <m:r>
                            <a:rPr lang="en-US" sz="3200" b="0" i="1" smtClean="0">
                              <a:latin typeface="Cambria Math" panose="02040503050406030204" pitchFamily="18" charset="0"/>
                            </a:rPr>
                            <m:t>2</m:t>
                          </m:r>
                        </m:sub>
                      </m:sSub>
                    </m:oMath>
                  </m:oMathPara>
                </a14:m>
                <a:endParaRPr lang="en-US" sz="3200" dirty="0"/>
              </a:p>
            </p:txBody>
          </p:sp>
        </mc:Choice>
        <mc:Fallback xmlns="">
          <p:sp>
            <p:nvSpPr>
              <p:cNvPr id="5" name="TextBox 4">
                <a:extLst>
                  <a:ext uri="{FF2B5EF4-FFF2-40B4-BE49-F238E27FC236}">
                    <a16:creationId xmlns:a16="http://schemas.microsoft.com/office/drawing/2014/main" id="{D6AD5255-BECC-47E8-91C2-82049F593A9C}"/>
                  </a:ext>
                </a:extLst>
              </p:cNvPr>
              <p:cNvSpPr txBox="1">
                <a:spLocks noRot="1" noChangeAspect="1" noMove="1" noResize="1" noEditPoints="1" noAdjustHandles="1" noChangeArrowheads="1" noChangeShapeType="1" noTextEdit="1"/>
              </p:cNvSpPr>
              <p:nvPr/>
            </p:nvSpPr>
            <p:spPr>
              <a:xfrm>
                <a:off x="5726533" y="753542"/>
                <a:ext cx="4269521" cy="613951"/>
              </a:xfrm>
              <a:prstGeom prst="rect">
                <a:avLst/>
              </a:prstGeom>
              <a:blipFill>
                <a:blip r:embed="rId4"/>
                <a:stretch>
                  <a:fillRect/>
                </a:stretch>
              </a:blipFill>
            </p:spPr>
            <p:txBody>
              <a:bodyPr/>
              <a:lstStyle/>
              <a:p>
                <a:r>
                  <a:rPr lang="en-US">
                    <a:noFill/>
                  </a:rPr>
                  <a:t> </a:t>
                </a:r>
              </a:p>
            </p:txBody>
          </p:sp>
        </mc:Fallback>
      </mc:AlternateContent>
      <p:pic>
        <p:nvPicPr>
          <p:cNvPr id="4" name="Picture 3" descr="Diagram&#10;&#10;Description automatically generated">
            <a:extLst>
              <a:ext uri="{FF2B5EF4-FFF2-40B4-BE49-F238E27FC236}">
                <a16:creationId xmlns:a16="http://schemas.microsoft.com/office/drawing/2014/main" id="{A0A85F29-51F6-4830-BE29-F9B326904639}"/>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26533" y="1532449"/>
            <a:ext cx="4572009" cy="4572009"/>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2BA8A432-7068-49BC-9137-6B00551AE4F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8506" y="1532449"/>
            <a:ext cx="4572009" cy="4572009"/>
          </a:xfrm>
          <a:prstGeom prst="rect">
            <a:avLst/>
          </a:prstGeom>
        </p:spPr>
      </p:pic>
      <p:sp>
        <p:nvSpPr>
          <p:cNvPr id="2" name="TextBox 1">
            <a:extLst>
              <a:ext uri="{FF2B5EF4-FFF2-40B4-BE49-F238E27FC236}">
                <a16:creationId xmlns:a16="http://schemas.microsoft.com/office/drawing/2014/main" id="{6B5487D0-ACFA-433B-9942-6BEF5496D0FD}"/>
              </a:ext>
            </a:extLst>
          </p:cNvPr>
          <p:cNvSpPr txBox="1"/>
          <p:nvPr/>
        </p:nvSpPr>
        <p:spPr>
          <a:xfrm rot="2377635">
            <a:off x="3091243" y="3247588"/>
            <a:ext cx="1638605" cy="830997"/>
          </a:xfrm>
          <a:prstGeom prst="rect">
            <a:avLst/>
          </a:prstGeom>
          <a:noFill/>
        </p:spPr>
        <p:txBody>
          <a:bodyPr wrap="square" rtlCol="0">
            <a:spAutoFit/>
          </a:bodyPr>
          <a:lstStyle/>
          <a:p>
            <a:pPr algn="ctr"/>
            <a:r>
              <a:rPr lang="en-US" sz="2400" dirty="0"/>
              <a:t>Failure probability</a:t>
            </a:r>
            <a:endParaRPr lang="en-IL" sz="2400" dirty="0"/>
          </a:p>
        </p:txBody>
      </p:sp>
      <p:sp>
        <p:nvSpPr>
          <p:cNvPr id="9" name="TextBox 8">
            <a:extLst>
              <a:ext uri="{FF2B5EF4-FFF2-40B4-BE49-F238E27FC236}">
                <a16:creationId xmlns:a16="http://schemas.microsoft.com/office/drawing/2014/main" id="{A5F19B41-772D-4FE3-ADAC-10B1D7DBDAB1}"/>
              </a:ext>
            </a:extLst>
          </p:cNvPr>
          <p:cNvSpPr txBox="1"/>
          <p:nvPr/>
        </p:nvSpPr>
        <p:spPr>
          <a:xfrm rot="3033465">
            <a:off x="7325527" y="2405023"/>
            <a:ext cx="1638605" cy="830997"/>
          </a:xfrm>
          <a:prstGeom prst="rect">
            <a:avLst/>
          </a:prstGeom>
          <a:noFill/>
        </p:spPr>
        <p:txBody>
          <a:bodyPr wrap="square" rtlCol="0">
            <a:spAutoFit/>
          </a:bodyPr>
          <a:lstStyle/>
          <a:p>
            <a:pPr algn="ctr"/>
            <a:r>
              <a:rPr lang="en-US" sz="2400" dirty="0"/>
              <a:t>Failure probability</a:t>
            </a:r>
            <a:endParaRPr lang="en-IL" sz="2400" dirty="0"/>
          </a:p>
        </p:txBody>
      </p:sp>
    </p:spTree>
    <p:extLst>
      <p:ext uri="{BB962C8B-B14F-4D97-AF65-F5344CB8AC3E}">
        <p14:creationId xmlns:p14="http://schemas.microsoft.com/office/powerpoint/2010/main" val="1196965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19" name="TextBox 18">
            <a:extLst>
              <a:ext uri="{FF2B5EF4-FFF2-40B4-BE49-F238E27FC236}">
                <a16:creationId xmlns:a16="http://schemas.microsoft.com/office/drawing/2014/main" id="{0B9D46EC-5555-4869-8A67-4C918FF437BC}"/>
              </a:ext>
            </a:extLst>
          </p:cNvPr>
          <p:cNvSpPr txBox="1"/>
          <p:nvPr/>
        </p:nvSpPr>
        <p:spPr>
          <a:xfrm>
            <a:off x="577527" y="1584264"/>
            <a:ext cx="10734988" cy="3600986"/>
          </a:xfrm>
          <a:prstGeom prst="rect">
            <a:avLst/>
          </a:prstGeom>
          <a:noFill/>
        </p:spPr>
        <p:txBody>
          <a:bodyPr wrap="square" rtlCol="0">
            <a:spAutoFit/>
          </a:bodyPr>
          <a:lstStyle/>
          <a:p>
            <a:pPr marL="457200" indent="-457200">
              <a:buFont typeface="Arial" panose="020B0604020202020204" pitchFamily="34" charset="0"/>
              <a:buChar char="•"/>
            </a:pPr>
            <a:r>
              <a:rPr lang="en-US" sz="3200" dirty="0"/>
              <a:t>Cryptocurrencies </a:t>
            </a:r>
          </a:p>
          <a:p>
            <a:pPr lvl="1"/>
            <a:r>
              <a:rPr lang="en-US" sz="2400" dirty="0">
                <a:solidFill>
                  <a:schemeClr val="accent3"/>
                </a:solidFill>
              </a:rPr>
              <a:t>Bitcoin, </a:t>
            </a:r>
            <a:r>
              <a:rPr lang="en-US" sz="2400" dirty="0" err="1">
                <a:solidFill>
                  <a:schemeClr val="accent3"/>
                </a:solidFill>
              </a:rPr>
              <a:t>Zcash</a:t>
            </a:r>
            <a:r>
              <a:rPr lang="en-US" sz="2400" dirty="0">
                <a:solidFill>
                  <a:schemeClr val="accent3"/>
                </a:solidFill>
              </a:rPr>
              <a:t>; blockchain-based</a:t>
            </a:r>
          </a:p>
          <a:p>
            <a:pPr marL="457200" indent="-457200">
              <a:buFont typeface="Arial" panose="020B0604020202020204" pitchFamily="34" charset="0"/>
              <a:buChar char="•"/>
            </a:pPr>
            <a:r>
              <a:rPr lang="en-US" sz="3200" dirty="0"/>
              <a:t>Decentralized Finance </a:t>
            </a:r>
          </a:p>
          <a:p>
            <a:pPr lvl="1"/>
            <a:r>
              <a:rPr lang="en-US" sz="2400" dirty="0">
                <a:solidFill>
                  <a:schemeClr val="accent3"/>
                </a:solidFill>
              </a:rPr>
              <a:t>Stable coins, oracles, loaning</a:t>
            </a:r>
          </a:p>
          <a:p>
            <a:pPr marL="457200" indent="-457200">
              <a:buFont typeface="Arial" panose="020B0604020202020204" pitchFamily="34" charset="0"/>
              <a:buChar char="•"/>
            </a:pPr>
            <a:r>
              <a:rPr lang="en-US" sz="3200" dirty="0"/>
              <a:t>NFTs </a:t>
            </a:r>
          </a:p>
          <a:p>
            <a:pPr lvl="1"/>
            <a:r>
              <a:rPr lang="en-US" sz="2400" dirty="0" err="1">
                <a:solidFill>
                  <a:schemeClr val="accent3"/>
                </a:solidFill>
              </a:rPr>
              <a:t>Cryptokitties</a:t>
            </a:r>
            <a:r>
              <a:rPr lang="en-US" sz="2400" dirty="0">
                <a:solidFill>
                  <a:schemeClr val="accent3"/>
                </a:solidFill>
              </a:rPr>
              <a:t>, Bored Apes</a:t>
            </a:r>
            <a:endParaRPr lang="en-US" sz="2400" dirty="0"/>
          </a:p>
          <a:p>
            <a:pPr marL="457200" indent="-457200">
              <a:buFont typeface="Arial" panose="020B0604020202020204" pitchFamily="34" charset="0"/>
              <a:buChar char="•"/>
            </a:pPr>
            <a:r>
              <a:rPr lang="en-US" sz="3200" dirty="0"/>
              <a:t>CBDC </a:t>
            </a:r>
          </a:p>
          <a:p>
            <a:pPr lvl="1"/>
            <a:r>
              <a:rPr lang="en-US" sz="2400" dirty="0">
                <a:solidFill>
                  <a:schemeClr val="accent3"/>
                </a:solidFill>
              </a:rPr>
              <a:t>E-krona,</a:t>
            </a:r>
            <a:r>
              <a:rPr lang="en-US" sz="2200" dirty="0">
                <a:solidFill>
                  <a:schemeClr val="accent3"/>
                </a:solidFill>
              </a:rPr>
              <a:t> </a:t>
            </a:r>
            <a:r>
              <a:rPr lang="he-IL" sz="2200" dirty="0">
                <a:solidFill>
                  <a:schemeClr val="accent3"/>
                </a:solidFill>
              </a:rPr>
              <a:t>שקל </a:t>
            </a:r>
            <a:r>
              <a:rPr lang="he-IL" sz="2200" dirty="0" err="1">
                <a:solidFill>
                  <a:schemeClr val="accent3"/>
                </a:solidFill>
              </a:rPr>
              <a:t>דיגטלי</a:t>
            </a:r>
            <a:r>
              <a:rPr lang="he-IL" sz="2200" dirty="0">
                <a:solidFill>
                  <a:schemeClr val="accent3"/>
                </a:solidFill>
              </a:rPr>
              <a:t> (</a:t>
            </a:r>
            <a:r>
              <a:rPr lang="he-IL" sz="2200" dirty="0" err="1">
                <a:solidFill>
                  <a:schemeClr val="accent3"/>
                </a:solidFill>
              </a:rPr>
              <a:t>שק"ד</a:t>
            </a:r>
            <a:r>
              <a:rPr lang="he-IL" sz="2200" dirty="0">
                <a:solidFill>
                  <a:schemeClr val="accent3"/>
                </a:solidFill>
              </a:rPr>
              <a:t>)</a:t>
            </a:r>
            <a:endParaRPr lang="en-US" sz="2200" dirty="0">
              <a:solidFill>
                <a:schemeClr val="accent3"/>
              </a:solidFill>
            </a:endParaRPr>
          </a:p>
        </p:txBody>
      </p:sp>
      <p:sp>
        <p:nvSpPr>
          <p:cNvPr id="65" name="Google Shape;65;p14"/>
          <p:cNvSpPr txBox="1">
            <a:spLocks noGrp="1"/>
          </p:cNvSpPr>
          <p:nvPr>
            <p:ph type="title"/>
          </p:nvPr>
        </p:nvSpPr>
        <p:spPr>
          <a:prstGeom prst="rect">
            <a:avLst/>
          </a:prstGeom>
          <a:noFill/>
        </p:spPr>
        <p:txBody>
          <a:bodyPr spcFirstLastPara="1" wrap="square" lIns="121900" tIns="121900" rIns="121900" bIns="121900" anchor="t" anchorCtr="0">
            <a:noAutofit/>
          </a:bodyPr>
          <a:lstStyle/>
          <a:p>
            <a:r>
              <a:rPr lang="en-US" dirty="0"/>
              <a:t>Decentralized Systems </a:t>
            </a:r>
            <a:endParaRPr dirty="0"/>
          </a:p>
        </p:txBody>
      </p:sp>
      <p:pic>
        <p:nvPicPr>
          <p:cNvPr id="15" name="Picture 14" descr="Icon&#10;&#10;Description automatically generated">
            <a:extLst>
              <a:ext uri="{FF2B5EF4-FFF2-40B4-BE49-F238E27FC236}">
                <a16:creationId xmlns:a16="http://schemas.microsoft.com/office/drawing/2014/main" id="{9260323E-CE9D-4F48-9CE4-3DC2ED2A8A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9272" y="683685"/>
            <a:ext cx="1311240" cy="1311240"/>
          </a:xfrm>
          <a:prstGeom prst="rect">
            <a:avLst/>
          </a:prstGeom>
        </p:spPr>
      </p:pic>
      <p:pic>
        <p:nvPicPr>
          <p:cNvPr id="17" name="Picture 16" descr="Logo&#10;&#10;Description automatically generated">
            <a:extLst>
              <a:ext uri="{FF2B5EF4-FFF2-40B4-BE49-F238E27FC236}">
                <a16:creationId xmlns:a16="http://schemas.microsoft.com/office/drawing/2014/main" id="{8D6C22E5-1162-4DBA-BAD5-B9AD22335B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7229" y="928644"/>
            <a:ext cx="1311240" cy="1311240"/>
          </a:xfrm>
          <a:prstGeom prst="rect">
            <a:avLst/>
          </a:prstGeom>
        </p:spPr>
      </p:pic>
      <p:pic>
        <p:nvPicPr>
          <p:cNvPr id="9" name="Picture 8" descr="Shape&#10;&#10;Description automatically generated">
            <a:extLst>
              <a:ext uri="{FF2B5EF4-FFF2-40B4-BE49-F238E27FC236}">
                <a16:creationId xmlns:a16="http://schemas.microsoft.com/office/drawing/2014/main" id="{3363F0B9-EB3B-4BDE-A4A8-2508DF8EE7A8}"/>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62433" y="1477838"/>
            <a:ext cx="1765175" cy="1765175"/>
          </a:xfrm>
          <a:prstGeom prst="rect">
            <a:avLst/>
          </a:prstGeom>
        </p:spPr>
      </p:pic>
      <p:pic>
        <p:nvPicPr>
          <p:cNvPr id="10" name="Picture 9" descr="A picture containing text, businesscard, vector graphics&#10;&#10;Description automatically generated">
            <a:extLst>
              <a:ext uri="{FF2B5EF4-FFF2-40B4-BE49-F238E27FC236}">
                <a16:creationId xmlns:a16="http://schemas.microsoft.com/office/drawing/2014/main" id="{5BC61F04-805E-4B9E-9F2C-0A5BF33F420B}"/>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058" y="1763544"/>
            <a:ext cx="1731626" cy="1731626"/>
          </a:xfrm>
          <a:prstGeom prst="rect">
            <a:avLst/>
          </a:prstGeom>
        </p:spPr>
      </p:pic>
      <p:pic>
        <p:nvPicPr>
          <p:cNvPr id="21" name="Picture 20" descr="Chart, diagram, bubble chart&#10;&#10;Description automatically generated">
            <a:extLst>
              <a:ext uri="{FF2B5EF4-FFF2-40B4-BE49-F238E27FC236}">
                <a16:creationId xmlns:a16="http://schemas.microsoft.com/office/drawing/2014/main" id="{0CEBA6C5-1AD3-4BF6-84C5-F5ECF3EE4769}"/>
              </a:ext>
            </a:extLst>
          </p:cNvPr>
          <p:cNvPicPr>
            <a:picLocks noChangeAspect="1"/>
          </p:cNvPicPr>
          <p:nvPr/>
        </p:nvPicPr>
        <p:blipFill>
          <a:blip r:embed="rId7" cstate="print">
            <a:extLst>
              <a:ext uri="{28A0092B-C50C-407E-A947-70E740481C1C}">
                <a14:useLocalDpi xmlns:a14="http://schemas.microsoft.com/office/drawing/2010/main" val="0"/>
              </a:ext>
            </a:extLst>
          </a:blip>
          <a:srcRect l="48932" t="42158" r="17242" b="3931"/>
          <a:stretch>
            <a:fillRect/>
          </a:stretch>
        </p:blipFill>
        <p:spPr>
          <a:xfrm>
            <a:off x="5502141" y="2807679"/>
            <a:ext cx="3205502" cy="3205502"/>
          </a:xfrm>
          <a:custGeom>
            <a:avLst/>
            <a:gdLst>
              <a:gd name="connsiteX0" fmla="*/ 1602751 w 3205502"/>
              <a:gd name="connsiteY0" fmla="*/ 0 h 3205502"/>
              <a:gd name="connsiteX1" fmla="*/ 3205502 w 3205502"/>
              <a:gd name="connsiteY1" fmla="*/ 1602751 h 3205502"/>
              <a:gd name="connsiteX2" fmla="*/ 1602751 w 3205502"/>
              <a:gd name="connsiteY2" fmla="*/ 3205502 h 3205502"/>
              <a:gd name="connsiteX3" fmla="*/ 0 w 3205502"/>
              <a:gd name="connsiteY3" fmla="*/ 1602751 h 3205502"/>
              <a:gd name="connsiteX4" fmla="*/ 1602751 w 3205502"/>
              <a:gd name="connsiteY4" fmla="*/ 0 h 3205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502" h="3205502">
                <a:moveTo>
                  <a:pt x="1602751" y="0"/>
                </a:moveTo>
                <a:cubicBezTo>
                  <a:pt x="2487926" y="0"/>
                  <a:pt x="3205502" y="717576"/>
                  <a:pt x="3205502" y="1602751"/>
                </a:cubicBezTo>
                <a:cubicBezTo>
                  <a:pt x="3205502" y="2487926"/>
                  <a:pt x="2487926" y="3205502"/>
                  <a:pt x="1602751" y="3205502"/>
                </a:cubicBezTo>
                <a:cubicBezTo>
                  <a:pt x="717576" y="3205502"/>
                  <a:pt x="0" y="2487926"/>
                  <a:pt x="0" y="1602751"/>
                </a:cubicBezTo>
                <a:cubicBezTo>
                  <a:pt x="0" y="717576"/>
                  <a:pt x="717576" y="0"/>
                  <a:pt x="1602751" y="0"/>
                </a:cubicBezTo>
                <a:close/>
              </a:path>
            </a:pathLst>
          </a:custGeom>
        </p:spPr>
      </p:pic>
      <p:pic>
        <p:nvPicPr>
          <p:cNvPr id="16" name="Picture 15" descr="Chart, diagram, bubble chart&#10;&#10;Description automatically generated">
            <a:extLst>
              <a:ext uri="{FF2B5EF4-FFF2-40B4-BE49-F238E27FC236}">
                <a16:creationId xmlns:a16="http://schemas.microsoft.com/office/drawing/2014/main" id="{9D81C236-3272-4A82-997F-715E782274C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2262" t="94418" b="2128"/>
          <a:stretch/>
        </p:blipFill>
        <p:spPr>
          <a:xfrm>
            <a:off x="7278058" y="5985082"/>
            <a:ext cx="2135500" cy="260931"/>
          </a:xfrm>
          <a:prstGeom prst="rect">
            <a:avLst/>
          </a:prstGeom>
        </p:spPr>
      </p:pic>
      <p:pic>
        <p:nvPicPr>
          <p:cNvPr id="4" name="Picture 3">
            <a:extLst>
              <a:ext uri="{FF2B5EF4-FFF2-40B4-BE49-F238E27FC236}">
                <a16:creationId xmlns:a16="http://schemas.microsoft.com/office/drawing/2014/main" id="{6A9665B8-445E-440E-957B-3A4AA489C671}"/>
              </a:ext>
            </a:extLst>
          </p:cNvPr>
          <p:cNvPicPr>
            <a:picLocks noChangeAspect="1"/>
          </p:cNvPicPr>
          <p:nvPr/>
        </p:nvPicPr>
        <p:blipFill rotWithShape="1">
          <a:blip r:embed="rId8"/>
          <a:srcRect l="12374" t="25715" r="39227" b="31448"/>
          <a:stretch/>
        </p:blipFill>
        <p:spPr>
          <a:xfrm>
            <a:off x="3264540" y="5185251"/>
            <a:ext cx="2135500" cy="1181310"/>
          </a:xfrm>
          <a:prstGeom prst="rect">
            <a:avLst/>
          </a:prstGeom>
        </p:spPr>
      </p:pic>
      <p:pic>
        <p:nvPicPr>
          <p:cNvPr id="22" name="Picture 21">
            <a:extLst>
              <a:ext uri="{FF2B5EF4-FFF2-40B4-BE49-F238E27FC236}">
                <a16:creationId xmlns:a16="http://schemas.microsoft.com/office/drawing/2014/main" id="{80D78C9C-A363-4EDF-BD55-53DE4527C52D}"/>
              </a:ext>
            </a:extLst>
          </p:cNvPr>
          <p:cNvPicPr>
            <a:picLocks noChangeAspect="1"/>
          </p:cNvPicPr>
          <p:nvPr/>
        </p:nvPicPr>
        <p:blipFill>
          <a:blip r:embed="rId9"/>
          <a:stretch>
            <a:fillRect/>
          </a:stretch>
        </p:blipFill>
        <p:spPr>
          <a:xfrm>
            <a:off x="879485" y="5185250"/>
            <a:ext cx="2135501" cy="1178075"/>
          </a:xfrm>
          <a:prstGeom prst="rect">
            <a:avLst/>
          </a:prstGeom>
        </p:spPr>
      </p:pic>
      <p:sp>
        <p:nvSpPr>
          <p:cNvPr id="23" name="TextBox 22">
            <a:extLst>
              <a:ext uri="{FF2B5EF4-FFF2-40B4-BE49-F238E27FC236}">
                <a16:creationId xmlns:a16="http://schemas.microsoft.com/office/drawing/2014/main" id="{8C4199E9-FF25-4FC2-B39B-1E45ACC046BD}"/>
              </a:ext>
            </a:extLst>
          </p:cNvPr>
          <p:cNvSpPr txBox="1"/>
          <p:nvPr/>
        </p:nvSpPr>
        <p:spPr>
          <a:xfrm>
            <a:off x="805758" y="6334779"/>
            <a:ext cx="2282954" cy="523220"/>
          </a:xfrm>
          <a:prstGeom prst="rect">
            <a:avLst/>
          </a:prstGeom>
          <a:noFill/>
        </p:spPr>
        <p:txBody>
          <a:bodyPr wrap="square">
            <a:spAutoFit/>
          </a:bodyPr>
          <a:lstStyle/>
          <a:p>
            <a:r>
              <a:rPr lang="en-US" sz="1400" dirty="0"/>
              <a:t>Burkhard </a:t>
            </a:r>
            <a:r>
              <a:rPr lang="en-US" sz="1400" dirty="0" err="1"/>
              <a:t>Balz</a:t>
            </a:r>
            <a:r>
              <a:rPr lang="en-US" sz="1400" dirty="0"/>
              <a:t>. Deutsche Bundesbank Executive Board </a:t>
            </a:r>
          </a:p>
        </p:txBody>
      </p:sp>
      <p:sp>
        <p:nvSpPr>
          <p:cNvPr id="24" name="TextBox 23">
            <a:extLst>
              <a:ext uri="{FF2B5EF4-FFF2-40B4-BE49-F238E27FC236}">
                <a16:creationId xmlns:a16="http://schemas.microsoft.com/office/drawing/2014/main" id="{53534DEA-F686-4824-AFAD-DA3AA6BE195F}"/>
              </a:ext>
            </a:extLst>
          </p:cNvPr>
          <p:cNvSpPr txBox="1"/>
          <p:nvPr/>
        </p:nvSpPr>
        <p:spPr>
          <a:xfrm>
            <a:off x="3188494" y="6334779"/>
            <a:ext cx="2211546" cy="523220"/>
          </a:xfrm>
          <a:prstGeom prst="rect">
            <a:avLst/>
          </a:prstGeom>
          <a:noFill/>
        </p:spPr>
        <p:txBody>
          <a:bodyPr wrap="square">
            <a:spAutoFit/>
          </a:bodyPr>
          <a:lstStyle/>
          <a:p>
            <a:r>
              <a:rPr lang="en-US" sz="1400" dirty="0" err="1"/>
              <a:t>Shaktikanta</a:t>
            </a:r>
            <a:r>
              <a:rPr lang="en-US" sz="1400" dirty="0"/>
              <a:t> Das. Governor of the Reserve Bank of India</a:t>
            </a:r>
          </a:p>
        </p:txBody>
      </p:sp>
      <p:pic>
        <p:nvPicPr>
          <p:cNvPr id="28" name="Picture 27">
            <a:extLst>
              <a:ext uri="{FF2B5EF4-FFF2-40B4-BE49-F238E27FC236}">
                <a16:creationId xmlns:a16="http://schemas.microsoft.com/office/drawing/2014/main" id="{F9ED397D-A7A0-4A9B-B9B9-0E2F94F91B29}"/>
              </a:ext>
            </a:extLst>
          </p:cNvPr>
          <p:cNvPicPr>
            <a:picLocks noChangeAspect="1"/>
          </p:cNvPicPr>
          <p:nvPr/>
        </p:nvPicPr>
        <p:blipFill>
          <a:blip r:embed="rId10"/>
          <a:stretch>
            <a:fillRect/>
          </a:stretch>
        </p:blipFill>
        <p:spPr>
          <a:xfrm>
            <a:off x="9139703" y="3333199"/>
            <a:ext cx="4218078" cy="2812053"/>
          </a:xfrm>
          <a:prstGeom prst="rect">
            <a:avLst/>
          </a:prstGeom>
        </p:spPr>
      </p:pic>
      <p:pic>
        <p:nvPicPr>
          <p:cNvPr id="5" name="Picture 4">
            <a:extLst>
              <a:ext uri="{FF2B5EF4-FFF2-40B4-BE49-F238E27FC236}">
                <a16:creationId xmlns:a16="http://schemas.microsoft.com/office/drawing/2014/main" id="{A8AB3A9A-F11F-4376-98AF-F1A6ADA63C4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827" b="94509" l="10000" r="90000">
                        <a14:foregroundMark x1="37188" y1="90607" x2="38125" y2="90173"/>
                        <a14:foregroundMark x1="51667" y1="94509" x2="51667" y2="94509"/>
                        <a14:backgroundMark x1="71563" y1="81647" x2="78333" y2="83526"/>
                        <a14:backgroundMark x1="78333" y1="83526" x2="79792" y2="85260"/>
                        <a14:backgroundMark x1="66979" y1="86272" x2="68125" y2="89451"/>
                        <a14:backgroundMark x1="72188" y1="80780" x2="75208" y2="82659"/>
                        <a14:backgroundMark x1="70625" y1="81214" x2="71771" y2="81792"/>
                        <a14:backgroundMark x1="66563" y1="85116" x2="68333" y2="88728"/>
                        <a14:backgroundMark x1="30625" y1="70520" x2="29167" y2="69653"/>
                        <a14:backgroundMark x1="31042" y1="70809" x2="31875" y2="71098"/>
                        <a14:backgroundMark x1="32396" y1="71098" x2="32396" y2="71098"/>
                        <a14:backgroundMark x1="32917" y1="71098" x2="32917" y2="71098"/>
                      </a14:backgroundRemoval>
                    </a14:imgEffect>
                  </a14:imgLayer>
                </a14:imgProps>
              </a:ext>
            </a:extLst>
          </a:blip>
          <a:stretch>
            <a:fillRect/>
          </a:stretch>
        </p:blipFill>
        <p:spPr>
          <a:xfrm>
            <a:off x="1669285" y="-227975"/>
            <a:ext cx="9144000" cy="6591300"/>
          </a:xfrm>
          <a:prstGeom prst="rect">
            <a:avLst/>
          </a:prstGeom>
        </p:spPr>
      </p:pic>
      <p:sp>
        <p:nvSpPr>
          <p:cNvPr id="6" name="TextBox 5">
            <a:extLst>
              <a:ext uri="{FF2B5EF4-FFF2-40B4-BE49-F238E27FC236}">
                <a16:creationId xmlns:a16="http://schemas.microsoft.com/office/drawing/2014/main" id="{972B2394-9181-4908-9569-D8DCFD8EA82A}"/>
              </a:ext>
            </a:extLst>
          </p:cNvPr>
          <p:cNvSpPr txBox="1"/>
          <p:nvPr/>
        </p:nvSpPr>
        <p:spPr>
          <a:xfrm>
            <a:off x="3118376" y="2184952"/>
            <a:ext cx="6177903" cy="2281476"/>
          </a:xfrm>
          <a:prstGeom prst="round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3200" dirty="0"/>
              <a:t>Relevant for </a:t>
            </a:r>
          </a:p>
          <a:p>
            <a:pPr marL="285750" indent="-285750">
              <a:buFont typeface="Arial" panose="020B0604020202020204" pitchFamily="34" charset="0"/>
              <a:buChar char="•"/>
            </a:pPr>
            <a:r>
              <a:rPr lang="en-US" sz="3200" dirty="0"/>
              <a:t>Individuals </a:t>
            </a:r>
          </a:p>
          <a:p>
            <a:pPr marL="285750" indent="-285750">
              <a:buFont typeface="Arial" panose="020B0604020202020204" pitchFamily="34" charset="0"/>
              <a:buChar char="•"/>
            </a:pPr>
            <a:r>
              <a:rPr lang="en-US" sz="3200" dirty="0"/>
              <a:t>Companies </a:t>
            </a:r>
          </a:p>
          <a:p>
            <a:pPr marL="285750" indent="-285750">
              <a:buFont typeface="Arial" panose="020B0604020202020204" pitchFamily="34" charset="0"/>
              <a:buChar char="•"/>
            </a:pPr>
            <a:r>
              <a:rPr lang="en-US" sz="3200" dirty="0"/>
              <a:t>Asset management corporations </a:t>
            </a:r>
          </a:p>
        </p:txBody>
      </p:sp>
      <p:pic>
        <p:nvPicPr>
          <p:cNvPr id="18" name="Picture 17" descr="A red and white sign&#10;&#10;Description automatically generated with low confidence">
            <a:extLst>
              <a:ext uri="{FF2B5EF4-FFF2-40B4-BE49-F238E27FC236}">
                <a16:creationId xmlns:a16="http://schemas.microsoft.com/office/drawing/2014/main" id="{049BF640-B3B9-4D31-A16E-4ED03DAE09CB}"/>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13750" y="1456648"/>
            <a:ext cx="2194426" cy="1647086"/>
          </a:xfrm>
          <a:prstGeom prst="rect">
            <a:avLst/>
          </a:prstGeom>
        </p:spPr>
      </p:pic>
    </p:spTree>
    <p:extLst>
      <p:ext uri="{BB962C8B-B14F-4D97-AF65-F5344CB8AC3E}">
        <p14:creationId xmlns:p14="http://schemas.microsoft.com/office/powerpoint/2010/main" val="16586295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C5BE404-3BF6-4D88-8119-09251E15CEF4}"/>
                  </a:ext>
                </a:extLst>
              </p:cNvPr>
              <p:cNvSpPr txBox="1"/>
              <p:nvPr/>
            </p:nvSpPr>
            <p:spPr>
              <a:xfrm>
                <a:off x="577261" y="802113"/>
                <a:ext cx="4572009" cy="681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𝑃</m:t>
                          </m:r>
                        </m:e>
                        <m:sup>
                          <m:r>
                            <m:rPr>
                              <m:nor/>
                            </m:rPr>
                            <a:rPr lang="en-US" sz="3200" b="0" i="0" smtClean="0">
                              <a:latin typeface="Cambria Math" panose="02040503050406030204" pitchFamily="18" charset="0"/>
                            </a:rPr>
                            <m:t>theft</m:t>
                          </m:r>
                        </m:sup>
                      </m:sSup>
                      <m:r>
                        <a:rPr lang="en-US" sz="3200" b="0" i="1" smtClean="0">
                          <a:latin typeface="Cambria Math" panose="02040503050406030204" pitchFamily="18" charset="0"/>
                        </a:rPr>
                        <m:t>=0.01</m:t>
                      </m:r>
                    </m:oMath>
                  </m:oMathPara>
                </a14:m>
                <a:endParaRPr lang="en-US" sz="3200" dirty="0"/>
              </a:p>
            </p:txBody>
          </p:sp>
        </mc:Choice>
        <mc:Fallback xmlns="">
          <p:sp>
            <p:nvSpPr>
              <p:cNvPr id="7" name="TextBox 6">
                <a:extLst>
                  <a:ext uri="{FF2B5EF4-FFF2-40B4-BE49-F238E27FC236}">
                    <a16:creationId xmlns:a16="http://schemas.microsoft.com/office/drawing/2014/main" id="{CC5BE404-3BF6-4D88-8119-09251E15CEF4}"/>
                  </a:ext>
                </a:extLst>
              </p:cNvPr>
              <p:cNvSpPr txBox="1">
                <a:spLocks noRot="1" noChangeAspect="1" noMove="1" noResize="1" noEditPoints="1" noAdjustHandles="1" noChangeArrowheads="1" noChangeShapeType="1" noTextEdit="1"/>
              </p:cNvSpPr>
              <p:nvPr/>
            </p:nvSpPr>
            <p:spPr>
              <a:xfrm>
                <a:off x="577261" y="802113"/>
                <a:ext cx="4572009" cy="681725"/>
              </a:xfrm>
              <a:prstGeom prst="rect">
                <a:avLst/>
              </a:prstGeom>
              <a:blipFill>
                <a:blip r:embed="rId3"/>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p:txBody>
          <a:bodyPr/>
          <a:lstStyle/>
          <a:p>
            <a:r>
              <a:rPr lang="en-US" dirty="0"/>
              <a:t>Two Keys</a:t>
            </a:r>
          </a:p>
        </p:txBody>
      </p:sp>
      <p:pic>
        <p:nvPicPr>
          <p:cNvPr id="6" name="Picture 5" descr="Chart&#10;&#10;Description automatically generated">
            <a:extLst>
              <a:ext uri="{FF2B5EF4-FFF2-40B4-BE49-F238E27FC236}">
                <a16:creationId xmlns:a16="http://schemas.microsoft.com/office/drawing/2014/main" id="{D49DECAF-9AF7-4FDF-BE47-18F5A3DDD30C}"/>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7261" y="1517068"/>
            <a:ext cx="4572009" cy="4572009"/>
          </a:xfrm>
          <a:prstGeom prst="rect">
            <a:avLst/>
          </a:prstGeom>
        </p:spPr>
      </p:pic>
    </p:spTree>
    <p:extLst>
      <p:ext uri="{BB962C8B-B14F-4D97-AF65-F5344CB8AC3E}">
        <p14:creationId xmlns:p14="http://schemas.microsoft.com/office/powerpoint/2010/main" val="39161767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C5BE404-3BF6-4D88-8119-09251E15CEF4}"/>
                  </a:ext>
                </a:extLst>
              </p:cNvPr>
              <p:cNvSpPr txBox="1"/>
              <p:nvPr/>
            </p:nvSpPr>
            <p:spPr>
              <a:xfrm>
                <a:off x="577261" y="802113"/>
                <a:ext cx="4572009" cy="681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𝑃</m:t>
                          </m:r>
                        </m:e>
                        <m:sup>
                          <m:r>
                            <m:rPr>
                              <m:nor/>
                            </m:rPr>
                            <a:rPr lang="en-US" sz="3200" b="0" i="0" smtClean="0">
                              <a:latin typeface="Cambria Math" panose="02040503050406030204" pitchFamily="18" charset="0"/>
                            </a:rPr>
                            <m:t>theft</m:t>
                          </m:r>
                        </m:sup>
                      </m:sSup>
                      <m:r>
                        <a:rPr lang="en-US" sz="3200" b="0" i="1" smtClean="0">
                          <a:latin typeface="Cambria Math" panose="02040503050406030204" pitchFamily="18" charset="0"/>
                        </a:rPr>
                        <m:t>=0.01</m:t>
                      </m:r>
                    </m:oMath>
                  </m:oMathPara>
                </a14:m>
                <a:endParaRPr lang="en-US" sz="3200" dirty="0"/>
              </a:p>
            </p:txBody>
          </p:sp>
        </mc:Choice>
        <mc:Fallback xmlns="">
          <p:sp>
            <p:nvSpPr>
              <p:cNvPr id="7" name="TextBox 6">
                <a:extLst>
                  <a:ext uri="{FF2B5EF4-FFF2-40B4-BE49-F238E27FC236}">
                    <a16:creationId xmlns:a16="http://schemas.microsoft.com/office/drawing/2014/main" id="{CC5BE404-3BF6-4D88-8119-09251E15CEF4}"/>
                  </a:ext>
                </a:extLst>
              </p:cNvPr>
              <p:cNvSpPr txBox="1">
                <a:spLocks noRot="1" noChangeAspect="1" noMove="1" noResize="1" noEditPoints="1" noAdjustHandles="1" noChangeArrowheads="1" noChangeShapeType="1" noTextEdit="1"/>
              </p:cNvSpPr>
              <p:nvPr/>
            </p:nvSpPr>
            <p:spPr>
              <a:xfrm>
                <a:off x="577261" y="802113"/>
                <a:ext cx="4572009" cy="681725"/>
              </a:xfrm>
              <a:prstGeom prst="rect">
                <a:avLst/>
              </a:prstGeom>
              <a:blipFill>
                <a:blip r:embed="rId3"/>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p:txBody>
          <a:bodyPr/>
          <a:lstStyle/>
          <a:p>
            <a:r>
              <a:rPr lang="en-US" dirty="0"/>
              <a:t>Two Keys</a:t>
            </a:r>
          </a:p>
        </p:txBody>
      </p:sp>
      <p:pic>
        <p:nvPicPr>
          <p:cNvPr id="6" name="Picture 5" descr="Chart&#10;&#10;Description automatically generated">
            <a:extLst>
              <a:ext uri="{FF2B5EF4-FFF2-40B4-BE49-F238E27FC236}">
                <a16:creationId xmlns:a16="http://schemas.microsoft.com/office/drawing/2014/main" id="{D49DECAF-9AF7-4FDF-BE47-18F5A3DDD30C}"/>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7261" y="1517068"/>
            <a:ext cx="4572009" cy="4572009"/>
          </a:xfrm>
          <a:prstGeom prst="rect">
            <a:avLst/>
          </a:prstGeom>
        </p:spPr>
      </p:pic>
      <p:pic>
        <p:nvPicPr>
          <p:cNvPr id="10" name="Picture 9" descr="Chart&#10;&#10;Description automatically generated">
            <a:extLst>
              <a:ext uri="{FF2B5EF4-FFF2-40B4-BE49-F238E27FC236}">
                <a16:creationId xmlns:a16="http://schemas.microsoft.com/office/drawing/2014/main" id="{709D54A0-2401-4C6D-A355-967D9B07400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98027" y="1512842"/>
            <a:ext cx="4572009" cy="457200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5A7380-6520-4EB8-845B-4FDA195A11E1}"/>
                  </a:ext>
                </a:extLst>
              </p:cNvPr>
              <p:cNvSpPr txBox="1"/>
              <p:nvPr/>
            </p:nvSpPr>
            <p:spPr>
              <a:xfrm>
                <a:off x="4998027" y="777335"/>
                <a:ext cx="4572009" cy="681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𝑃</m:t>
                          </m:r>
                        </m:e>
                        <m:sup>
                          <m:r>
                            <m:rPr>
                              <m:nor/>
                            </m:rPr>
                            <a:rPr lang="en-US" sz="3200" b="0" i="0" smtClean="0">
                              <a:latin typeface="Cambria Math" panose="02040503050406030204" pitchFamily="18" charset="0"/>
                            </a:rPr>
                            <m:t>theft</m:t>
                          </m:r>
                        </m:sup>
                      </m:sSup>
                      <m:r>
                        <a:rPr lang="en-US" sz="3200" b="0" i="1" smtClean="0">
                          <a:latin typeface="Cambria Math" panose="02040503050406030204" pitchFamily="18" charset="0"/>
                        </a:rPr>
                        <m:t>=0.04</m:t>
                      </m:r>
                    </m:oMath>
                  </m:oMathPara>
                </a14:m>
                <a:endParaRPr lang="en-US" sz="3200" dirty="0"/>
              </a:p>
            </p:txBody>
          </p:sp>
        </mc:Choice>
        <mc:Fallback xmlns="">
          <p:sp>
            <p:nvSpPr>
              <p:cNvPr id="11" name="TextBox 10">
                <a:extLst>
                  <a:ext uri="{FF2B5EF4-FFF2-40B4-BE49-F238E27FC236}">
                    <a16:creationId xmlns:a16="http://schemas.microsoft.com/office/drawing/2014/main" id="{925A7380-6520-4EB8-845B-4FDA195A11E1}"/>
                  </a:ext>
                </a:extLst>
              </p:cNvPr>
              <p:cNvSpPr txBox="1">
                <a:spLocks noRot="1" noChangeAspect="1" noMove="1" noResize="1" noEditPoints="1" noAdjustHandles="1" noChangeArrowheads="1" noChangeShapeType="1" noTextEdit="1"/>
              </p:cNvSpPr>
              <p:nvPr/>
            </p:nvSpPr>
            <p:spPr>
              <a:xfrm>
                <a:off x="4998027" y="777335"/>
                <a:ext cx="4572009" cy="68172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892848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8" name="Picture 7" descr="Chart&#10;&#10;Description automatically generated">
            <a:extLst>
              <a:ext uri="{FF2B5EF4-FFF2-40B4-BE49-F238E27FC236}">
                <a16:creationId xmlns:a16="http://schemas.microsoft.com/office/drawing/2014/main" id="{F6EC2125-BEFB-4232-B026-3EF1282A870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2500" y="529936"/>
            <a:ext cx="9492096" cy="6328064"/>
          </a:xfrm>
          <a:prstGeom prst="rect">
            <a:avLst/>
          </a:prstGeom>
        </p:spPr>
      </p:pic>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p:txBody>
          <a:bodyPr/>
          <a:lstStyle/>
          <a:p>
            <a:r>
              <a:rPr lang="en-US" dirty="0"/>
              <a:t>Three Keys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5D94D5-6962-4D58-97BF-C15BCA4CD0A1}"/>
                  </a:ext>
                </a:extLst>
              </p:cNvPr>
              <p:cNvSpPr txBox="1"/>
              <p:nvPr/>
            </p:nvSpPr>
            <p:spPr>
              <a:xfrm>
                <a:off x="1747404" y="835404"/>
                <a:ext cx="5143500" cy="68172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𝑃</m:t>
                          </m:r>
                        </m:e>
                        <m:sup>
                          <m:r>
                            <m:rPr>
                              <m:nor/>
                            </m:rPr>
                            <a:rPr lang="en-US" sz="3200" b="0" i="0" smtClean="0">
                              <a:latin typeface="Cambria Math" panose="02040503050406030204" pitchFamily="18" charset="0"/>
                            </a:rPr>
                            <m:t>theft</m:t>
                          </m:r>
                        </m:sup>
                      </m:sSup>
                      <m:r>
                        <a:rPr lang="en-US" sz="3200" b="0" i="1" smtClean="0">
                          <a:latin typeface="Cambria Math" panose="02040503050406030204" pitchFamily="18" charset="0"/>
                        </a:rPr>
                        <m:t>=0.0</m:t>
                      </m:r>
                    </m:oMath>
                  </m:oMathPara>
                </a14:m>
                <a:endParaRPr lang="en-US" sz="3200" dirty="0"/>
              </a:p>
            </p:txBody>
          </p:sp>
        </mc:Choice>
        <mc:Fallback xmlns="">
          <p:sp>
            <p:nvSpPr>
              <p:cNvPr id="13" name="TextBox 12">
                <a:extLst>
                  <a:ext uri="{FF2B5EF4-FFF2-40B4-BE49-F238E27FC236}">
                    <a16:creationId xmlns:a16="http://schemas.microsoft.com/office/drawing/2014/main" id="{D25D94D5-6962-4D58-97BF-C15BCA4CD0A1}"/>
                  </a:ext>
                </a:extLst>
              </p:cNvPr>
              <p:cNvSpPr txBox="1">
                <a:spLocks noRot="1" noChangeAspect="1" noMove="1" noResize="1" noEditPoints="1" noAdjustHandles="1" noChangeArrowheads="1" noChangeShapeType="1" noTextEdit="1"/>
              </p:cNvSpPr>
              <p:nvPr/>
            </p:nvSpPr>
            <p:spPr>
              <a:xfrm>
                <a:off x="1747404" y="835404"/>
                <a:ext cx="5143500" cy="68172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48897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12" name="Picture 11" descr="Chart&#10;&#10;Description automatically generated">
            <a:extLst>
              <a:ext uri="{FF2B5EF4-FFF2-40B4-BE49-F238E27FC236}">
                <a16:creationId xmlns:a16="http://schemas.microsoft.com/office/drawing/2014/main" id="{4BB3B10C-42E7-46DF-BB4E-870B9D615ED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2500" y="529936"/>
            <a:ext cx="9492096" cy="632806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C5BE404-3BF6-4D88-8119-09251E15CEF4}"/>
                  </a:ext>
                </a:extLst>
              </p:cNvPr>
              <p:cNvSpPr txBox="1"/>
              <p:nvPr/>
            </p:nvSpPr>
            <p:spPr>
              <a:xfrm>
                <a:off x="1747404" y="790367"/>
                <a:ext cx="5143500" cy="68172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𝑃</m:t>
                          </m:r>
                        </m:e>
                        <m:sup>
                          <m:r>
                            <m:rPr>
                              <m:nor/>
                            </m:rPr>
                            <a:rPr lang="en-US" sz="3200" b="0" i="0" smtClean="0">
                              <a:latin typeface="Cambria Math" panose="02040503050406030204" pitchFamily="18" charset="0"/>
                            </a:rPr>
                            <m:t>theft</m:t>
                          </m:r>
                        </m:sup>
                      </m:sSup>
                      <m:r>
                        <a:rPr lang="en-US" sz="3200" b="0" i="1" smtClean="0">
                          <a:latin typeface="Cambria Math" panose="02040503050406030204" pitchFamily="18" charset="0"/>
                        </a:rPr>
                        <m:t>=0.08</m:t>
                      </m:r>
                    </m:oMath>
                  </m:oMathPara>
                </a14:m>
                <a:endParaRPr lang="en-US" sz="3200" dirty="0"/>
              </a:p>
            </p:txBody>
          </p:sp>
        </mc:Choice>
        <mc:Fallback xmlns="">
          <p:sp>
            <p:nvSpPr>
              <p:cNvPr id="7" name="TextBox 6">
                <a:extLst>
                  <a:ext uri="{FF2B5EF4-FFF2-40B4-BE49-F238E27FC236}">
                    <a16:creationId xmlns:a16="http://schemas.microsoft.com/office/drawing/2014/main" id="{CC5BE404-3BF6-4D88-8119-09251E15CEF4}"/>
                  </a:ext>
                </a:extLst>
              </p:cNvPr>
              <p:cNvSpPr txBox="1">
                <a:spLocks noRot="1" noChangeAspect="1" noMove="1" noResize="1" noEditPoints="1" noAdjustHandles="1" noChangeArrowheads="1" noChangeShapeType="1" noTextEdit="1"/>
              </p:cNvSpPr>
              <p:nvPr/>
            </p:nvSpPr>
            <p:spPr>
              <a:xfrm>
                <a:off x="1747404" y="790367"/>
                <a:ext cx="5143500" cy="681725"/>
              </a:xfrm>
              <a:prstGeom prst="rect">
                <a:avLst/>
              </a:prstGeom>
              <a:blipFill>
                <a:blip r:embed="rId4"/>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p:txBody>
          <a:bodyPr/>
          <a:lstStyle/>
          <a:p>
            <a:r>
              <a:rPr lang="en-US" dirty="0"/>
              <a:t>Three Keys</a:t>
            </a:r>
          </a:p>
        </p:txBody>
      </p:sp>
      <p:pic>
        <p:nvPicPr>
          <p:cNvPr id="6" name="Picture 5">
            <a:extLst>
              <a:ext uri="{FF2B5EF4-FFF2-40B4-BE49-F238E27FC236}">
                <a16:creationId xmlns:a16="http://schemas.microsoft.com/office/drawing/2014/main" id="{2D67573D-3366-495F-BB68-9EAD3FFA2D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52755" y="2492486"/>
            <a:ext cx="3605645" cy="1082009"/>
          </a:xfrm>
          <a:prstGeom prst="rect">
            <a:avLst/>
          </a:prstGeom>
        </p:spPr>
      </p:pic>
      <p:pic>
        <p:nvPicPr>
          <p:cNvPr id="9" name="Picture 8">
            <a:extLst>
              <a:ext uri="{FF2B5EF4-FFF2-40B4-BE49-F238E27FC236}">
                <a16:creationId xmlns:a16="http://schemas.microsoft.com/office/drawing/2014/main" id="{6A66C02F-2C55-4750-A60D-FACA8C5B50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2152" y="5330536"/>
            <a:ext cx="807183" cy="557669"/>
          </a:xfrm>
          <a:prstGeom prst="rect">
            <a:avLst/>
          </a:prstGeom>
        </p:spPr>
      </p:pic>
    </p:spTree>
    <p:extLst>
      <p:ext uri="{BB962C8B-B14F-4D97-AF65-F5344CB8AC3E}">
        <p14:creationId xmlns:p14="http://schemas.microsoft.com/office/powerpoint/2010/main" val="9407863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4" name="Picture 3" descr="A picture containing shape&#10;&#10;Description automatically generated">
            <a:extLst>
              <a:ext uri="{FF2B5EF4-FFF2-40B4-BE49-F238E27FC236}">
                <a16:creationId xmlns:a16="http://schemas.microsoft.com/office/drawing/2014/main" id="{1B91D02D-B0DB-4C2E-A5C8-1C358EECF78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319" y="762000"/>
            <a:ext cx="12192000" cy="6096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C5BE404-3BF6-4D88-8119-09251E15CEF4}"/>
                  </a:ext>
                </a:extLst>
              </p:cNvPr>
              <p:cNvSpPr txBox="1"/>
              <p:nvPr/>
            </p:nvSpPr>
            <p:spPr>
              <a:xfrm>
                <a:off x="1659082" y="762000"/>
                <a:ext cx="5143500" cy="5847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nor/>
                        </m:rPr>
                        <a:rPr lang="en-US" sz="3200" b="0" i="0" smtClean="0">
                          <a:latin typeface="Cambria Math" panose="02040503050406030204" pitchFamily="18" charset="0"/>
                        </a:rPr>
                        <m:t>P</m:t>
                      </m:r>
                      <m:d>
                        <m:dPr>
                          <m:begChr m:val="["/>
                          <m:endChr m:val="]"/>
                          <m:ctrlPr>
                            <a:rPr lang="en-US" sz="3200" b="0" i="1" smtClean="0">
                              <a:latin typeface="Cambria Math" panose="02040503050406030204" pitchFamily="18" charset="0"/>
                            </a:rPr>
                          </m:ctrlPr>
                        </m:dPr>
                        <m:e>
                          <m:r>
                            <m:rPr>
                              <m:nor/>
                            </m:rPr>
                            <a:rPr lang="en-US" sz="3200" b="0" i="0" smtClean="0">
                              <a:latin typeface="Cambria Math" panose="02040503050406030204" pitchFamily="18" charset="0"/>
                            </a:rPr>
                            <m:t>key</m:t>
                          </m:r>
                          <m:r>
                            <m:rPr>
                              <m:nor/>
                            </m:rPr>
                            <a:rPr lang="en-US" sz="3200" b="0" i="0" smtClean="0">
                              <a:latin typeface="Cambria Math" panose="02040503050406030204" pitchFamily="18" charset="0"/>
                            </a:rPr>
                            <m:t> </m:t>
                          </m:r>
                          <m:r>
                            <m:rPr>
                              <m:nor/>
                            </m:rPr>
                            <a:rPr lang="en-US" sz="3200" b="0" i="0" smtClean="0">
                              <a:latin typeface="Cambria Math" panose="02040503050406030204" pitchFamily="18" charset="0"/>
                            </a:rPr>
                            <m:t>theft</m:t>
                          </m:r>
                        </m:e>
                      </m:d>
                      <m:r>
                        <a:rPr lang="en-US" sz="3200" b="0" i="1" smtClean="0">
                          <a:latin typeface="Cambria Math" panose="02040503050406030204" pitchFamily="18" charset="0"/>
                        </a:rPr>
                        <m:t>=0.0</m:t>
                      </m:r>
                    </m:oMath>
                  </m:oMathPara>
                </a14:m>
                <a:endParaRPr lang="en-US" sz="3200" dirty="0"/>
              </a:p>
            </p:txBody>
          </p:sp>
        </mc:Choice>
        <mc:Fallback xmlns="">
          <p:sp>
            <p:nvSpPr>
              <p:cNvPr id="7" name="TextBox 6">
                <a:extLst>
                  <a:ext uri="{FF2B5EF4-FFF2-40B4-BE49-F238E27FC236}">
                    <a16:creationId xmlns:a16="http://schemas.microsoft.com/office/drawing/2014/main" id="{CC5BE404-3BF6-4D88-8119-09251E15CEF4}"/>
                  </a:ext>
                </a:extLst>
              </p:cNvPr>
              <p:cNvSpPr txBox="1">
                <a:spLocks noRot="1" noChangeAspect="1" noMove="1" noResize="1" noEditPoints="1" noAdjustHandles="1" noChangeArrowheads="1" noChangeShapeType="1" noTextEdit="1"/>
              </p:cNvSpPr>
              <p:nvPr/>
            </p:nvSpPr>
            <p:spPr>
              <a:xfrm>
                <a:off x="1659082" y="762000"/>
                <a:ext cx="5143500" cy="584775"/>
              </a:xfrm>
              <a:prstGeom prst="rect">
                <a:avLst/>
              </a:prstGeom>
              <a:blipFill>
                <a:blip r:embed="rId4"/>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p:txBody>
          <a:bodyPr/>
          <a:lstStyle/>
          <a:p>
            <a:r>
              <a:rPr lang="en-US" dirty="0"/>
              <a:t>Four Keys</a:t>
            </a:r>
          </a:p>
        </p:txBody>
      </p:sp>
      <p:sp>
        <p:nvSpPr>
          <p:cNvPr id="5" name="TextBox 4">
            <a:extLst>
              <a:ext uri="{FF2B5EF4-FFF2-40B4-BE49-F238E27FC236}">
                <a16:creationId xmlns:a16="http://schemas.microsoft.com/office/drawing/2014/main" id="{9707197E-ED87-4101-AC64-C6026E146108}"/>
              </a:ext>
            </a:extLst>
          </p:cNvPr>
          <p:cNvSpPr txBox="1"/>
          <p:nvPr/>
        </p:nvSpPr>
        <p:spPr>
          <a:xfrm>
            <a:off x="4520045" y="3657600"/>
            <a:ext cx="760144" cy="584775"/>
          </a:xfrm>
          <a:prstGeom prst="rect">
            <a:avLst/>
          </a:prstGeom>
          <a:noFill/>
        </p:spPr>
        <p:txBody>
          <a:bodyPr wrap="none" rtlCol="0">
            <a:spAutoFit/>
          </a:bodyPr>
          <a:lstStyle/>
          <a:p>
            <a:r>
              <a:rPr lang="en-US" sz="3200" dirty="0"/>
              <a:t>2/4</a:t>
            </a:r>
          </a:p>
        </p:txBody>
      </p:sp>
      <p:sp>
        <p:nvSpPr>
          <p:cNvPr id="10" name="TextBox 9">
            <a:extLst>
              <a:ext uri="{FF2B5EF4-FFF2-40B4-BE49-F238E27FC236}">
                <a16:creationId xmlns:a16="http://schemas.microsoft.com/office/drawing/2014/main" id="{B00323CB-1890-4F05-A47C-62B41AEB1C49}"/>
              </a:ext>
            </a:extLst>
          </p:cNvPr>
          <p:cNvSpPr txBox="1"/>
          <p:nvPr/>
        </p:nvSpPr>
        <p:spPr>
          <a:xfrm>
            <a:off x="3383973" y="2476307"/>
            <a:ext cx="760144" cy="584775"/>
          </a:xfrm>
          <a:prstGeom prst="rect">
            <a:avLst/>
          </a:prstGeom>
          <a:noFill/>
        </p:spPr>
        <p:txBody>
          <a:bodyPr wrap="none" rtlCol="0">
            <a:spAutoFit/>
          </a:bodyPr>
          <a:lstStyle/>
          <a:p>
            <a:r>
              <a:rPr lang="en-US" sz="3200" dirty="0"/>
              <a:t>3/4</a:t>
            </a:r>
          </a:p>
        </p:txBody>
      </p:sp>
      <p:sp>
        <p:nvSpPr>
          <p:cNvPr id="8" name="TextBox 7">
            <a:extLst>
              <a:ext uri="{FF2B5EF4-FFF2-40B4-BE49-F238E27FC236}">
                <a16:creationId xmlns:a16="http://schemas.microsoft.com/office/drawing/2014/main" id="{48F2D053-D33B-45AA-9274-3326F1B43A96}"/>
              </a:ext>
            </a:extLst>
          </p:cNvPr>
          <p:cNvSpPr txBox="1"/>
          <p:nvPr/>
        </p:nvSpPr>
        <p:spPr>
          <a:xfrm>
            <a:off x="5427514" y="4653716"/>
            <a:ext cx="760144" cy="584775"/>
          </a:xfrm>
          <a:prstGeom prst="rect">
            <a:avLst/>
          </a:prstGeom>
          <a:noFill/>
        </p:spPr>
        <p:txBody>
          <a:bodyPr wrap="none" rtlCol="0">
            <a:spAutoFit/>
          </a:bodyPr>
          <a:lstStyle/>
          <a:p>
            <a:r>
              <a:rPr lang="en-US" sz="3200" dirty="0"/>
              <a:t>1/4</a:t>
            </a:r>
          </a:p>
        </p:txBody>
      </p:sp>
      <p:sp>
        <p:nvSpPr>
          <p:cNvPr id="9" name="TextBox 8">
            <a:extLst>
              <a:ext uri="{FF2B5EF4-FFF2-40B4-BE49-F238E27FC236}">
                <a16:creationId xmlns:a16="http://schemas.microsoft.com/office/drawing/2014/main" id="{F9BF9FFC-188A-4B71-89C6-A0D1B4FB427A}"/>
              </a:ext>
            </a:extLst>
          </p:cNvPr>
          <p:cNvSpPr txBox="1"/>
          <p:nvPr/>
        </p:nvSpPr>
        <p:spPr>
          <a:xfrm>
            <a:off x="2320636" y="1460196"/>
            <a:ext cx="760144" cy="584775"/>
          </a:xfrm>
          <a:prstGeom prst="rect">
            <a:avLst/>
          </a:prstGeom>
          <a:noFill/>
        </p:spPr>
        <p:txBody>
          <a:bodyPr wrap="none" rtlCol="0">
            <a:spAutoFit/>
          </a:bodyPr>
          <a:lstStyle/>
          <a:p>
            <a:r>
              <a:rPr lang="en-US" sz="3200" dirty="0"/>
              <a:t>4/4</a:t>
            </a:r>
          </a:p>
        </p:txBody>
      </p:sp>
    </p:spTree>
    <p:extLst>
      <p:ext uri="{BB962C8B-B14F-4D97-AF65-F5344CB8AC3E}">
        <p14:creationId xmlns:p14="http://schemas.microsoft.com/office/powerpoint/2010/main" val="947032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4" name="Picture 3">
            <a:extLst>
              <a:ext uri="{FF2B5EF4-FFF2-40B4-BE49-F238E27FC236}">
                <a16:creationId xmlns:a16="http://schemas.microsoft.com/office/drawing/2014/main" id="{1B91D02D-B0DB-4C2E-A5C8-1C358EECF78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0" y="762000"/>
            <a:ext cx="12192000" cy="6096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C5BE404-3BF6-4D88-8119-09251E15CEF4}"/>
                  </a:ext>
                </a:extLst>
              </p:cNvPr>
              <p:cNvSpPr txBox="1"/>
              <p:nvPr/>
            </p:nvSpPr>
            <p:spPr>
              <a:xfrm>
                <a:off x="879764" y="765464"/>
                <a:ext cx="5143500" cy="68172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𝑃</m:t>
                          </m:r>
                        </m:e>
                        <m:sup>
                          <m:r>
                            <m:rPr>
                              <m:nor/>
                            </m:rPr>
                            <a:rPr lang="en-US" sz="3200" b="0" i="0" smtClean="0">
                              <a:latin typeface="Cambria Math" panose="02040503050406030204" pitchFamily="18" charset="0"/>
                            </a:rPr>
                            <m:t>theft</m:t>
                          </m:r>
                        </m:sup>
                      </m:sSup>
                      <m:r>
                        <a:rPr lang="en-US" sz="3200" b="0" i="1" smtClean="0">
                          <a:latin typeface="Cambria Math" panose="02040503050406030204" pitchFamily="18" charset="0"/>
                        </a:rPr>
                        <m:t>=0.08</m:t>
                      </m:r>
                    </m:oMath>
                  </m:oMathPara>
                </a14:m>
                <a:endParaRPr lang="en-US" sz="3200" dirty="0"/>
              </a:p>
            </p:txBody>
          </p:sp>
        </mc:Choice>
        <mc:Fallback xmlns="">
          <p:sp>
            <p:nvSpPr>
              <p:cNvPr id="7" name="TextBox 6">
                <a:extLst>
                  <a:ext uri="{FF2B5EF4-FFF2-40B4-BE49-F238E27FC236}">
                    <a16:creationId xmlns:a16="http://schemas.microsoft.com/office/drawing/2014/main" id="{CC5BE404-3BF6-4D88-8119-09251E15CEF4}"/>
                  </a:ext>
                </a:extLst>
              </p:cNvPr>
              <p:cNvSpPr txBox="1">
                <a:spLocks noRot="1" noChangeAspect="1" noMove="1" noResize="1" noEditPoints="1" noAdjustHandles="1" noChangeArrowheads="1" noChangeShapeType="1" noTextEdit="1"/>
              </p:cNvSpPr>
              <p:nvPr/>
            </p:nvSpPr>
            <p:spPr>
              <a:xfrm>
                <a:off x="879764" y="765464"/>
                <a:ext cx="5143500" cy="681725"/>
              </a:xfrm>
              <a:prstGeom prst="rect">
                <a:avLst/>
              </a:prstGeom>
              <a:blipFill>
                <a:blip r:embed="rId4"/>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p:txBody>
          <a:bodyPr/>
          <a:lstStyle/>
          <a:p>
            <a:r>
              <a:rPr lang="en-US" dirty="0"/>
              <a:t>Four Keys</a:t>
            </a:r>
          </a:p>
        </p:txBody>
      </p:sp>
    </p:spTree>
    <p:extLst>
      <p:ext uri="{BB962C8B-B14F-4D97-AF65-F5344CB8AC3E}">
        <p14:creationId xmlns:p14="http://schemas.microsoft.com/office/powerpoint/2010/main" val="498753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3A9C70-535F-4F35-8471-5023AD3CC2B4}"/>
              </a:ext>
            </a:extLst>
          </p:cNvPr>
          <p:cNvSpPr>
            <a:spLocks noGrp="1"/>
          </p:cNvSpPr>
          <p:nvPr>
            <p:ph type="ctrTitle"/>
          </p:nvPr>
        </p:nvSpPr>
        <p:spPr/>
        <p:txBody>
          <a:bodyPr/>
          <a:lstStyle/>
          <a:p>
            <a:r>
              <a:rPr lang="en-US" dirty="0"/>
              <a:t>Number of Keys</a:t>
            </a:r>
            <a:endParaRPr lang="en-IL" dirty="0"/>
          </a:p>
        </p:txBody>
      </p:sp>
    </p:spTree>
    <p:extLst>
      <p:ext uri="{BB962C8B-B14F-4D97-AF65-F5344CB8AC3E}">
        <p14:creationId xmlns:p14="http://schemas.microsoft.com/office/powerpoint/2010/main" val="28320447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p:txBody>
          <a:bodyPr/>
          <a:lstStyle/>
          <a:p>
            <a:r>
              <a:rPr lang="en-US" dirty="0"/>
              <a:t>Multiple wallets, one fault</a:t>
            </a:r>
          </a:p>
        </p:txBody>
      </p:sp>
      <p:pic>
        <p:nvPicPr>
          <p:cNvPr id="9" name="Picture 8">
            <a:extLst>
              <a:ext uri="{FF2B5EF4-FFF2-40B4-BE49-F238E27FC236}">
                <a16:creationId xmlns:a16="http://schemas.microsoft.com/office/drawing/2014/main" id="{39B963DC-2956-41D0-BE25-A6D97C02E87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646332"/>
            <a:ext cx="8722767" cy="6211667"/>
          </a:xfrm>
          <a:prstGeom prst="rect">
            <a:avLst/>
          </a:prstGeom>
        </p:spPr>
      </p:pic>
      <p:sp>
        <p:nvSpPr>
          <p:cNvPr id="11" name="TextBox 10">
            <a:extLst>
              <a:ext uri="{FF2B5EF4-FFF2-40B4-BE49-F238E27FC236}">
                <a16:creationId xmlns:a16="http://schemas.microsoft.com/office/drawing/2014/main" id="{DDFFD44D-AADA-4EA4-85DC-1709EEF5EB93}"/>
              </a:ext>
            </a:extLst>
          </p:cNvPr>
          <p:cNvSpPr txBox="1"/>
          <p:nvPr/>
        </p:nvSpPr>
        <p:spPr>
          <a:xfrm>
            <a:off x="8063345" y="1000275"/>
            <a:ext cx="3898912" cy="584775"/>
          </a:xfrm>
          <a:prstGeom prst="rect">
            <a:avLst/>
          </a:prstGeom>
          <a:noFill/>
        </p:spPr>
        <p:txBody>
          <a:bodyPr wrap="square" rtlCol="0">
            <a:spAutoFit/>
          </a:bodyPr>
          <a:lstStyle/>
          <a:p>
            <a:r>
              <a:rPr lang="en-US" sz="3200" dirty="0"/>
              <a:t>Only loss / only leak</a:t>
            </a:r>
          </a:p>
        </p:txBody>
      </p:sp>
    </p:spTree>
    <p:extLst>
      <p:ext uri="{BB962C8B-B14F-4D97-AF65-F5344CB8AC3E}">
        <p14:creationId xmlns:p14="http://schemas.microsoft.com/office/powerpoint/2010/main" val="1431194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4" name="Picture 3">
            <a:extLst>
              <a:ext uri="{FF2B5EF4-FFF2-40B4-BE49-F238E27FC236}">
                <a16:creationId xmlns:a16="http://schemas.microsoft.com/office/drawing/2014/main" id="{AC9C81AD-74A5-4893-A058-99ADA56CC57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646332"/>
            <a:ext cx="8722767" cy="6211667"/>
          </a:xfrm>
          <a:prstGeom prst="rect">
            <a:avLst/>
          </a:prstGeom>
        </p:spPr>
      </p:pic>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p:txBody>
          <a:bodyPr/>
          <a:lstStyle/>
          <a:p>
            <a:r>
              <a:rPr lang="en-US" dirty="0"/>
              <a:t>Multiple wallets, one fault</a:t>
            </a:r>
          </a:p>
        </p:txBody>
      </p:sp>
      <p:sp>
        <p:nvSpPr>
          <p:cNvPr id="11" name="TextBox 10">
            <a:extLst>
              <a:ext uri="{FF2B5EF4-FFF2-40B4-BE49-F238E27FC236}">
                <a16:creationId xmlns:a16="http://schemas.microsoft.com/office/drawing/2014/main" id="{DDFFD44D-AADA-4EA4-85DC-1709EEF5EB93}"/>
              </a:ext>
            </a:extLst>
          </p:cNvPr>
          <p:cNvSpPr txBox="1"/>
          <p:nvPr/>
        </p:nvSpPr>
        <p:spPr>
          <a:xfrm>
            <a:off x="8073736" y="1000275"/>
            <a:ext cx="3898912" cy="584775"/>
          </a:xfrm>
          <a:prstGeom prst="rect">
            <a:avLst/>
          </a:prstGeom>
          <a:noFill/>
        </p:spPr>
        <p:txBody>
          <a:bodyPr wrap="square" rtlCol="0">
            <a:spAutoFit/>
          </a:bodyPr>
          <a:lstStyle/>
          <a:p>
            <a:r>
              <a:rPr lang="en-US" sz="3200" dirty="0"/>
              <a:t>Only theft</a:t>
            </a:r>
          </a:p>
        </p:txBody>
      </p:sp>
    </p:spTree>
    <p:extLst>
      <p:ext uri="{BB962C8B-B14F-4D97-AF65-F5344CB8AC3E}">
        <p14:creationId xmlns:p14="http://schemas.microsoft.com/office/powerpoint/2010/main" val="11689587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5" name="Picture 4">
            <a:extLst>
              <a:ext uri="{FF2B5EF4-FFF2-40B4-BE49-F238E27FC236}">
                <a16:creationId xmlns:a16="http://schemas.microsoft.com/office/drawing/2014/main" id="{325E1841-FC46-4318-9E19-84ED0A3B678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646331"/>
            <a:ext cx="8720483" cy="6211667"/>
          </a:xfrm>
          <a:prstGeom prst="rect">
            <a:avLst/>
          </a:prstGeom>
        </p:spPr>
      </p:pic>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p:txBody>
          <a:bodyPr/>
          <a:lstStyle/>
          <a:p>
            <a:r>
              <a:rPr lang="en-US" dirty="0"/>
              <a:t>Multiple wallets, one fault</a:t>
            </a:r>
          </a:p>
        </p:txBody>
      </p:sp>
      <p:sp>
        <p:nvSpPr>
          <p:cNvPr id="11" name="TextBox 10">
            <a:extLst>
              <a:ext uri="{FF2B5EF4-FFF2-40B4-BE49-F238E27FC236}">
                <a16:creationId xmlns:a16="http://schemas.microsoft.com/office/drawing/2014/main" id="{DDFFD44D-AADA-4EA4-85DC-1709EEF5EB93}"/>
              </a:ext>
            </a:extLst>
          </p:cNvPr>
          <p:cNvSpPr txBox="1"/>
          <p:nvPr/>
        </p:nvSpPr>
        <p:spPr>
          <a:xfrm>
            <a:off x="8073736" y="1000275"/>
            <a:ext cx="3898912" cy="1077218"/>
          </a:xfrm>
          <a:prstGeom prst="rect">
            <a:avLst/>
          </a:prstGeom>
          <a:noFill/>
        </p:spPr>
        <p:txBody>
          <a:bodyPr wrap="square" rtlCol="0">
            <a:spAutoFit/>
          </a:bodyPr>
          <a:lstStyle/>
          <a:p>
            <a:r>
              <a:rPr lang="en-US" sz="3200" dirty="0"/>
              <a:t>First theft </a:t>
            </a:r>
          </a:p>
          <a:p>
            <a:r>
              <a:rPr lang="en-US" sz="3200" dirty="0"/>
              <a:t>Others loss </a:t>
            </a:r>
          </a:p>
        </p:txBody>
      </p:sp>
    </p:spTree>
    <p:extLst>
      <p:ext uri="{BB962C8B-B14F-4D97-AF65-F5344CB8AC3E}">
        <p14:creationId xmlns:p14="http://schemas.microsoft.com/office/powerpoint/2010/main" val="3789794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2A9DE-F9AB-4278-A05A-AA4543684D96}"/>
              </a:ext>
            </a:extLst>
          </p:cNvPr>
          <p:cNvSpPr>
            <a:spLocks noGrp="1"/>
          </p:cNvSpPr>
          <p:nvPr>
            <p:ph type="title"/>
          </p:nvPr>
        </p:nvSpPr>
        <p:spPr/>
        <p:txBody>
          <a:bodyPr/>
          <a:lstStyle/>
          <a:p>
            <a:r>
              <a:rPr lang="en-US" dirty="0"/>
              <a:t>Classical Authentication Not Enough</a:t>
            </a:r>
            <a:endParaRPr lang="en-IL" dirty="0"/>
          </a:p>
        </p:txBody>
      </p:sp>
      <p:sp>
        <p:nvSpPr>
          <p:cNvPr id="3" name="TextBox 2">
            <a:extLst>
              <a:ext uri="{FF2B5EF4-FFF2-40B4-BE49-F238E27FC236}">
                <a16:creationId xmlns:a16="http://schemas.microsoft.com/office/drawing/2014/main" id="{07000F11-288B-43F9-82A9-974AC565E963}"/>
              </a:ext>
            </a:extLst>
          </p:cNvPr>
          <p:cNvSpPr txBox="1"/>
          <p:nvPr/>
        </p:nvSpPr>
        <p:spPr>
          <a:xfrm>
            <a:off x="709412" y="1735773"/>
            <a:ext cx="4662688"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t>No office to appeal to </a:t>
            </a:r>
          </a:p>
          <a:p>
            <a:pPr marL="1371600" lvl="2" indent="-457200">
              <a:buFont typeface="Arial" panose="020B0604020202020204" pitchFamily="34" charset="0"/>
              <a:buChar char="•"/>
            </a:pPr>
            <a:r>
              <a:rPr lang="en-US" sz="3200" dirty="0"/>
              <a:t>In case of loss </a:t>
            </a:r>
          </a:p>
          <a:p>
            <a:pPr marL="1371600" lvl="2" indent="-457200">
              <a:buFont typeface="Arial" panose="020B0604020202020204" pitchFamily="34" charset="0"/>
              <a:buChar char="•"/>
            </a:pPr>
            <a:r>
              <a:rPr lang="en-US" sz="3200" dirty="0"/>
              <a:t>In case of attack</a:t>
            </a:r>
          </a:p>
          <a:p>
            <a:pPr marL="457200" indent="-457200">
              <a:buFont typeface="Arial" panose="020B0604020202020204" pitchFamily="34" charset="0"/>
              <a:buChar char="•"/>
            </a:pPr>
            <a:r>
              <a:rPr lang="en-US" sz="3200" dirty="0"/>
              <a:t>Too much at stake </a:t>
            </a:r>
            <a:endParaRPr lang="en-IL" sz="3200" dirty="0"/>
          </a:p>
        </p:txBody>
      </p:sp>
      <p:grpSp>
        <p:nvGrpSpPr>
          <p:cNvPr id="4" name="Group 3">
            <a:extLst>
              <a:ext uri="{FF2B5EF4-FFF2-40B4-BE49-F238E27FC236}">
                <a16:creationId xmlns:a16="http://schemas.microsoft.com/office/drawing/2014/main" id="{63B7BC5D-EF1A-4A05-ADA3-5916DFED0D96}"/>
              </a:ext>
            </a:extLst>
          </p:cNvPr>
          <p:cNvGrpSpPr/>
          <p:nvPr/>
        </p:nvGrpSpPr>
        <p:grpSpPr>
          <a:xfrm>
            <a:off x="5493294" y="1362789"/>
            <a:ext cx="6698706" cy="4501754"/>
            <a:chOff x="6787642" y="1362789"/>
            <a:chExt cx="5404358" cy="3631909"/>
          </a:xfrm>
        </p:grpSpPr>
        <p:pic>
          <p:nvPicPr>
            <p:cNvPr id="1026" name="Picture 2" descr="The IT Crowd: the Final Episode review - Time Out London">
              <a:extLst>
                <a:ext uri="{FF2B5EF4-FFF2-40B4-BE49-F238E27FC236}">
                  <a16:creationId xmlns:a16="http://schemas.microsoft.com/office/drawing/2014/main" id="{8F00314C-C5E5-4160-8B54-D3695A53E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7642" y="1362789"/>
              <a:ext cx="5404358" cy="35782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E4BE849-222A-4832-B215-06AA9278F367}"/>
                </a:ext>
              </a:extLst>
            </p:cNvPr>
            <p:cNvSpPr txBox="1"/>
            <p:nvPr/>
          </p:nvSpPr>
          <p:spPr>
            <a:xfrm>
              <a:off x="9731742" y="4696730"/>
              <a:ext cx="2273198" cy="297968"/>
            </a:xfrm>
            <a:prstGeom prst="rect">
              <a:avLst/>
            </a:prstGeom>
            <a:noFill/>
          </p:spPr>
          <p:txBody>
            <a:bodyPr wrap="square">
              <a:spAutoFit/>
            </a:bodyPr>
            <a:lstStyle/>
            <a:p>
              <a:r>
                <a:rPr lang="en-US" dirty="0">
                  <a:solidFill>
                    <a:schemeClr val="bg2">
                      <a:lumMod val="50000"/>
                    </a:schemeClr>
                  </a:solidFill>
                </a:rPr>
                <a:t>The IT Crowd. Channel 4. </a:t>
              </a:r>
              <a:endParaRPr lang="en-IL" dirty="0">
                <a:solidFill>
                  <a:schemeClr val="bg2">
                    <a:lumMod val="50000"/>
                  </a:schemeClr>
                </a:solidFill>
              </a:endParaRPr>
            </a:p>
          </p:txBody>
        </p:sp>
      </p:grpSp>
    </p:spTree>
    <p:extLst>
      <p:ext uri="{BB962C8B-B14F-4D97-AF65-F5344CB8AC3E}">
        <p14:creationId xmlns:p14="http://schemas.microsoft.com/office/powerpoint/2010/main" val="41633273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4" name="Picture 3">
            <a:extLst>
              <a:ext uri="{FF2B5EF4-FFF2-40B4-BE49-F238E27FC236}">
                <a16:creationId xmlns:a16="http://schemas.microsoft.com/office/drawing/2014/main" id="{370717E9-A185-465F-85DB-1C0CE3D56C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646331"/>
            <a:ext cx="8720483" cy="6211667"/>
          </a:xfrm>
          <a:prstGeom prst="rect">
            <a:avLst/>
          </a:prstGeom>
        </p:spPr>
      </p:pic>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p:txBody>
          <a:bodyPr/>
          <a:lstStyle/>
          <a:p>
            <a:r>
              <a:rPr lang="en-US" dirty="0"/>
              <a:t>Multiple wallets, one fault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DFFD44D-AADA-4EA4-85DC-1709EEF5EB93}"/>
                  </a:ext>
                </a:extLst>
              </p:cNvPr>
              <p:cNvSpPr txBox="1"/>
              <p:nvPr/>
            </p:nvSpPr>
            <p:spPr>
              <a:xfrm>
                <a:off x="8042564" y="989884"/>
                <a:ext cx="3898912" cy="2651495"/>
              </a:xfrm>
              <a:prstGeom prst="rect">
                <a:avLst/>
              </a:prstGeom>
              <a:noFill/>
            </p:spPr>
            <p:txBody>
              <a:bodyPr wrap="square" rtlCol="0">
                <a:spAutoFit/>
              </a:bodyPr>
              <a:lstStyle/>
              <a:p>
                <a14:m>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𝑝</m:t>
                        </m:r>
                      </m:e>
                      <m:sup>
                        <m:r>
                          <m:rPr>
                            <m:nor/>
                          </m:rPr>
                          <a:rPr lang="en-US" sz="3200" b="0" i="0" smtClean="0">
                            <a:latin typeface="Cambria Math" panose="02040503050406030204" pitchFamily="18" charset="0"/>
                          </a:rPr>
                          <m:t>theft</m:t>
                        </m:r>
                      </m:sup>
                    </m:sSup>
                    <m:r>
                      <a:rPr lang="en-US" sz="3200" b="0" i="1" smtClean="0">
                        <a:latin typeface="Cambria Math" panose="02040503050406030204" pitchFamily="18" charset="0"/>
                      </a:rPr>
                      <m:t>=0.01</m:t>
                    </m:r>
                  </m:oMath>
                </a14:m>
                <a:r>
                  <a:rPr lang="en-US" sz="3200" dirty="0"/>
                  <a:t> </a:t>
                </a:r>
              </a:p>
              <a:p>
                <a:endParaRPr lang="en-US" sz="3200" dirty="0"/>
              </a:p>
              <a:p>
                <a:r>
                  <a:rPr lang="en-US" sz="3200" dirty="0">
                    <a:solidFill>
                      <a:srgbClr val="FF0000"/>
                    </a:solidFill>
                  </a:rPr>
                  <a:t>6 keys with 3%</a:t>
                </a:r>
                <a:r>
                  <a:rPr lang="en-US" sz="3200" dirty="0"/>
                  <a:t> loss probability better than </a:t>
                </a:r>
                <a:r>
                  <a:rPr lang="en-US" sz="3200" dirty="0">
                    <a:solidFill>
                      <a:srgbClr val="FF0000"/>
                    </a:solidFill>
                  </a:rPr>
                  <a:t>3 keys with 1%</a:t>
                </a:r>
              </a:p>
            </p:txBody>
          </p:sp>
        </mc:Choice>
        <mc:Fallback xmlns="">
          <p:sp>
            <p:nvSpPr>
              <p:cNvPr id="11" name="TextBox 10">
                <a:extLst>
                  <a:ext uri="{FF2B5EF4-FFF2-40B4-BE49-F238E27FC236}">
                    <a16:creationId xmlns:a16="http://schemas.microsoft.com/office/drawing/2014/main" id="{DDFFD44D-AADA-4EA4-85DC-1709EEF5EB93}"/>
                  </a:ext>
                </a:extLst>
              </p:cNvPr>
              <p:cNvSpPr txBox="1">
                <a:spLocks noRot="1" noChangeAspect="1" noMove="1" noResize="1" noEditPoints="1" noAdjustHandles="1" noChangeArrowheads="1" noChangeShapeType="1" noTextEdit="1"/>
              </p:cNvSpPr>
              <p:nvPr/>
            </p:nvSpPr>
            <p:spPr>
              <a:xfrm>
                <a:off x="8042564" y="989884"/>
                <a:ext cx="3898912" cy="2651495"/>
              </a:xfrm>
              <a:prstGeom prst="rect">
                <a:avLst/>
              </a:prstGeom>
              <a:blipFill>
                <a:blip r:embed="rId4"/>
                <a:stretch>
                  <a:fillRect l="-3906" b="-666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E886DDAB-D251-45BE-87E8-A48FEF601E44}"/>
              </a:ext>
            </a:extLst>
          </p:cNvPr>
          <p:cNvGrpSpPr/>
          <p:nvPr/>
        </p:nvGrpSpPr>
        <p:grpSpPr>
          <a:xfrm>
            <a:off x="6722918" y="3700209"/>
            <a:ext cx="356964" cy="328415"/>
            <a:chOff x="6722918" y="3700209"/>
            <a:chExt cx="356964" cy="328415"/>
          </a:xfrm>
        </p:grpSpPr>
        <p:pic>
          <p:nvPicPr>
            <p:cNvPr id="7" name="Picture 6">
              <a:extLst>
                <a:ext uri="{FF2B5EF4-FFF2-40B4-BE49-F238E27FC236}">
                  <a16:creationId xmlns:a16="http://schemas.microsoft.com/office/drawing/2014/main" id="{3F29F269-6BB6-4AB1-8CEB-7DED20B6F7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2918" y="3700209"/>
              <a:ext cx="349827" cy="318677"/>
            </a:xfrm>
            <a:prstGeom prst="rect">
              <a:avLst/>
            </a:prstGeom>
          </p:spPr>
        </p:pic>
        <p:pic>
          <p:nvPicPr>
            <p:cNvPr id="9" name="Picture 8">
              <a:extLst>
                <a:ext uri="{FF2B5EF4-FFF2-40B4-BE49-F238E27FC236}">
                  <a16:creationId xmlns:a16="http://schemas.microsoft.com/office/drawing/2014/main" id="{828ED19F-46D2-4718-8C79-C528ABC701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5297" y="3703455"/>
              <a:ext cx="349827" cy="318677"/>
            </a:xfrm>
            <a:prstGeom prst="rect">
              <a:avLst/>
            </a:prstGeom>
          </p:spPr>
        </p:pic>
        <p:pic>
          <p:nvPicPr>
            <p:cNvPr id="12" name="Picture 11">
              <a:extLst>
                <a:ext uri="{FF2B5EF4-FFF2-40B4-BE49-F238E27FC236}">
                  <a16:creationId xmlns:a16="http://schemas.microsoft.com/office/drawing/2014/main" id="{5EB42CDA-0D13-4857-BF3E-38104B0C8F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7676" y="3706701"/>
              <a:ext cx="349827" cy="318677"/>
            </a:xfrm>
            <a:prstGeom prst="rect">
              <a:avLst/>
            </a:prstGeom>
          </p:spPr>
        </p:pic>
        <p:pic>
          <p:nvPicPr>
            <p:cNvPr id="14" name="Picture 13">
              <a:extLst>
                <a:ext uri="{FF2B5EF4-FFF2-40B4-BE49-F238E27FC236}">
                  <a16:creationId xmlns:a16="http://schemas.microsoft.com/office/drawing/2014/main" id="{283F828A-8B13-48C8-A837-4AF9B027AB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0055" y="3709947"/>
              <a:ext cx="349827" cy="318677"/>
            </a:xfrm>
            <a:prstGeom prst="rect">
              <a:avLst/>
            </a:prstGeom>
          </p:spPr>
        </p:pic>
      </p:grpSp>
      <p:grpSp>
        <p:nvGrpSpPr>
          <p:cNvPr id="2" name="Group 1">
            <a:extLst>
              <a:ext uri="{FF2B5EF4-FFF2-40B4-BE49-F238E27FC236}">
                <a16:creationId xmlns:a16="http://schemas.microsoft.com/office/drawing/2014/main" id="{9E83948F-79AF-4F58-BC92-6B4CDDCD2881}"/>
              </a:ext>
            </a:extLst>
          </p:cNvPr>
          <p:cNvGrpSpPr/>
          <p:nvPr/>
        </p:nvGrpSpPr>
        <p:grpSpPr>
          <a:xfrm>
            <a:off x="3633354" y="2601203"/>
            <a:ext cx="356964" cy="328415"/>
            <a:chOff x="3633354" y="2601203"/>
            <a:chExt cx="356964" cy="328415"/>
          </a:xfrm>
        </p:grpSpPr>
        <p:pic>
          <p:nvPicPr>
            <p:cNvPr id="8" name="Picture 7">
              <a:extLst>
                <a:ext uri="{FF2B5EF4-FFF2-40B4-BE49-F238E27FC236}">
                  <a16:creationId xmlns:a16="http://schemas.microsoft.com/office/drawing/2014/main" id="{8A5D1715-F800-42A7-95C6-1308DB9782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3354" y="2601203"/>
              <a:ext cx="349827" cy="318677"/>
            </a:xfrm>
            <a:prstGeom prst="rect">
              <a:avLst/>
            </a:prstGeom>
          </p:spPr>
        </p:pic>
        <p:pic>
          <p:nvPicPr>
            <p:cNvPr id="10" name="Picture 9">
              <a:extLst>
                <a:ext uri="{FF2B5EF4-FFF2-40B4-BE49-F238E27FC236}">
                  <a16:creationId xmlns:a16="http://schemas.microsoft.com/office/drawing/2014/main" id="{21C9B430-3D10-46D6-AD14-BD107C806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5733" y="2604449"/>
              <a:ext cx="349827" cy="318677"/>
            </a:xfrm>
            <a:prstGeom prst="rect">
              <a:avLst/>
            </a:prstGeom>
          </p:spPr>
        </p:pic>
        <p:pic>
          <p:nvPicPr>
            <p:cNvPr id="13" name="Picture 12">
              <a:extLst>
                <a:ext uri="{FF2B5EF4-FFF2-40B4-BE49-F238E27FC236}">
                  <a16:creationId xmlns:a16="http://schemas.microsoft.com/office/drawing/2014/main" id="{C31882BB-4617-4572-B9C6-94B51A9E81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8112" y="2607695"/>
              <a:ext cx="349827" cy="318677"/>
            </a:xfrm>
            <a:prstGeom prst="rect">
              <a:avLst/>
            </a:prstGeom>
          </p:spPr>
        </p:pic>
        <p:pic>
          <p:nvPicPr>
            <p:cNvPr id="15" name="Picture 14">
              <a:extLst>
                <a:ext uri="{FF2B5EF4-FFF2-40B4-BE49-F238E27FC236}">
                  <a16:creationId xmlns:a16="http://schemas.microsoft.com/office/drawing/2014/main" id="{2A68DFDF-0BD8-4495-9EBF-F50DAA9E46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0491" y="2610941"/>
              <a:ext cx="349827" cy="318677"/>
            </a:xfrm>
            <a:prstGeom prst="rect">
              <a:avLst/>
            </a:prstGeom>
          </p:spPr>
        </p:pic>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12D83D-2FD6-4CA4-8186-98CAAB7AAC13}"/>
                  </a:ext>
                </a:extLst>
              </p:cNvPr>
              <p:cNvSpPr txBox="1"/>
              <p:nvPr/>
            </p:nvSpPr>
            <p:spPr>
              <a:xfrm>
                <a:off x="5123289" y="1208052"/>
                <a:ext cx="3898912" cy="681725"/>
              </a:xfrm>
              <a:prstGeom prst="rect">
                <a:avLst/>
              </a:prstGeom>
              <a:noFill/>
            </p:spPr>
            <p:txBody>
              <a:bodyPr wrap="square" rtlCol="0">
                <a:spAutoFit/>
              </a:bodyPr>
              <a:lstStyle/>
              <a:p>
                <a14:m>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𝑝</m:t>
                        </m:r>
                      </m:e>
                      <m:sup>
                        <m:r>
                          <m:rPr>
                            <m:nor/>
                          </m:rPr>
                          <a:rPr lang="en-US" sz="3200" b="0" i="0" smtClean="0">
                            <a:latin typeface="Cambria Math" panose="02040503050406030204" pitchFamily="18" charset="0"/>
                          </a:rPr>
                          <m:t>theft</m:t>
                        </m:r>
                      </m:sup>
                    </m:sSup>
                    <m:r>
                      <a:rPr lang="en-US" sz="3200" b="0" i="1" smtClean="0">
                        <a:latin typeface="Cambria Math" panose="02040503050406030204" pitchFamily="18" charset="0"/>
                      </a:rPr>
                      <m:t>=0.01</m:t>
                    </m:r>
                  </m:oMath>
                </a14:m>
                <a:r>
                  <a:rPr lang="en-US" sz="3200" dirty="0"/>
                  <a:t> </a:t>
                </a:r>
              </a:p>
            </p:txBody>
          </p:sp>
        </mc:Choice>
        <mc:Fallback xmlns="">
          <p:sp>
            <p:nvSpPr>
              <p:cNvPr id="16" name="TextBox 15">
                <a:extLst>
                  <a:ext uri="{FF2B5EF4-FFF2-40B4-BE49-F238E27FC236}">
                    <a16:creationId xmlns:a16="http://schemas.microsoft.com/office/drawing/2014/main" id="{4712D83D-2FD6-4CA4-8186-98CAAB7AAC13}"/>
                  </a:ext>
                </a:extLst>
              </p:cNvPr>
              <p:cNvSpPr txBox="1">
                <a:spLocks noRot="1" noChangeAspect="1" noMove="1" noResize="1" noEditPoints="1" noAdjustHandles="1" noChangeArrowheads="1" noChangeShapeType="1" noTextEdit="1"/>
              </p:cNvSpPr>
              <p:nvPr/>
            </p:nvSpPr>
            <p:spPr>
              <a:xfrm>
                <a:off x="5123289" y="1208052"/>
                <a:ext cx="3898912" cy="68172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699427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3A9C70-535F-4F35-8471-5023AD3CC2B4}"/>
              </a:ext>
            </a:extLst>
          </p:cNvPr>
          <p:cNvSpPr>
            <a:spLocks noGrp="1"/>
          </p:cNvSpPr>
          <p:nvPr>
            <p:ph type="ctrTitle"/>
          </p:nvPr>
        </p:nvSpPr>
        <p:spPr/>
        <p:txBody>
          <a:bodyPr/>
          <a:lstStyle/>
          <a:p>
            <a:r>
              <a:rPr lang="en-US" dirty="0"/>
              <a:t>Wallet Designer</a:t>
            </a:r>
            <a:endParaRPr lang="en-IL" dirty="0"/>
          </a:p>
        </p:txBody>
      </p:sp>
    </p:spTree>
    <p:extLst>
      <p:ext uri="{BB962C8B-B14F-4D97-AF65-F5344CB8AC3E}">
        <p14:creationId xmlns:p14="http://schemas.microsoft.com/office/powerpoint/2010/main" val="928989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5" name="Picture 4">
            <a:extLst>
              <a:ext uri="{FF2B5EF4-FFF2-40B4-BE49-F238E27FC236}">
                <a16:creationId xmlns:a16="http://schemas.microsoft.com/office/drawing/2014/main" id="{6DC54770-7A62-6C63-2C35-5BBE5A207E4C}"/>
              </a:ext>
            </a:extLst>
          </p:cNvPr>
          <p:cNvPicPr>
            <a:picLocks noChangeAspect="1"/>
          </p:cNvPicPr>
          <p:nvPr/>
        </p:nvPicPr>
        <p:blipFill>
          <a:blip r:embed="rId3"/>
          <a:stretch>
            <a:fillRect/>
          </a:stretch>
        </p:blipFill>
        <p:spPr>
          <a:xfrm>
            <a:off x="0" y="491733"/>
            <a:ext cx="12192000" cy="6366266"/>
          </a:xfrm>
          <a:prstGeom prst="rect">
            <a:avLst/>
          </a:prstGeom>
        </p:spPr>
      </p:pic>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p:txBody>
          <a:bodyPr/>
          <a:lstStyle/>
          <a:p>
            <a:r>
              <a:rPr lang="en-US" dirty="0"/>
              <a:t>github.com/Crypto-Wallet-Designer</a:t>
            </a:r>
          </a:p>
        </p:txBody>
      </p:sp>
      <p:sp>
        <p:nvSpPr>
          <p:cNvPr id="6" name="TextBox 5">
            <a:extLst>
              <a:ext uri="{FF2B5EF4-FFF2-40B4-BE49-F238E27FC236}">
                <a16:creationId xmlns:a16="http://schemas.microsoft.com/office/drawing/2014/main" id="{71CE85D5-A5A0-4DC6-92EF-8ABB9B7CAEA0}"/>
              </a:ext>
            </a:extLst>
          </p:cNvPr>
          <p:cNvSpPr txBox="1"/>
          <p:nvPr/>
        </p:nvSpPr>
        <p:spPr>
          <a:xfrm>
            <a:off x="8136822" y="461666"/>
            <a:ext cx="2439266" cy="369332"/>
          </a:xfrm>
          <a:prstGeom prst="rect">
            <a:avLst/>
          </a:prstGeom>
          <a:noFill/>
        </p:spPr>
        <p:txBody>
          <a:bodyPr wrap="square">
            <a:spAutoFit/>
          </a:bodyPr>
          <a:lstStyle/>
          <a:p>
            <a:r>
              <a:rPr lang="en-US" dirty="0"/>
              <a:t>(no warranty etc.)</a:t>
            </a:r>
          </a:p>
        </p:txBody>
      </p:sp>
    </p:spTree>
    <p:extLst>
      <p:ext uri="{BB962C8B-B14F-4D97-AF65-F5344CB8AC3E}">
        <p14:creationId xmlns:p14="http://schemas.microsoft.com/office/powerpoint/2010/main" val="11021200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5" name="Picture 4">
            <a:extLst>
              <a:ext uri="{FF2B5EF4-FFF2-40B4-BE49-F238E27FC236}">
                <a16:creationId xmlns:a16="http://schemas.microsoft.com/office/drawing/2014/main" id="{6DC54770-7A62-6C63-2C35-5BBE5A207E4C}"/>
              </a:ext>
            </a:extLst>
          </p:cNvPr>
          <p:cNvPicPr>
            <a:picLocks noChangeAspect="1"/>
          </p:cNvPicPr>
          <p:nvPr/>
        </p:nvPicPr>
        <p:blipFill>
          <a:blip r:embed="rId3"/>
          <a:stretch>
            <a:fillRect/>
          </a:stretch>
        </p:blipFill>
        <p:spPr>
          <a:xfrm>
            <a:off x="0" y="491733"/>
            <a:ext cx="12192000" cy="6366266"/>
          </a:xfrm>
          <a:prstGeom prst="rect">
            <a:avLst/>
          </a:prstGeom>
        </p:spPr>
      </p:pic>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p:txBody>
          <a:bodyPr/>
          <a:lstStyle/>
          <a:p>
            <a:r>
              <a:rPr lang="en-US" dirty="0"/>
              <a:t>github.com/Crypto-Wallet-Designer</a:t>
            </a:r>
          </a:p>
        </p:txBody>
      </p:sp>
      <p:sp>
        <p:nvSpPr>
          <p:cNvPr id="6" name="TextBox 5">
            <a:extLst>
              <a:ext uri="{FF2B5EF4-FFF2-40B4-BE49-F238E27FC236}">
                <a16:creationId xmlns:a16="http://schemas.microsoft.com/office/drawing/2014/main" id="{71CE85D5-A5A0-4DC6-92EF-8ABB9B7CAEA0}"/>
              </a:ext>
            </a:extLst>
          </p:cNvPr>
          <p:cNvSpPr txBox="1"/>
          <p:nvPr/>
        </p:nvSpPr>
        <p:spPr>
          <a:xfrm>
            <a:off x="8136822" y="461666"/>
            <a:ext cx="2439266" cy="369332"/>
          </a:xfrm>
          <a:prstGeom prst="rect">
            <a:avLst/>
          </a:prstGeom>
          <a:noFill/>
        </p:spPr>
        <p:txBody>
          <a:bodyPr wrap="square">
            <a:spAutoFit/>
          </a:bodyPr>
          <a:lstStyle/>
          <a:p>
            <a:r>
              <a:rPr lang="en-US" dirty="0"/>
              <a:t>(no warranty etc.)</a:t>
            </a:r>
          </a:p>
        </p:txBody>
      </p:sp>
      <p:sp>
        <p:nvSpPr>
          <p:cNvPr id="2" name="TextBox 1">
            <a:extLst>
              <a:ext uri="{FF2B5EF4-FFF2-40B4-BE49-F238E27FC236}">
                <a16:creationId xmlns:a16="http://schemas.microsoft.com/office/drawing/2014/main" id="{C6BDC4BB-7FBC-209E-9973-653E04F11CE3}"/>
              </a:ext>
            </a:extLst>
          </p:cNvPr>
          <p:cNvSpPr txBox="1"/>
          <p:nvPr/>
        </p:nvSpPr>
        <p:spPr>
          <a:xfrm>
            <a:off x="2495549" y="1714500"/>
            <a:ext cx="7200902" cy="3371136"/>
          </a:xfrm>
          <a:prstGeom prst="roundRect">
            <a:avLst/>
          </a:prstGeom>
          <a:solidFill>
            <a:schemeClr val="bg1">
              <a:alpha val="75000"/>
            </a:schemeClr>
          </a:solidFill>
          <a:ln>
            <a:solidFill>
              <a:schemeClr val="accent5"/>
            </a:solidFill>
          </a:ln>
        </p:spPr>
        <p:txBody>
          <a:bodyPr wrap="square" rtlCol="0">
            <a:spAutoFit/>
          </a:bodyPr>
          <a:lstStyle/>
          <a:p>
            <a:pPr marL="285750" indent="-285750">
              <a:buFont typeface="Arial" panose="020B0604020202020204" pitchFamily="34" charset="0"/>
              <a:buChar char="•"/>
            </a:pPr>
            <a:r>
              <a:rPr lang="en-US" sz="3200" dirty="0"/>
              <a:t>Efficient optimal wallet search</a:t>
            </a:r>
          </a:p>
          <a:p>
            <a:pPr marL="1200150" lvl="2" indent="-285750">
              <a:buFont typeface="Arial" panose="020B0604020202020204" pitchFamily="34" charset="0"/>
              <a:buChar char="•"/>
            </a:pPr>
            <a:r>
              <a:rPr lang="en-US" sz="3200" dirty="0"/>
              <a:t>Up to 6, C compiled to WASM </a:t>
            </a:r>
          </a:p>
          <a:p>
            <a:pPr marL="285750" indent="-285750">
              <a:buFont typeface="Arial" panose="020B0604020202020204" pitchFamily="34" charset="0"/>
              <a:buChar char="•"/>
            </a:pPr>
            <a:r>
              <a:rPr lang="en-US" sz="3200" dirty="0"/>
              <a:t>Simulated annealing for 7-12 keys </a:t>
            </a:r>
          </a:p>
          <a:p>
            <a:pPr marL="285750" indent="-285750">
              <a:buFont typeface="Arial" panose="020B0604020202020204" pitchFamily="34" charset="0"/>
              <a:buChar char="•"/>
            </a:pPr>
            <a:r>
              <a:rPr lang="en-US" sz="3200" dirty="0"/>
              <a:t>Compiles to bytecode </a:t>
            </a:r>
          </a:p>
          <a:p>
            <a:pPr marL="285750" indent="-285750">
              <a:buFont typeface="Arial" panose="020B0604020202020204" pitchFamily="34" charset="0"/>
              <a:buChar char="•"/>
            </a:pPr>
            <a:r>
              <a:rPr lang="en-US" sz="3200" dirty="0"/>
              <a:t>Deploys with </a:t>
            </a:r>
            <a:r>
              <a:rPr lang="en-US" sz="3200" dirty="0" err="1"/>
              <a:t>MetaMask</a:t>
            </a:r>
            <a:r>
              <a:rPr lang="en-US" sz="3200" dirty="0"/>
              <a:t> </a:t>
            </a:r>
          </a:p>
          <a:p>
            <a:pPr marL="285750" indent="-285750">
              <a:buFont typeface="Arial" panose="020B0604020202020204" pitchFamily="34" charset="0"/>
              <a:buChar char="•"/>
            </a:pPr>
            <a:r>
              <a:rPr lang="en-US" sz="3200" dirty="0"/>
              <a:t>CLI client for interaction </a:t>
            </a:r>
          </a:p>
        </p:txBody>
      </p:sp>
    </p:spTree>
    <p:extLst>
      <p:ext uri="{BB962C8B-B14F-4D97-AF65-F5344CB8AC3E}">
        <p14:creationId xmlns:p14="http://schemas.microsoft.com/office/powerpoint/2010/main" val="22628896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gb73c7632ce54afd_28"/>
          <p:cNvSpPr txBox="1">
            <a:spLocks noGrp="1"/>
          </p:cNvSpPr>
          <p:nvPr>
            <p:ph type="ctrTitle"/>
          </p:nvPr>
        </p:nvSpPr>
        <p:spPr>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Near-Optimal Mechanisms</a:t>
            </a:r>
            <a:endParaRPr dirty="0"/>
          </a:p>
        </p:txBody>
      </p:sp>
    </p:spTree>
    <p:extLst>
      <p:ext uri="{BB962C8B-B14F-4D97-AF65-F5344CB8AC3E}">
        <p14:creationId xmlns:p14="http://schemas.microsoft.com/office/powerpoint/2010/main" val="17952207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g30ab157c229_0_0"/>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457200" algn="ctr" rtl="0">
              <a:lnSpc>
                <a:spcPct val="90000"/>
              </a:lnSpc>
              <a:spcBef>
                <a:spcPts val="0"/>
              </a:spcBef>
              <a:spcAft>
                <a:spcPts val="0"/>
              </a:spcAft>
              <a:buClr>
                <a:schemeClr val="dk1"/>
              </a:buClr>
              <a:buSzPts val="5400"/>
              <a:buFont typeface="Calibri"/>
              <a:buNone/>
            </a:pPr>
            <a:r>
              <a:rPr lang="en-US" sz="5400" dirty="0"/>
              <a:t>Near-Maximal Mechanisms</a:t>
            </a:r>
          </a:p>
        </p:txBody>
      </p:sp>
      <p:sp>
        <p:nvSpPr>
          <p:cNvPr id="699" name="Google Shape;699;g30ab157c229_0_0"/>
          <p:cNvSpPr txBox="1">
            <a:spLocks noGrp="1"/>
          </p:cNvSpPr>
          <p:nvPr>
            <p:ph type="title" idx="4294967295"/>
          </p:nvPr>
        </p:nvSpPr>
        <p:spPr>
          <a:xfrm>
            <a:off x="2254181" y="1859360"/>
            <a:ext cx="7663542" cy="3139281"/>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Clr>
                <a:schemeClr val="dk1"/>
              </a:buClr>
              <a:buSzPts val="4400"/>
              <a:buFont typeface="Calibri"/>
              <a:buNone/>
            </a:pPr>
            <a:r>
              <a:rPr lang="en-US" dirty="0"/>
              <a:t>Construct a </a:t>
            </a:r>
            <a:br>
              <a:rPr lang="en-US" dirty="0"/>
            </a:br>
            <a:r>
              <a:rPr lang="en-US" b="1" dirty="0"/>
              <a:t>Boolean mechanism </a:t>
            </a:r>
            <a:br>
              <a:rPr lang="en-US" dirty="0"/>
            </a:br>
            <a:r>
              <a:rPr lang="en-US" dirty="0"/>
              <a:t>by </a:t>
            </a:r>
            <a:r>
              <a:rPr lang="en-US" b="1" dirty="0"/>
              <a:t>iteratively</a:t>
            </a:r>
            <a:r>
              <a:rPr lang="en-US" dirty="0"/>
              <a:t> adding </a:t>
            </a:r>
            <a:br>
              <a:rPr lang="en-US" dirty="0"/>
            </a:br>
            <a:r>
              <a:rPr lang="en-US" b="1" dirty="0"/>
              <a:t>compatible scenarios</a:t>
            </a:r>
            <a:r>
              <a:rPr lang="en-US" dirty="0"/>
              <a:t> </a:t>
            </a:r>
            <a:br>
              <a:rPr lang="en-US" dirty="0"/>
            </a:br>
            <a:r>
              <a:rPr lang="en-US" dirty="0"/>
              <a:t>to its profile</a:t>
            </a:r>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graphicFrame>
        <p:nvGraphicFramePr>
          <p:cNvPr id="705" name="Google Shape;705;p19"/>
          <p:cNvGraphicFramePr/>
          <p:nvPr/>
        </p:nvGraphicFramePr>
        <p:xfrm>
          <a:off x="645329" y="2666682"/>
          <a:ext cx="3758950" cy="2569005"/>
        </p:xfrm>
        <a:graphic>
          <a:graphicData uri="http://schemas.openxmlformats.org/drawingml/2006/table">
            <a:tbl>
              <a:tblPr firstRow="1" bandRow="1">
                <a:noFill/>
              </a:tblPr>
              <a:tblGrid>
                <a:gridCol w="774775">
                  <a:extLst>
                    <a:ext uri="{9D8B030D-6E8A-4147-A177-3AD203B41FA5}">
                      <a16:colId xmlns:a16="http://schemas.microsoft.com/office/drawing/2014/main" val="20000"/>
                    </a:ext>
                  </a:extLst>
                </a:gridCol>
                <a:gridCol w="825225">
                  <a:extLst>
                    <a:ext uri="{9D8B030D-6E8A-4147-A177-3AD203B41FA5}">
                      <a16:colId xmlns:a16="http://schemas.microsoft.com/office/drawing/2014/main" val="20001"/>
                    </a:ext>
                  </a:extLst>
                </a:gridCol>
                <a:gridCol w="2158950">
                  <a:extLst>
                    <a:ext uri="{9D8B030D-6E8A-4147-A177-3AD203B41FA5}">
                      <a16:colId xmlns:a16="http://schemas.microsoft.com/office/drawing/2014/main" val="20002"/>
                    </a:ext>
                  </a:extLst>
                </a:gridCol>
              </a:tblGrid>
              <a:tr h="4963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  f(             ,            )</a:t>
                      </a:r>
                      <a:endParaRPr sz="1800" u="none" strike="noStrike" cap="none"/>
                    </a:p>
                  </a:txBody>
                  <a:tcPr marL="91450" marR="91450" marT="45725" marB="45725"/>
                </a:tc>
                <a:extLst>
                  <a:ext uri="{0D108BD9-81ED-4DB2-BD59-A6C34878D82A}">
                    <a16:rowId xmlns:a16="http://schemas.microsoft.com/office/drawing/2014/main" val="10000"/>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extLst>
                  <a:ext uri="{0D108BD9-81ED-4DB2-BD59-A6C34878D82A}">
                    <a16:rowId xmlns:a16="http://schemas.microsoft.com/office/drawing/2014/main" val="10001"/>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a:t>*</a:t>
                      </a:r>
                      <a:endParaRPr sz="2800" u="none" strike="noStrike" cap="none"/>
                    </a:p>
                  </a:txBody>
                  <a:tcPr marL="91450" marR="91450" marT="45725" marB="45725"/>
                </a:tc>
                <a:extLst>
                  <a:ext uri="{0D108BD9-81ED-4DB2-BD59-A6C34878D82A}">
                    <a16:rowId xmlns:a16="http://schemas.microsoft.com/office/drawing/2014/main" val="10002"/>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a:t>*</a:t>
                      </a:r>
                      <a:endParaRPr sz="2800" u="none" strike="noStrike" cap="none"/>
                    </a:p>
                  </a:txBody>
                  <a:tcPr marL="91450" marR="91450" marT="45725" marB="45725"/>
                </a:tc>
                <a:extLst>
                  <a:ext uri="{0D108BD9-81ED-4DB2-BD59-A6C34878D82A}">
                    <a16:rowId xmlns:a16="http://schemas.microsoft.com/office/drawing/2014/main" val="10003"/>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extLst>
                  <a:ext uri="{0D108BD9-81ED-4DB2-BD59-A6C34878D82A}">
                    <a16:rowId xmlns:a16="http://schemas.microsoft.com/office/drawing/2014/main" val="10004"/>
                  </a:ext>
                </a:extLst>
              </a:tr>
            </a:tbl>
          </a:graphicData>
        </a:graphic>
      </p:graphicFrame>
      <p:sp>
        <p:nvSpPr>
          <p:cNvPr id="711" name="Google Shape;711;p1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Example: Constructing Maximal Mechanisms</a:t>
            </a:r>
            <a:endParaRPr/>
          </a:p>
        </p:txBody>
      </p:sp>
      <p:pic>
        <p:nvPicPr>
          <p:cNvPr id="707" name="Google Shape;707;p19" descr="Key"/>
          <p:cNvPicPr preferRelativeResize="0"/>
          <p:nvPr/>
        </p:nvPicPr>
        <p:blipFill rotWithShape="1">
          <a:blip r:embed="rId3">
            <a:alphaModFix/>
          </a:blip>
          <a:srcRect/>
          <a:stretch/>
        </p:blipFill>
        <p:spPr>
          <a:xfrm>
            <a:off x="679255" y="2521970"/>
            <a:ext cx="740851" cy="783348"/>
          </a:xfrm>
          <a:prstGeom prst="rect">
            <a:avLst/>
          </a:prstGeom>
          <a:noFill/>
          <a:ln>
            <a:noFill/>
          </a:ln>
        </p:spPr>
      </p:pic>
      <p:pic>
        <p:nvPicPr>
          <p:cNvPr id="708" name="Google Shape;708;p19" descr="Key"/>
          <p:cNvPicPr preferRelativeResize="0"/>
          <p:nvPr/>
        </p:nvPicPr>
        <p:blipFill rotWithShape="1">
          <a:blip r:embed="rId4">
            <a:alphaModFix/>
          </a:blip>
          <a:srcRect/>
          <a:stretch/>
        </p:blipFill>
        <p:spPr>
          <a:xfrm>
            <a:off x="1504463" y="2578826"/>
            <a:ext cx="740851" cy="686300"/>
          </a:xfrm>
          <a:prstGeom prst="rect">
            <a:avLst/>
          </a:prstGeom>
          <a:noFill/>
          <a:ln>
            <a:noFill/>
          </a:ln>
        </p:spPr>
      </p:pic>
      <p:pic>
        <p:nvPicPr>
          <p:cNvPr id="709" name="Google Shape;709;p19" descr="Key"/>
          <p:cNvPicPr preferRelativeResize="0"/>
          <p:nvPr/>
        </p:nvPicPr>
        <p:blipFill rotWithShape="1">
          <a:blip r:embed="rId3">
            <a:alphaModFix/>
          </a:blip>
          <a:srcRect/>
          <a:stretch/>
        </p:blipFill>
        <p:spPr>
          <a:xfrm>
            <a:off x="2651608" y="2588874"/>
            <a:ext cx="566129" cy="598604"/>
          </a:xfrm>
          <a:prstGeom prst="rect">
            <a:avLst/>
          </a:prstGeom>
          <a:noFill/>
          <a:ln>
            <a:noFill/>
          </a:ln>
        </p:spPr>
      </p:pic>
      <p:pic>
        <p:nvPicPr>
          <p:cNvPr id="710" name="Google Shape;710;p19" descr="Key"/>
          <p:cNvPicPr preferRelativeResize="0"/>
          <p:nvPr/>
        </p:nvPicPr>
        <p:blipFill rotWithShape="1">
          <a:blip r:embed="rId4">
            <a:alphaModFix/>
          </a:blip>
          <a:srcRect/>
          <a:stretch/>
        </p:blipFill>
        <p:spPr>
          <a:xfrm>
            <a:off x="3364543" y="2614510"/>
            <a:ext cx="566130" cy="524444"/>
          </a:xfrm>
          <a:prstGeom prst="rect">
            <a:avLst/>
          </a:prstGeom>
          <a:noFill/>
          <a:ln>
            <a:noFill/>
          </a:ln>
        </p:spPr>
      </p:pic>
      <p:sp>
        <p:nvSpPr>
          <p:cNvPr id="712" name="Google Shape;712;p19"/>
          <p:cNvSpPr txBox="1"/>
          <p:nvPr/>
        </p:nvSpPr>
        <p:spPr>
          <a:xfrm>
            <a:off x="1819950" y="5669200"/>
            <a:ext cx="9160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i="1">
                <a:solidFill>
                  <a:schemeClr val="dk1"/>
                </a:solidFill>
                <a:latin typeface="Lora"/>
                <a:ea typeface="Lora"/>
                <a:cs typeface="Lora"/>
                <a:sym typeface="Lora"/>
              </a:rPr>
              <a:t>Prof={(safe, safe)}</a:t>
            </a:r>
            <a:endParaRPr sz="3600" i="1">
              <a:latin typeface="Lora"/>
              <a:ea typeface="Lora"/>
              <a:cs typeface="Lora"/>
              <a:sym typeface="Lora"/>
            </a:endParaRPr>
          </a:p>
        </p:txBody>
      </p:sp>
      <p:grpSp>
        <p:nvGrpSpPr>
          <p:cNvPr id="713" name="Google Shape;713;p19"/>
          <p:cNvGrpSpPr/>
          <p:nvPr/>
        </p:nvGrpSpPr>
        <p:grpSpPr>
          <a:xfrm>
            <a:off x="5038980" y="2923909"/>
            <a:ext cx="5873400" cy="2172300"/>
            <a:chOff x="5038980" y="2923909"/>
            <a:chExt cx="5873400" cy="2172300"/>
          </a:xfrm>
        </p:grpSpPr>
        <p:sp>
          <p:nvSpPr>
            <p:cNvPr id="714" name="Google Shape;714;p19"/>
            <p:cNvSpPr/>
            <p:nvPr/>
          </p:nvSpPr>
          <p:spPr>
            <a:xfrm>
              <a:off x="5038980" y="2923909"/>
              <a:ext cx="5873400" cy="21723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15" name="Google Shape;715;p19"/>
            <p:cNvGrpSpPr/>
            <p:nvPr/>
          </p:nvGrpSpPr>
          <p:grpSpPr>
            <a:xfrm>
              <a:off x="5434165" y="3386079"/>
              <a:ext cx="1568483" cy="1130092"/>
              <a:chOff x="3788736" y="5153830"/>
              <a:chExt cx="886800" cy="669050"/>
            </a:xfrm>
          </p:grpSpPr>
          <p:sp>
            <p:nvSpPr>
              <p:cNvPr id="716" name="Google Shape;716;p19"/>
              <p:cNvSpPr/>
              <p:nvPr/>
            </p:nvSpPr>
            <p:spPr>
              <a:xfrm>
                <a:off x="3788736" y="5160180"/>
                <a:ext cx="886800" cy="662700"/>
              </a:xfrm>
              <a:prstGeom prst="roundRect">
                <a:avLst>
                  <a:gd name="adj" fmla="val 16667"/>
                </a:avLst>
              </a:prstGeom>
              <a:solidFill>
                <a:srgbClr val="E18F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17" name="Google Shape;717;p19" descr="Key"/>
              <p:cNvPicPr preferRelativeResize="0"/>
              <p:nvPr/>
            </p:nvPicPr>
            <p:blipFill rotWithShape="1">
              <a:blip r:embed="rId3">
                <a:alphaModFix/>
              </a:blip>
              <a:srcRect/>
              <a:stretch/>
            </p:blipFill>
            <p:spPr>
              <a:xfrm>
                <a:off x="3808239" y="5153830"/>
                <a:ext cx="395005" cy="397276"/>
              </a:xfrm>
              <a:prstGeom prst="rect">
                <a:avLst/>
              </a:prstGeom>
              <a:noFill/>
              <a:ln>
                <a:noFill/>
              </a:ln>
            </p:spPr>
          </p:pic>
          <p:pic>
            <p:nvPicPr>
              <p:cNvPr id="718" name="Google Shape;718;p19" descr="Key"/>
              <p:cNvPicPr preferRelativeResize="0"/>
              <p:nvPr/>
            </p:nvPicPr>
            <p:blipFill rotWithShape="1">
              <a:blip r:embed="rId4">
                <a:alphaModFix/>
              </a:blip>
              <a:srcRect/>
              <a:stretch/>
            </p:blipFill>
            <p:spPr>
              <a:xfrm>
                <a:off x="4251753" y="5153830"/>
                <a:ext cx="395005" cy="397276"/>
              </a:xfrm>
              <a:prstGeom prst="rect">
                <a:avLst/>
              </a:prstGeom>
              <a:noFill/>
              <a:ln>
                <a:noFill/>
              </a:ln>
            </p:spPr>
          </p:pic>
        </p:gr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graphicFrame>
        <p:nvGraphicFramePr>
          <p:cNvPr id="724" name="Google Shape;724;g30ab157c229_0_6"/>
          <p:cNvGraphicFramePr/>
          <p:nvPr/>
        </p:nvGraphicFramePr>
        <p:xfrm>
          <a:off x="645329" y="2666682"/>
          <a:ext cx="3758950" cy="2569005"/>
        </p:xfrm>
        <a:graphic>
          <a:graphicData uri="http://schemas.openxmlformats.org/drawingml/2006/table">
            <a:tbl>
              <a:tblPr firstRow="1" bandRow="1">
                <a:noFill/>
              </a:tblPr>
              <a:tblGrid>
                <a:gridCol w="774775">
                  <a:extLst>
                    <a:ext uri="{9D8B030D-6E8A-4147-A177-3AD203B41FA5}">
                      <a16:colId xmlns:a16="http://schemas.microsoft.com/office/drawing/2014/main" val="20000"/>
                    </a:ext>
                  </a:extLst>
                </a:gridCol>
                <a:gridCol w="825225">
                  <a:extLst>
                    <a:ext uri="{9D8B030D-6E8A-4147-A177-3AD203B41FA5}">
                      <a16:colId xmlns:a16="http://schemas.microsoft.com/office/drawing/2014/main" val="20001"/>
                    </a:ext>
                  </a:extLst>
                </a:gridCol>
                <a:gridCol w="2158950">
                  <a:extLst>
                    <a:ext uri="{9D8B030D-6E8A-4147-A177-3AD203B41FA5}">
                      <a16:colId xmlns:a16="http://schemas.microsoft.com/office/drawing/2014/main" val="20002"/>
                    </a:ext>
                  </a:extLst>
                </a:gridCol>
              </a:tblGrid>
              <a:tr h="4963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  f(             ,            )</a:t>
                      </a:r>
                      <a:endParaRPr sz="1800" u="none" strike="noStrike" cap="none"/>
                    </a:p>
                  </a:txBody>
                  <a:tcPr marL="91450" marR="91450" marT="45725" marB="45725"/>
                </a:tc>
                <a:extLst>
                  <a:ext uri="{0D108BD9-81ED-4DB2-BD59-A6C34878D82A}">
                    <a16:rowId xmlns:a16="http://schemas.microsoft.com/office/drawing/2014/main" val="10000"/>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extLst>
                  <a:ext uri="{0D108BD9-81ED-4DB2-BD59-A6C34878D82A}">
                    <a16:rowId xmlns:a16="http://schemas.microsoft.com/office/drawing/2014/main" val="10001"/>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a:t>*</a:t>
                      </a:r>
                      <a:endParaRPr sz="2800" u="none" strike="noStrike" cap="none"/>
                    </a:p>
                  </a:txBody>
                  <a:tcPr marL="91450" marR="91450" marT="45725" marB="45725"/>
                </a:tc>
                <a:extLst>
                  <a:ext uri="{0D108BD9-81ED-4DB2-BD59-A6C34878D82A}">
                    <a16:rowId xmlns:a16="http://schemas.microsoft.com/office/drawing/2014/main" val="10002"/>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a:t>*</a:t>
                      </a:r>
                      <a:endParaRPr sz="2800" u="none" strike="noStrike" cap="none"/>
                    </a:p>
                  </a:txBody>
                  <a:tcPr marL="91450" marR="91450" marT="45725" marB="45725"/>
                </a:tc>
                <a:extLst>
                  <a:ext uri="{0D108BD9-81ED-4DB2-BD59-A6C34878D82A}">
                    <a16:rowId xmlns:a16="http://schemas.microsoft.com/office/drawing/2014/main" val="10003"/>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extLst>
                  <a:ext uri="{0D108BD9-81ED-4DB2-BD59-A6C34878D82A}">
                    <a16:rowId xmlns:a16="http://schemas.microsoft.com/office/drawing/2014/main" val="10004"/>
                  </a:ext>
                </a:extLst>
              </a:tr>
            </a:tbl>
          </a:graphicData>
        </a:graphic>
      </p:graphicFrame>
      <p:sp>
        <p:nvSpPr>
          <p:cNvPr id="730" name="Google Shape;730;g30ab157c229_0_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Example: Constructing Maximal Mechanisms</a:t>
            </a:r>
            <a:endParaRPr/>
          </a:p>
        </p:txBody>
      </p:sp>
      <p:pic>
        <p:nvPicPr>
          <p:cNvPr id="726" name="Google Shape;726;g30ab157c229_0_6" descr="Key"/>
          <p:cNvPicPr preferRelativeResize="0"/>
          <p:nvPr/>
        </p:nvPicPr>
        <p:blipFill rotWithShape="1">
          <a:blip r:embed="rId3">
            <a:alphaModFix/>
          </a:blip>
          <a:srcRect/>
          <a:stretch/>
        </p:blipFill>
        <p:spPr>
          <a:xfrm>
            <a:off x="679255" y="2521970"/>
            <a:ext cx="740851" cy="783348"/>
          </a:xfrm>
          <a:prstGeom prst="rect">
            <a:avLst/>
          </a:prstGeom>
          <a:noFill/>
          <a:ln>
            <a:noFill/>
          </a:ln>
        </p:spPr>
      </p:pic>
      <p:pic>
        <p:nvPicPr>
          <p:cNvPr id="727" name="Google Shape;727;g30ab157c229_0_6" descr="Key"/>
          <p:cNvPicPr preferRelativeResize="0"/>
          <p:nvPr/>
        </p:nvPicPr>
        <p:blipFill rotWithShape="1">
          <a:blip r:embed="rId4">
            <a:alphaModFix/>
          </a:blip>
          <a:srcRect/>
          <a:stretch/>
        </p:blipFill>
        <p:spPr>
          <a:xfrm>
            <a:off x="1504463" y="2578826"/>
            <a:ext cx="740851" cy="686300"/>
          </a:xfrm>
          <a:prstGeom prst="rect">
            <a:avLst/>
          </a:prstGeom>
          <a:noFill/>
          <a:ln>
            <a:noFill/>
          </a:ln>
        </p:spPr>
      </p:pic>
      <p:pic>
        <p:nvPicPr>
          <p:cNvPr id="728" name="Google Shape;728;g30ab157c229_0_6" descr="Key"/>
          <p:cNvPicPr preferRelativeResize="0"/>
          <p:nvPr/>
        </p:nvPicPr>
        <p:blipFill rotWithShape="1">
          <a:blip r:embed="rId3">
            <a:alphaModFix/>
          </a:blip>
          <a:srcRect/>
          <a:stretch/>
        </p:blipFill>
        <p:spPr>
          <a:xfrm>
            <a:off x="2651608" y="2588874"/>
            <a:ext cx="566129" cy="598604"/>
          </a:xfrm>
          <a:prstGeom prst="rect">
            <a:avLst/>
          </a:prstGeom>
          <a:noFill/>
          <a:ln>
            <a:noFill/>
          </a:ln>
        </p:spPr>
      </p:pic>
      <p:pic>
        <p:nvPicPr>
          <p:cNvPr id="729" name="Google Shape;729;g30ab157c229_0_6" descr="Key"/>
          <p:cNvPicPr preferRelativeResize="0"/>
          <p:nvPr/>
        </p:nvPicPr>
        <p:blipFill rotWithShape="1">
          <a:blip r:embed="rId4">
            <a:alphaModFix/>
          </a:blip>
          <a:srcRect/>
          <a:stretch/>
        </p:blipFill>
        <p:spPr>
          <a:xfrm>
            <a:off x="3364543" y="2614510"/>
            <a:ext cx="566130" cy="524444"/>
          </a:xfrm>
          <a:prstGeom prst="rect">
            <a:avLst/>
          </a:prstGeom>
          <a:noFill/>
          <a:ln>
            <a:noFill/>
          </a:ln>
        </p:spPr>
      </p:pic>
      <p:grpSp>
        <p:nvGrpSpPr>
          <p:cNvPr id="731" name="Google Shape;731;g30ab157c229_0_6"/>
          <p:cNvGrpSpPr/>
          <p:nvPr/>
        </p:nvGrpSpPr>
        <p:grpSpPr>
          <a:xfrm>
            <a:off x="5038980" y="2923909"/>
            <a:ext cx="5873400" cy="2172300"/>
            <a:chOff x="5038980" y="2923909"/>
            <a:chExt cx="5873400" cy="2172300"/>
          </a:xfrm>
        </p:grpSpPr>
        <p:sp>
          <p:nvSpPr>
            <p:cNvPr id="732" name="Google Shape;732;g30ab157c229_0_6"/>
            <p:cNvSpPr/>
            <p:nvPr/>
          </p:nvSpPr>
          <p:spPr>
            <a:xfrm>
              <a:off x="5038980" y="2923909"/>
              <a:ext cx="5873400" cy="21723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33" name="Google Shape;733;g30ab157c229_0_6"/>
            <p:cNvGrpSpPr/>
            <p:nvPr/>
          </p:nvGrpSpPr>
          <p:grpSpPr>
            <a:xfrm>
              <a:off x="5434165" y="3386079"/>
              <a:ext cx="1568483" cy="1130092"/>
              <a:chOff x="3788736" y="5153830"/>
              <a:chExt cx="886800" cy="669050"/>
            </a:xfrm>
          </p:grpSpPr>
          <p:sp>
            <p:nvSpPr>
              <p:cNvPr id="734" name="Google Shape;734;g30ab157c229_0_6"/>
              <p:cNvSpPr/>
              <p:nvPr/>
            </p:nvSpPr>
            <p:spPr>
              <a:xfrm>
                <a:off x="3788736" y="5160180"/>
                <a:ext cx="886800" cy="662700"/>
              </a:xfrm>
              <a:prstGeom prst="roundRect">
                <a:avLst>
                  <a:gd name="adj" fmla="val 16667"/>
                </a:avLst>
              </a:prstGeom>
              <a:solidFill>
                <a:srgbClr val="E18F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35" name="Google Shape;735;g30ab157c229_0_6" descr="Key"/>
              <p:cNvPicPr preferRelativeResize="0"/>
              <p:nvPr/>
            </p:nvPicPr>
            <p:blipFill rotWithShape="1">
              <a:blip r:embed="rId3">
                <a:alphaModFix/>
              </a:blip>
              <a:srcRect/>
              <a:stretch/>
            </p:blipFill>
            <p:spPr>
              <a:xfrm>
                <a:off x="3808239" y="5153830"/>
                <a:ext cx="395005" cy="397276"/>
              </a:xfrm>
              <a:prstGeom prst="rect">
                <a:avLst/>
              </a:prstGeom>
              <a:noFill/>
              <a:ln>
                <a:noFill/>
              </a:ln>
            </p:spPr>
          </p:pic>
          <p:pic>
            <p:nvPicPr>
              <p:cNvPr id="736" name="Google Shape;736;g30ab157c229_0_6" descr="Key"/>
              <p:cNvPicPr preferRelativeResize="0"/>
              <p:nvPr/>
            </p:nvPicPr>
            <p:blipFill rotWithShape="1">
              <a:blip r:embed="rId4">
                <a:alphaModFix/>
              </a:blip>
              <a:srcRect/>
              <a:stretch/>
            </p:blipFill>
            <p:spPr>
              <a:xfrm>
                <a:off x="4251753" y="5153830"/>
                <a:ext cx="395005" cy="397276"/>
              </a:xfrm>
              <a:prstGeom prst="rect">
                <a:avLst/>
              </a:prstGeom>
              <a:noFill/>
              <a:ln>
                <a:noFill/>
              </a:ln>
            </p:spPr>
          </p:pic>
        </p:grpSp>
        <p:grpSp>
          <p:nvGrpSpPr>
            <p:cNvPr id="737" name="Google Shape;737;g30ab157c229_0_6"/>
            <p:cNvGrpSpPr/>
            <p:nvPr/>
          </p:nvGrpSpPr>
          <p:grpSpPr>
            <a:xfrm>
              <a:off x="7248814" y="3386079"/>
              <a:ext cx="1568483" cy="1130092"/>
              <a:chOff x="3759811" y="5153830"/>
              <a:chExt cx="886800" cy="669050"/>
            </a:xfrm>
          </p:grpSpPr>
          <p:sp>
            <p:nvSpPr>
              <p:cNvPr id="738" name="Google Shape;738;g30ab157c229_0_6"/>
              <p:cNvSpPr/>
              <p:nvPr/>
            </p:nvSpPr>
            <p:spPr>
              <a:xfrm>
                <a:off x="3759811" y="5160180"/>
                <a:ext cx="886800" cy="662700"/>
              </a:xfrm>
              <a:prstGeom prst="roundRect">
                <a:avLst>
                  <a:gd name="adj" fmla="val 16667"/>
                </a:avLst>
              </a:prstGeom>
              <a:solidFill>
                <a:srgbClr val="E18F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39" name="Google Shape;739;g30ab157c229_0_6" descr="Key"/>
              <p:cNvPicPr preferRelativeResize="0"/>
              <p:nvPr/>
            </p:nvPicPr>
            <p:blipFill rotWithShape="1">
              <a:blip r:embed="rId3">
                <a:alphaModFix/>
              </a:blip>
              <a:srcRect/>
              <a:stretch/>
            </p:blipFill>
            <p:spPr>
              <a:xfrm>
                <a:off x="3808239" y="5153830"/>
                <a:ext cx="395005" cy="397276"/>
              </a:xfrm>
              <a:prstGeom prst="rect">
                <a:avLst/>
              </a:prstGeom>
              <a:noFill/>
              <a:ln>
                <a:noFill/>
              </a:ln>
            </p:spPr>
          </p:pic>
        </p:grpSp>
      </p:grpSp>
      <p:sp>
        <p:nvSpPr>
          <p:cNvPr id="740" name="Google Shape;740;g30ab157c229_0_6"/>
          <p:cNvSpPr txBox="1"/>
          <p:nvPr/>
        </p:nvSpPr>
        <p:spPr>
          <a:xfrm>
            <a:off x="1819950" y="5669200"/>
            <a:ext cx="9160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i="1">
                <a:solidFill>
                  <a:schemeClr val="dk1"/>
                </a:solidFill>
                <a:latin typeface="Lora"/>
                <a:ea typeface="Lora"/>
                <a:cs typeface="Lora"/>
                <a:sym typeface="Lora"/>
              </a:rPr>
              <a:t>Prof={(safe, safe), (safe, loss)}</a:t>
            </a:r>
            <a:endParaRPr sz="3600" i="1">
              <a:latin typeface="Lora"/>
              <a:ea typeface="Lora"/>
              <a:cs typeface="Lora"/>
              <a:sym typeface="Lor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graphicFrame>
        <p:nvGraphicFramePr>
          <p:cNvPr id="746" name="Google Shape;746;g75d8bc90ae52908_292"/>
          <p:cNvGraphicFramePr/>
          <p:nvPr/>
        </p:nvGraphicFramePr>
        <p:xfrm>
          <a:off x="645329" y="2666682"/>
          <a:ext cx="3758950" cy="2569005"/>
        </p:xfrm>
        <a:graphic>
          <a:graphicData uri="http://schemas.openxmlformats.org/drawingml/2006/table">
            <a:tbl>
              <a:tblPr firstRow="1" bandRow="1">
                <a:noFill/>
              </a:tblPr>
              <a:tblGrid>
                <a:gridCol w="774775">
                  <a:extLst>
                    <a:ext uri="{9D8B030D-6E8A-4147-A177-3AD203B41FA5}">
                      <a16:colId xmlns:a16="http://schemas.microsoft.com/office/drawing/2014/main" val="20000"/>
                    </a:ext>
                  </a:extLst>
                </a:gridCol>
                <a:gridCol w="825225">
                  <a:extLst>
                    <a:ext uri="{9D8B030D-6E8A-4147-A177-3AD203B41FA5}">
                      <a16:colId xmlns:a16="http://schemas.microsoft.com/office/drawing/2014/main" val="20001"/>
                    </a:ext>
                  </a:extLst>
                </a:gridCol>
                <a:gridCol w="2158950">
                  <a:extLst>
                    <a:ext uri="{9D8B030D-6E8A-4147-A177-3AD203B41FA5}">
                      <a16:colId xmlns:a16="http://schemas.microsoft.com/office/drawing/2014/main" val="20002"/>
                    </a:ext>
                  </a:extLst>
                </a:gridCol>
              </a:tblGrid>
              <a:tr h="4963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  f(             ,            )</a:t>
                      </a:r>
                      <a:endParaRPr sz="1800" u="none" strike="noStrike" cap="none"/>
                    </a:p>
                  </a:txBody>
                  <a:tcPr marL="91450" marR="91450" marT="45725" marB="45725"/>
                </a:tc>
                <a:extLst>
                  <a:ext uri="{0D108BD9-81ED-4DB2-BD59-A6C34878D82A}">
                    <a16:rowId xmlns:a16="http://schemas.microsoft.com/office/drawing/2014/main" val="10000"/>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extLst>
                  <a:ext uri="{0D108BD9-81ED-4DB2-BD59-A6C34878D82A}">
                    <a16:rowId xmlns:a16="http://schemas.microsoft.com/office/drawing/2014/main" val="10001"/>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a:t>*</a:t>
                      </a:r>
                      <a:endParaRPr sz="2800" u="none" strike="noStrike" cap="none"/>
                    </a:p>
                  </a:txBody>
                  <a:tcPr marL="91450" marR="91450" marT="45725" marB="45725"/>
                </a:tc>
                <a:extLst>
                  <a:ext uri="{0D108BD9-81ED-4DB2-BD59-A6C34878D82A}">
                    <a16:rowId xmlns:a16="http://schemas.microsoft.com/office/drawing/2014/main" val="10002"/>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a:t>1</a:t>
                      </a:r>
                      <a:endParaRPr sz="2800" u="none" strike="noStrike" cap="none"/>
                    </a:p>
                  </a:txBody>
                  <a:tcPr marL="91450" marR="91450" marT="45725" marB="45725"/>
                </a:tc>
                <a:extLst>
                  <a:ext uri="{0D108BD9-81ED-4DB2-BD59-A6C34878D82A}">
                    <a16:rowId xmlns:a16="http://schemas.microsoft.com/office/drawing/2014/main" val="10003"/>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extLst>
                  <a:ext uri="{0D108BD9-81ED-4DB2-BD59-A6C34878D82A}">
                    <a16:rowId xmlns:a16="http://schemas.microsoft.com/office/drawing/2014/main" val="10004"/>
                  </a:ext>
                </a:extLst>
              </a:tr>
            </a:tbl>
          </a:graphicData>
        </a:graphic>
      </p:graphicFrame>
      <p:sp>
        <p:nvSpPr>
          <p:cNvPr id="752" name="Google Shape;752;g75d8bc90ae52908_29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Example: Constructing Maximal Mechanisms</a:t>
            </a:r>
            <a:endParaRPr/>
          </a:p>
        </p:txBody>
      </p:sp>
      <p:pic>
        <p:nvPicPr>
          <p:cNvPr id="748" name="Google Shape;748;g75d8bc90ae52908_292" descr="Key"/>
          <p:cNvPicPr preferRelativeResize="0"/>
          <p:nvPr/>
        </p:nvPicPr>
        <p:blipFill rotWithShape="1">
          <a:blip r:embed="rId3">
            <a:alphaModFix/>
          </a:blip>
          <a:srcRect/>
          <a:stretch/>
        </p:blipFill>
        <p:spPr>
          <a:xfrm>
            <a:off x="679255" y="2521970"/>
            <a:ext cx="740851" cy="783348"/>
          </a:xfrm>
          <a:prstGeom prst="rect">
            <a:avLst/>
          </a:prstGeom>
          <a:noFill/>
          <a:ln>
            <a:noFill/>
          </a:ln>
        </p:spPr>
      </p:pic>
      <p:pic>
        <p:nvPicPr>
          <p:cNvPr id="749" name="Google Shape;749;g75d8bc90ae52908_292" descr="Key"/>
          <p:cNvPicPr preferRelativeResize="0"/>
          <p:nvPr/>
        </p:nvPicPr>
        <p:blipFill rotWithShape="1">
          <a:blip r:embed="rId4">
            <a:alphaModFix/>
          </a:blip>
          <a:srcRect/>
          <a:stretch/>
        </p:blipFill>
        <p:spPr>
          <a:xfrm>
            <a:off x="1504463" y="2578826"/>
            <a:ext cx="740851" cy="686300"/>
          </a:xfrm>
          <a:prstGeom prst="rect">
            <a:avLst/>
          </a:prstGeom>
          <a:noFill/>
          <a:ln>
            <a:noFill/>
          </a:ln>
        </p:spPr>
      </p:pic>
      <p:pic>
        <p:nvPicPr>
          <p:cNvPr id="750" name="Google Shape;750;g75d8bc90ae52908_292" descr="Key"/>
          <p:cNvPicPr preferRelativeResize="0"/>
          <p:nvPr/>
        </p:nvPicPr>
        <p:blipFill rotWithShape="1">
          <a:blip r:embed="rId3">
            <a:alphaModFix/>
          </a:blip>
          <a:srcRect/>
          <a:stretch/>
        </p:blipFill>
        <p:spPr>
          <a:xfrm>
            <a:off x="2651608" y="2588874"/>
            <a:ext cx="566129" cy="598604"/>
          </a:xfrm>
          <a:prstGeom prst="rect">
            <a:avLst/>
          </a:prstGeom>
          <a:noFill/>
          <a:ln>
            <a:noFill/>
          </a:ln>
        </p:spPr>
      </p:pic>
      <p:pic>
        <p:nvPicPr>
          <p:cNvPr id="751" name="Google Shape;751;g75d8bc90ae52908_292" descr="Key"/>
          <p:cNvPicPr preferRelativeResize="0"/>
          <p:nvPr/>
        </p:nvPicPr>
        <p:blipFill rotWithShape="1">
          <a:blip r:embed="rId4">
            <a:alphaModFix/>
          </a:blip>
          <a:srcRect/>
          <a:stretch/>
        </p:blipFill>
        <p:spPr>
          <a:xfrm>
            <a:off x="3364543" y="2614510"/>
            <a:ext cx="566130" cy="524444"/>
          </a:xfrm>
          <a:prstGeom prst="rect">
            <a:avLst/>
          </a:prstGeom>
          <a:noFill/>
          <a:ln>
            <a:noFill/>
          </a:ln>
        </p:spPr>
      </p:pic>
      <p:grpSp>
        <p:nvGrpSpPr>
          <p:cNvPr id="753" name="Google Shape;753;g75d8bc90ae52908_292"/>
          <p:cNvGrpSpPr/>
          <p:nvPr/>
        </p:nvGrpSpPr>
        <p:grpSpPr>
          <a:xfrm>
            <a:off x="5049905" y="2937446"/>
            <a:ext cx="5873400" cy="2172300"/>
            <a:chOff x="5038980" y="2923909"/>
            <a:chExt cx="5873400" cy="2172300"/>
          </a:xfrm>
        </p:grpSpPr>
        <p:sp>
          <p:nvSpPr>
            <p:cNvPr id="754" name="Google Shape;754;g75d8bc90ae52908_292"/>
            <p:cNvSpPr/>
            <p:nvPr/>
          </p:nvSpPr>
          <p:spPr>
            <a:xfrm>
              <a:off x="5038980" y="2923909"/>
              <a:ext cx="5873400" cy="21723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55" name="Google Shape;755;g75d8bc90ae52908_292"/>
            <p:cNvGrpSpPr/>
            <p:nvPr/>
          </p:nvGrpSpPr>
          <p:grpSpPr>
            <a:xfrm>
              <a:off x="5434165" y="3386079"/>
              <a:ext cx="1568483" cy="1130092"/>
              <a:chOff x="3788736" y="5153830"/>
              <a:chExt cx="886800" cy="669050"/>
            </a:xfrm>
          </p:grpSpPr>
          <p:sp>
            <p:nvSpPr>
              <p:cNvPr id="756" name="Google Shape;756;g75d8bc90ae52908_292"/>
              <p:cNvSpPr/>
              <p:nvPr/>
            </p:nvSpPr>
            <p:spPr>
              <a:xfrm>
                <a:off x="3788736" y="5160180"/>
                <a:ext cx="886800" cy="662700"/>
              </a:xfrm>
              <a:prstGeom prst="roundRect">
                <a:avLst>
                  <a:gd name="adj" fmla="val 16667"/>
                </a:avLst>
              </a:prstGeom>
              <a:solidFill>
                <a:srgbClr val="E18F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57" name="Google Shape;757;g75d8bc90ae52908_292" descr="Key"/>
              <p:cNvPicPr preferRelativeResize="0"/>
              <p:nvPr/>
            </p:nvPicPr>
            <p:blipFill rotWithShape="1">
              <a:blip r:embed="rId3">
                <a:alphaModFix/>
              </a:blip>
              <a:srcRect/>
              <a:stretch/>
            </p:blipFill>
            <p:spPr>
              <a:xfrm>
                <a:off x="3808239" y="5153830"/>
                <a:ext cx="395005" cy="397276"/>
              </a:xfrm>
              <a:prstGeom prst="rect">
                <a:avLst/>
              </a:prstGeom>
              <a:noFill/>
              <a:ln>
                <a:noFill/>
              </a:ln>
            </p:spPr>
          </p:pic>
          <p:pic>
            <p:nvPicPr>
              <p:cNvPr id="758" name="Google Shape;758;g75d8bc90ae52908_292" descr="Key"/>
              <p:cNvPicPr preferRelativeResize="0"/>
              <p:nvPr/>
            </p:nvPicPr>
            <p:blipFill rotWithShape="1">
              <a:blip r:embed="rId4">
                <a:alphaModFix/>
              </a:blip>
              <a:srcRect/>
              <a:stretch/>
            </p:blipFill>
            <p:spPr>
              <a:xfrm>
                <a:off x="4251753" y="5153830"/>
                <a:ext cx="395005" cy="397276"/>
              </a:xfrm>
              <a:prstGeom prst="rect">
                <a:avLst/>
              </a:prstGeom>
              <a:noFill/>
              <a:ln>
                <a:noFill/>
              </a:ln>
            </p:spPr>
          </p:pic>
        </p:grpSp>
        <p:grpSp>
          <p:nvGrpSpPr>
            <p:cNvPr id="759" name="Google Shape;759;g75d8bc90ae52908_292"/>
            <p:cNvGrpSpPr/>
            <p:nvPr/>
          </p:nvGrpSpPr>
          <p:grpSpPr>
            <a:xfrm>
              <a:off x="7248814" y="3386079"/>
              <a:ext cx="1568483" cy="1130092"/>
              <a:chOff x="3759811" y="5153830"/>
              <a:chExt cx="886800" cy="669050"/>
            </a:xfrm>
          </p:grpSpPr>
          <p:sp>
            <p:nvSpPr>
              <p:cNvPr id="760" name="Google Shape;760;g75d8bc90ae52908_292"/>
              <p:cNvSpPr/>
              <p:nvPr/>
            </p:nvSpPr>
            <p:spPr>
              <a:xfrm>
                <a:off x="3759811" y="5160180"/>
                <a:ext cx="886800" cy="662700"/>
              </a:xfrm>
              <a:prstGeom prst="roundRect">
                <a:avLst>
                  <a:gd name="adj" fmla="val 16667"/>
                </a:avLst>
              </a:prstGeom>
              <a:solidFill>
                <a:srgbClr val="E18F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61" name="Google Shape;761;g75d8bc90ae52908_292" descr="Key"/>
              <p:cNvPicPr preferRelativeResize="0"/>
              <p:nvPr/>
            </p:nvPicPr>
            <p:blipFill rotWithShape="1">
              <a:blip r:embed="rId3">
                <a:alphaModFix/>
              </a:blip>
              <a:srcRect/>
              <a:stretch/>
            </p:blipFill>
            <p:spPr>
              <a:xfrm>
                <a:off x="3808239" y="5153830"/>
                <a:ext cx="395005" cy="397276"/>
              </a:xfrm>
              <a:prstGeom prst="rect">
                <a:avLst/>
              </a:prstGeom>
              <a:noFill/>
              <a:ln>
                <a:noFill/>
              </a:ln>
            </p:spPr>
          </p:pic>
        </p:grpSp>
      </p:grpSp>
      <p:sp>
        <p:nvSpPr>
          <p:cNvPr id="762" name="Google Shape;762;g75d8bc90ae52908_292"/>
          <p:cNvSpPr txBox="1"/>
          <p:nvPr/>
        </p:nvSpPr>
        <p:spPr>
          <a:xfrm>
            <a:off x="1819950" y="5669200"/>
            <a:ext cx="9160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i="1">
                <a:solidFill>
                  <a:schemeClr val="dk1"/>
                </a:solidFill>
                <a:latin typeface="Lora"/>
                <a:ea typeface="Lora"/>
                <a:cs typeface="Lora"/>
                <a:sym typeface="Lora"/>
              </a:rPr>
              <a:t>Prof={(safe, safe), (safe, loss)}</a:t>
            </a:r>
            <a:endParaRPr sz="3600" i="1">
              <a:latin typeface="Lora"/>
              <a:ea typeface="Lora"/>
              <a:cs typeface="Lora"/>
              <a:sym typeface="Lora"/>
            </a:endParaRPr>
          </a:p>
        </p:txBody>
      </p:sp>
      <p:sp>
        <p:nvSpPr>
          <p:cNvPr id="763" name="Google Shape;763;g75d8bc90ae52908_292"/>
          <p:cNvSpPr/>
          <p:nvPr/>
        </p:nvSpPr>
        <p:spPr>
          <a:xfrm>
            <a:off x="4275975" y="4199300"/>
            <a:ext cx="970200" cy="524400"/>
          </a:xfrm>
          <a:prstGeom prst="leftArrow">
            <a:avLst>
              <a:gd name="adj1" fmla="val 50000"/>
              <a:gd name="adj2" fmla="val 50000"/>
            </a:avLst>
          </a:prstGeom>
          <a:solidFill>
            <a:srgbClr val="E18FC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E18FC0"/>
              </a:highlight>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graphicFrame>
        <p:nvGraphicFramePr>
          <p:cNvPr id="769" name="Google Shape;769;g75d8bc90ae52908_265"/>
          <p:cNvGraphicFramePr/>
          <p:nvPr/>
        </p:nvGraphicFramePr>
        <p:xfrm>
          <a:off x="645329" y="2666682"/>
          <a:ext cx="3758950" cy="2569005"/>
        </p:xfrm>
        <a:graphic>
          <a:graphicData uri="http://schemas.openxmlformats.org/drawingml/2006/table">
            <a:tbl>
              <a:tblPr firstRow="1" bandRow="1">
                <a:noFill/>
              </a:tblPr>
              <a:tblGrid>
                <a:gridCol w="774775">
                  <a:extLst>
                    <a:ext uri="{9D8B030D-6E8A-4147-A177-3AD203B41FA5}">
                      <a16:colId xmlns:a16="http://schemas.microsoft.com/office/drawing/2014/main" val="20000"/>
                    </a:ext>
                  </a:extLst>
                </a:gridCol>
                <a:gridCol w="825225">
                  <a:extLst>
                    <a:ext uri="{9D8B030D-6E8A-4147-A177-3AD203B41FA5}">
                      <a16:colId xmlns:a16="http://schemas.microsoft.com/office/drawing/2014/main" val="20001"/>
                    </a:ext>
                  </a:extLst>
                </a:gridCol>
                <a:gridCol w="2158950">
                  <a:extLst>
                    <a:ext uri="{9D8B030D-6E8A-4147-A177-3AD203B41FA5}">
                      <a16:colId xmlns:a16="http://schemas.microsoft.com/office/drawing/2014/main" val="20002"/>
                    </a:ext>
                  </a:extLst>
                </a:gridCol>
              </a:tblGrid>
              <a:tr h="4963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  f(             ,            )</a:t>
                      </a:r>
                      <a:endParaRPr sz="1800" u="none" strike="noStrike" cap="none"/>
                    </a:p>
                  </a:txBody>
                  <a:tcPr marL="91450" marR="91450" marT="45725" marB="45725"/>
                </a:tc>
                <a:extLst>
                  <a:ext uri="{0D108BD9-81ED-4DB2-BD59-A6C34878D82A}">
                    <a16:rowId xmlns:a16="http://schemas.microsoft.com/office/drawing/2014/main" val="10000"/>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extLst>
                  <a:ext uri="{0D108BD9-81ED-4DB2-BD59-A6C34878D82A}">
                    <a16:rowId xmlns:a16="http://schemas.microsoft.com/office/drawing/2014/main" val="10001"/>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a:t>*</a:t>
                      </a:r>
                      <a:endParaRPr sz="2800" u="none" strike="noStrike" cap="none"/>
                    </a:p>
                  </a:txBody>
                  <a:tcPr marL="91450" marR="91450" marT="45725" marB="45725"/>
                </a:tc>
                <a:extLst>
                  <a:ext uri="{0D108BD9-81ED-4DB2-BD59-A6C34878D82A}">
                    <a16:rowId xmlns:a16="http://schemas.microsoft.com/office/drawing/2014/main" val="10002"/>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a:t>1</a:t>
                      </a:r>
                      <a:endParaRPr sz="2800" u="none" strike="noStrike" cap="none"/>
                    </a:p>
                  </a:txBody>
                  <a:tcPr marL="91450" marR="91450" marT="45725" marB="45725"/>
                </a:tc>
                <a:extLst>
                  <a:ext uri="{0D108BD9-81ED-4DB2-BD59-A6C34878D82A}">
                    <a16:rowId xmlns:a16="http://schemas.microsoft.com/office/drawing/2014/main" val="10003"/>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extLst>
                  <a:ext uri="{0D108BD9-81ED-4DB2-BD59-A6C34878D82A}">
                    <a16:rowId xmlns:a16="http://schemas.microsoft.com/office/drawing/2014/main" val="10004"/>
                  </a:ext>
                </a:extLst>
              </a:tr>
            </a:tbl>
          </a:graphicData>
        </a:graphic>
      </p:graphicFrame>
      <p:sp>
        <p:nvSpPr>
          <p:cNvPr id="775" name="Google Shape;775;g75d8bc90ae52908_26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highlight>
                  <a:schemeClr val="lt1"/>
                </a:highlight>
              </a:rPr>
              <a:t>Example: Constructing Maximal Mechanisms</a:t>
            </a:r>
            <a:endParaRPr>
              <a:highlight>
                <a:schemeClr val="lt1"/>
              </a:highlight>
            </a:endParaRPr>
          </a:p>
        </p:txBody>
      </p:sp>
      <p:pic>
        <p:nvPicPr>
          <p:cNvPr id="771" name="Google Shape;771;g75d8bc90ae52908_265" descr="Key"/>
          <p:cNvPicPr preferRelativeResize="0"/>
          <p:nvPr/>
        </p:nvPicPr>
        <p:blipFill rotWithShape="1">
          <a:blip r:embed="rId3">
            <a:alphaModFix/>
          </a:blip>
          <a:srcRect/>
          <a:stretch/>
        </p:blipFill>
        <p:spPr>
          <a:xfrm>
            <a:off x="679255" y="2521970"/>
            <a:ext cx="740851" cy="783348"/>
          </a:xfrm>
          <a:prstGeom prst="rect">
            <a:avLst/>
          </a:prstGeom>
          <a:noFill/>
          <a:ln>
            <a:noFill/>
          </a:ln>
        </p:spPr>
      </p:pic>
      <p:pic>
        <p:nvPicPr>
          <p:cNvPr id="772" name="Google Shape;772;g75d8bc90ae52908_265" descr="Key"/>
          <p:cNvPicPr preferRelativeResize="0"/>
          <p:nvPr/>
        </p:nvPicPr>
        <p:blipFill rotWithShape="1">
          <a:blip r:embed="rId4">
            <a:alphaModFix/>
          </a:blip>
          <a:srcRect/>
          <a:stretch/>
        </p:blipFill>
        <p:spPr>
          <a:xfrm>
            <a:off x="1504463" y="2578826"/>
            <a:ext cx="740851" cy="686300"/>
          </a:xfrm>
          <a:prstGeom prst="rect">
            <a:avLst/>
          </a:prstGeom>
          <a:noFill/>
          <a:ln>
            <a:noFill/>
          </a:ln>
        </p:spPr>
      </p:pic>
      <p:pic>
        <p:nvPicPr>
          <p:cNvPr id="773" name="Google Shape;773;g75d8bc90ae52908_265" descr="Key"/>
          <p:cNvPicPr preferRelativeResize="0"/>
          <p:nvPr/>
        </p:nvPicPr>
        <p:blipFill rotWithShape="1">
          <a:blip r:embed="rId3">
            <a:alphaModFix/>
          </a:blip>
          <a:srcRect/>
          <a:stretch/>
        </p:blipFill>
        <p:spPr>
          <a:xfrm>
            <a:off x="2651608" y="2588874"/>
            <a:ext cx="566129" cy="598604"/>
          </a:xfrm>
          <a:prstGeom prst="rect">
            <a:avLst/>
          </a:prstGeom>
          <a:noFill/>
          <a:ln>
            <a:noFill/>
          </a:ln>
        </p:spPr>
      </p:pic>
      <p:pic>
        <p:nvPicPr>
          <p:cNvPr id="774" name="Google Shape;774;g75d8bc90ae52908_265" descr="Key"/>
          <p:cNvPicPr preferRelativeResize="0"/>
          <p:nvPr/>
        </p:nvPicPr>
        <p:blipFill rotWithShape="1">
          <a:blip r:embed="rId4">
            <a:alphaModFix/>
          </a:blip>
          <a:srcRect/>
          <a:stretch/>
        </p:blipFill>
        <p:spPr>
          <a:xfrm>
            <a:off x="3364543" y="2614510"/>
            <a:ext cx="566130" cy="524444"/>
          </a:xfrm>
          <a:prstGeom prst="rect">
            <a:avLst/>
          </a:prstGeom>
          <a:noFill/>
          <a:ln>
            <a:noFill/>
          </a:ln>
        </p:spPr>
      </p:pic>
      <p:grpSp>
        <p:nvGrpSpPr>
          <p:cNvPr id="776" name="Google Shape;776;g75d8bc90ae52908_265"/>
          <p:cNvGrpSpPr/>
          <p:nvPr/>
        </p:nvGrpSpPr>
        <p:grpSpPr>
          <a:xfrm>
            <a:off x="5038980" y="2923909"/>
            <a:ext cx="5873400" cy="2172300"/>
            <a:chOff x="5038980" y="2923909"/>
            <a:chExt cx="5873400" cy="2172300"/>
          </a:xfrm>
        </p:grpSpPr>
        <p:sp>
          <p:nvSpPr>
            <p:cNvPr id="777" name="Google Shape;777;g75d8bc90ae52908_265"/>
            <p:cNvSpPr/>
            <p:nvPr/>
          </p:nvSpPr>
          <p:spPr>
            <a:xfrm>
              <a:off x="5038980" y="2923909"/>
              <a:ext cx="5873400" cy="21723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8" name="Google Shape;778;g75d8bc90ae52908_265"/>
            <p:cNvGrpSpPr/>
            <p:nvPr/>
          </p:nvGrpSpPr>
          <p:grpSpPr>
            <a:xfrm>
              <a:off x="5434165" y="3386079"/>
              <a:ext cx="1568483" cy="1130092"/>
              <a:chOff x="3788736" y="5153830"/>
              <a:chExt cx="886800" cy="669050"/>
            </a:xfrm>
          </p:grpSpPr>
          <p:sp>
            <p:nvSpPr>
              <p:cNvPr id="779" name="Google Shape;779;g75d8bc90ae52908_265"/>
              <p:cNvSpPr/>
              <p:nvPr/>
            </p:nvSpPr>
            <p:spPr>
              <a:xfrm>
                <a:off x="3788736" y="5160180"/>
                <a:ext cx="886800" cy="662700"/>
              </a:xfrm>
              <a:prstGeom prst="roundRect">
                <a:avLst>
                  <a:gd name="adj" fmla="val 16667"/>
                </a:avLst>
              </a:prstGeom>
              <a:solidFill>
                <a:srgbClr val="E18F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80" name="Google Shape;780;g75d8bc90ae52908_265" descr="Key"/>
              <p:cNvPicPr preferRelativeResize="0"/>
              <p:nvPr/>
            </p:nvPicPr>
            <p:blipFill rotWithShape="1">
              <a:blip r:embed="rId3">
                <a:alphaModFix/>
              </a:blip>
              <a:srcRect/>
              <a:stretch/>
            </p:blipFill>
            <p:spPr>
              <a:xfrm>
                <a:off x="3808239" y="5153830"/>
                <a:ext cx="395005" cy="397276"/>
              </a:xfrm>
              <a:prstGeom prst="rect">
                <a:avLst/>
              </a:prstGeom>
              <a:noFill/>
              <a:ln>
                <a:noFill/>
              </a:ln>
            </p:spPr>
          </p:pic>
          <p:pic>
            <p:nvPicPr>
              <p:cNvPr id="781" name="Google Shape;781;g75d8bc90ae52908_265" descr="Key"/>
              <p:cNvPicPr preferRelativeResize="0"/>
              <p:nvPr/>
            </p:nvPicPr>
            <p:blipFill rotWithShape="1">
              <a:blip r:embed="rId4">
                <a:alphaModFix/>
              </a:blip>
              <a:srcRect/>
              <a:stretch/>
            </p:blipFill>
            <p:spPr>
              <a:xfrm>
                <a:off x="4251753" y="5153830"/>
                <a:ext cx="395005" cy="397276"/>
              </a:xfrm>
              <a:prstGeom prst="rect">
                <a:avLst/>
              </a:prstGeom>
              <a:noFill/>
              <a:ln>
                <a:noFill/>
              </a:ln>
            </p:spPr>
          </p:pic>
        </p:grpSp>
        <p:grpSp>
          <p:nvGrpSpPr>
            <p:cNvPr id="782" name="Google Shape;782;g75d8bc90ae52908_265"/>
            <p:cNvGrpSpPr/>
            <p:nvPr/>
          </p:nvGrpSpPr>
          <p:grpSpPr>
            <a:xfrm>
              <a:off x="7248814" y="3386079"/>
              <a:ext cx="1568483" cy="1130092"/>
              <a:chOff x="3759811" y="5153830"/>
              <a:chExt cx="886800" cy="669050"/>
            </a:xfrm>
          </p:grpSpPr>
          <p:sp>
            <p:nvSpPr>
              <p:cNvPr id="783" name="Google Shape;783;g75d8bc90ae52908_265"/>
              <p:cNvSpPr/>
              <p:nvPr/>
            </p:nvSpPr>
            <p:spPr>
              <a:xfrm>
                <a:off x="3759811" y="5160180"/>
                <a:ext cx="886800" cy="662700"/>
              </a:xfrm>
              <a:prstGeom prst="roundRect">
                <a:avLst>
                  <a:gd name="adj" fmla="val 16667"/>
                </a:avLst>
              </a:prstGeom>
              <a:solidFill>
                <a:srgbClr val="E18F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84" name="Google Shape;784;g75d8bc90ae52908_265" descr="Key"/>
              <p:cNvPicPr preferRelativeResize="0"/>
              <p:nvPr/>
            </p:nvPicPr>
            <p:blipFill rotWithShape="1">
              <a:blip r:embed="rId3">
                <a:alphaModFix/>
              </a:blip>
              <a:srcRect/>
              <a:stretch/>
            </p:blipFill>
            <p:spPr>
              <a:xfrm>
                <a:off x="3808239" y="5153830"/>
                <a:ext cx="395005" cy="397276"/>
              </a:xfrm>
              <a:prstGeom prst="rect">
                <a:avLst/>
              </a:prstGeom>
              <a:noFill/>
              <a:ln>
                <a:noFill/>
              </a:ln>
            </p:spPr>
          </p:pic>
        </p:grpSp>
        <p:grpSp>
          <p:nvGrpSpPr>
            <p:cNvPr id="785" name="Google Shape;785;g75d8bc90ae52908_265"/>
            <p:cNvGrpSpPr/>
            <p:nvPr/>
          </p:nvGrpSpPr>
          <p:grpSpPr>
            <a:xfrm>
              <a:off x="9063464" y="3396805"/>
              <a:ext cx="1568744" cy="1130092"/>
              <a:chOff x="3759811" y="5153830"/>
              <a:chExt cx="886947" cy="669050"/>
            </a:xfrm>
          </p:grpSpPr>
          <p:sp>
            <p:nvSpPr>
              <p:cNvPr id="786" name="Google Shape;786;g75d8bc90ae52908_265"/>
              <p:cNvSpPr/>
              <p:nvPr/>
            </p:nvSpPr>
            <p:spPr>
              <a:xfrm>
                <a:off x="3759811" y="5160180"/>
                <a:ext cx="886800" cy="662700"/>
              </a:xfrm>
              <a:prstGeom prst="roundRect">
                <a:avLst>
                  <a:gd name="adj" fmla="val 16667"/>
                </a:avLst>
              </a:prstGeom>
              <a:solidFill>
                <a:srgbClr val="E18F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87" name="Google Shape;787;g75d8bc90ae52908_265" descr="Key"/>
              <p:cNvPicPr preferRelativeResize="0"/>
              <p:nvPr/>
            </p:nvPicPr>
            <p:blipFill rotWithShape="1">
              <a:blip r:embed="rId4">
                <a:alphaModFix/>
              </a:blip>
              <a:srcRect/>
              <a:stretch/>
            </p:blipFill>
            <p:spPr>
              <a:xfrm>
                <a:off x="4251753" y="5153830"/>
                <a:ext cx="395005" cy="397276"/>
              </a:xfrm>
              <a:prstGeom prst="rect">
                <a:avLst/>
              </a:prstGeom>
              <a:noFill/>
              <a:ln>
                <a:noFill/>
              </a:ln>
            </p:spPr>
          </p:pic>
        </p:grpSp>
      </p:grpSp>
      <p:sp>
        <p:nvSpPr>
          <p:cNvPr id="788" name="Google Shape;788;g75d8bc90ae52908_265"/>
          <p:cNvSpPr txBox="1"/>
          <p:nvPr/>
        </p:nvSpPr>
        <p:spPr>
          <a:xfrm>
            <a:off x="1819950" y="5669200"/>
            <a:ext cx="9160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i="1">
                <a:solidFill>
                  <a:schemeClr val="dk1"/>
                </a:solidFill>
                <a:latin typeface="Lora"/>
                <a:ea typeface="Lora"/>
                <a:cs typeface="Lora"/>
                <a:sym typeface="Lora"/>
              </a:rPr>
              <a:t>Prof={(safe, safe), (safe, loss)}</a:t>
            </a:r>
            <a:endParaRPr sz="3600" i="1">
              <a:latin typeface="Lora"/>
              <a:ea typeface="Lora"/>
              <a:cs typeface="Lora"/>
              <a:sym typeface="Lora"/>
            </a:endParaRPr>
          </a:p>
        </p:txBody>
      </p:sp>
      <p:pic>
        <p:nvPicPr>
          <p:cNvPr id="789" name="Google Shape;789;g75d8bc90ae52908_265" descr="Key"/>
          <p:cNvPicPr preferRelativeResize="0"/>
          <p:nvPr/>
        </p:nvPicPr>
        <p:blipFill rotWithShape="1">
          <a:blip r:embed="rId3">
            <a:alphaModFix/>
          </a:blip>
          <a:srcRect/>
          <a:stretch/>
        </p:blipFill>
        <p:spPr>
          <a:xfrm>
            <a:off x="9197944" y="3839629"/>
            <a:ext cx="698646" cy="671039"/>
          </a:xfrm>
          <a:prstGeom prst="rect">
            <a:avLst/>
          </a:prstGeom>
          <a:noFill/>
          <a:ln>
            <a:noFill/>
          </a:ln>
        </p:spPr>
      </p:pic>
      <p:sp>
        <p:nvSpPr>
          <p:cNvPr id="790" name="Google Shape;790;g75d8bc90ae52908_265"/>
          <p:cNvSpPr/>
          <p:nvPr/>
        </p:nvSpPr>
        <p:spPr>
          <a:xfrm>
            <a:off x="8383250" y="2405988"/>
            <a:ext cx="2888400" cy="3235200"/>
          </a:xfrm>
          <a:prstGeom prst="mathMultiply">
            <a:avLst>
              <a:gd name="adj1" fmla="val 3429"/>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dk1"/>
              </a:highlight>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3" name="Title 2">
            <a:extLst>
              <a:ext uri="{FF2B5EF4-FFF2-40B4-BE49-F238E27FC236}">
                <a16:creationId xmlns:a16="http://schemas.microsoft.com/office/drawing/2014/main" id="{562822C6-7E66-4170-A184-ADCDCEA58F7F}"/>
              </a:ext>
            </a:extLst>
          </p:cNvPr>
          <p:cNvSpPr>
            <a:spLocks noGrp="1"/>
          </p:cNvSpPr>
          <p:nvPr>
            <p:ph type="title"/>
          </p:nvPr>
        </p:nvSpPr>
        <p:spPr/>
        <p:txBody>
          <a:bodyPr/>
          <a:lstStyle/>
          <a:p>
            <a:r>
              <a:rPr lang="en-US" dirty="0"/>
              <a:t>Cryptocurrency Wallets</a:t>
            </a:r>
          </a:p>
        </p:txBody>
      </p:sp>
      <p:sp>
        <p:nvSpPr>
          <p:cNvPr id="4" name="Cloud 3">
            <a:extLst>
              <a:ext uri="{FF2B5EF4-FFF2-40B4-BE49-F238E27FC236}">
                <a16:creationId xmlns:a16="http://schemas.microsoft.com/office/drawing/2014/main" id="{B2852E72-1D5C-46C3-9C71-08622D08E671}"/>
              </a:ext>
            </a:extLst>
          </p:cNvPr>
          <p:cNvSpPr/>
          <p:nvPr/>
        </p:nvSpPr>
        <p:spPr>
          <a:xfrm>
            <a:off x="5174672" y="1360390"/>
            <a:ext cx="3855027" cy="1797628"/>
          </a:xfrm>
          <a:prstGeom prst="cloud">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a:t>Blockchain</a:t>
            </a:r>
          </a:p>
        </p:txBody>
      </p:sp>
      <p:sp>
        <p:nvSpPr>
          <p:cNvPr id="5" name="Smiley Face 4">
            <a:extLst>
              <a:ext uri="{FF2B5EF4-FFF2-40B4-BE49-F238E27FC236}">
                <a16:creationId xmlns:a16="http://schemas.microsoft.com/office/drawing/2014/main" id="{B507FD45-29C6-444D-8E11-8FCA6B1A4E14}"/>
              </a:ext>
            </a:extLst>
          </p:cNvPr>
          <p:cNvSpPr/>
          <p:nvPr/>
        </p:nvSpPr>
        <p:spPr>
          <a:xfrm>
            <a:off x="779317" y="1199331"/>
            <a:ext cx="1028700" cy="1028700"/>
          </a:xfrm>
          <a:prstGeom prst="smileyFace">
            <a:avLst/>
          </a:prstGeom>
          <a:ln>
            <a:solidFill>
              <a:schemeClr val="tx1"/>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42B78D46-A648-4428-9529-74C82F6017D3}"/>
              </a:ext>
            </a:extLst>
          </p:cNvPr>
          <p:cNvSpPr/>
          <p:nvPr/>
        </p:nvSpPr>
        <p:spPr>
          <a:xfrm rot="446156">
            <a:off x="2179320" y="1464896"/>
            <a:ext cx="2624050" cy="87455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Orders (</a:t>
            </a:r>
            <a:r>
              <a:rPr lang="en-US" sz="3200" dirty="0" err="1">
                <a:solidFill>
                  <a:schemeClr val="tx1"/>
                </a:solidFill>
              </a:rPr>
              <a:t>txs</a:t>
            </a:r>
            <a:r>
              <a:rPr lang="en-US" sz="3200" dirty="0">
                <a:solidFill>
                  <a:schemeClr val="tx1"/>
                </a:solidFill>
              </a:rPr>
              <a:t>)</a:t>
            </a:r>
          </a:p>
        </p:txBody>
      </p:sp>
      <p:sp>
        <p:nvSpPr>
          <p:cNvPr id="8" name="TextBox 7">
            <a:extLst>
              <a:ext uri="{FF2B5EF4-FFF2-40B4-BE49-F238E27FC236}">
                <a16:creationId xmlns:a16="http://schemas.microsoft.com/office/drawing/2014/main" id="{67E7D0C8-2125-417F-AACD-A391A04392E1}"/>
              </a:ext>
            </a:extLst>
          </p:cNvPr>
          <p:cNvSpPr txBox="1"/>
          <p:nvPr/>
        </p:nvSpPr>
        <p:spPr>
          <a:xfrm>
            <a:off x="83126" y="3699982"/>
            <a:ext cx="10133736" cy="2554545"/>
          </a:xfrm>
          <a:prstGeom prst="rect">
            <a:avLst/>
          </a:prstGeom>
          <a:noFill/>
        </p:spPr>
        <p:txBody>
          <a:bodyPr wrap="none" rtlCol="0">
            <a:spAutoFit/>
          </a:bodyPr>
          <a:lstStyle/>
          <a:p>
            <a:pPr marL="457200" indent="-457200">
              <a:buFont typeface="Arial" panose="020B0604020202020204" pitchFamily="34" charset="0"/>
              <a:buChar char="•"/>
            </a:pPr>
            <a:r>
              <a:rPr lang="en-US" sz="3200" dirty="0"/>
              <a:t>No central party </a:t>
            </a:r>
          </a:p>
          <a:p>
            <a:pPr marL="457200" indent="-457200">
              <a:buFont typeface="Arial" panose="020B0604020202020204" pitchFamily="34" charset="0"/>
              <a:buChar char="•"/>
            </a:pPr>
            <a:r>
              <a:rPr lang="en-US" sz="3200" dirty="0"/>
              <a:t>Users choose their </a:t>
            </a:r>
            <a:r>
              <a:rPr lang="en-US" sz="3200" b="1" i="1" dirty="0">
                <a:solidFill>
                  <a:schemeClr val="accent2"/>
                </a:solidFill>
              </a:rPr>
              <a:t>authentication mechanism / wallet</a:t>
            </a:r>
          </a:p>
          <a:p>
            <a:pPr marL="457200" indent="-457200">
              <a:buFont typeface="Arial" panose="020B0604020202020204" pitchFamily="34" charset="0"/>
              <a:buChar char="•"/>
            </a:pPr>
            <a:r>
              <a:rPr lang="en-US" sz="3200" dirty="0"/>
              <a:t>Orders and authentication mechanism visible to all </a:t>
            </a:r>
          </a:p>
          <a:p>
            <a:pPr marL="457200" indent="-457200">
              <a:buFont typeface="Arial" panose="020B0604020202020204" pitchFamily="34" charset="0"/>
              <a:buChar char="•"/>
            </a:pPr>
            <a:r>
              <a:rPr lang="en-US" sz="3200" dirty="0"/>
              <a:t>Authentication typically with cryptographic signatures </a:t>
            </a:r>
          </a:p>
          <a:p>
            <a:pPr marL="457200" indent="-457200">
              <a:buFont typeface="Arial" panose="020B0604020202020204" pitchFamily="34" charset="0"/>
              <a:buChar char="•"/>
            </a:pPr>
            <a:r>
              <a:rPr lang="en-US" sz="3200" dirty="0"/>
              <a:t>Users maintain secrets – </a:t>
            </a:r>
            <a:r>
              <a:rPr lang="en-US" sz="3200" b="1" i="1" dirty="0">
                <a:solidFill>
                  <a:schemeClr val="accent2"/>
                </a:solidFill>
              </a:rPr>
              <a:t>credentials / keys</a:t>
            </a:r>
            <a:r>
              <a:rPr lang="en-US" sz="3200" dirty="0"/>
              <a:t> </a:t>
            </a:r>
          </a:p>
        </p:txBody>
      </p:sp>
      <p:sp>
        <p:nvSpPr>
          <p:cNvPr id="10" name="Smiley Face 9">
            <a:extLst>
              <a:ext uri="{FF2B5EF4-FFF2-40B4-BE49-F238E27FC236}">
                <a16:creationId xmlns:a16="http://schemas.microsoft.com/office/drawing/2014/main" id="{FDD1A883-DADE-4C9B-978C-26E13806096D}"/>
              </a:ext>
            </a:extLst>
          </p:cNvPr>
          <p:cNvSpPr/>
          <p:nvPr/>
        </p:nvSpPr>
        <p:spPr>
          <a:xfrm>
            <a:off x="1105062" y="2533190"/>
            <a:ext cx="1028700" cy="1028700"/>
          </a:xfrm>
          <a:prstGeom prst="smileyFace">
            <a:avLst/>
          </a:prstGeom>
          <a:ln>
            <a:solidFill>
              <a:schemeClr val="tx1"/>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1" name="Smiley Face 10">
            <a:extLst>
              <a:ext uri="{FF2B5EF4-FFF2-40B4-BE49-F238E27FC236}">
                <a16:creationId xmlns:a16="http://schemas.microsoft.com/office/drawing/2014/main" id="{4C2B8573-5904-4E37-9541-26F3D3369CB8}"/>
              </a:ext>
            </a:extLst>
          </p:cNvPr>
          <p:cNvSpPr/>
          <p:nvPr/>
        </p:nvSpPr>
        <p:spPr>
          <a:xfrm>
            <a:off x="10761843" y="1476876"/>
            <a:ext cx="1028700" cy="1028700"/>
          </a:xfrm>
          <a:prstGeom prst="smileyFace">
            <a:avLst/>
          </a:prstGeom>
          <a:ln>
            <a:solidFill>
              <a:schemeClr val="tx1"/>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925BA241-DCD0-4F4B-8436-DE24F6158AF2}"/>
              </a:ext>
            </a:extLst>
          </p:cNvPr>
          <p:cNvSpPr/>
          <p:nvPr/>
        </p:nvSpPr>
        <p:spPr>
          <a:xfrm rot="21140913">
            <a:off x="2342192" y="2489737"/>
            <a:ext cx="2624050" cy="87455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3" name="Arrow: Right 12">
            <a:extLst>
              <a:ext uri="{FF2B5EF4-FFF2-40B4-BE49-F238E27FC236}">
                <a16:creationId xmlns:a16="http://schemas.microsoft.com/office/drawing/2014/main" id="{D25C59A9-5457-454F-BDCF-B2DDA73D23E1}"/>
              </a:ext>
            </a:extLst>
          </p:cNvPr>
          <p:cNvSpPr/>
          <p:nvPr/>
        </p:nvSpPr>
        <p:spPr>
          <a:xfrm rot="10551611">
            <a:off x="9206809" y="1681004"/>
            <a:ext cx="1373389" cy="87455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Tree>
    <p:extLst>
      <p:ext uri="{BB962C8B-B14F-4D97-AF65-F5344CB8AC3E}">
        <p14:creationId xmlns:p14="http://schemas.microsoft.com/office/powerpoint/2010/main" val="2763136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aphicFrame>
        <p:nvGraphicFramePr>
          <p:cNvPr id="796" name="Google Shape;796;g30ab157c229_0_101"/>
          <p:cNvGraphicFramePr/>
          <p:nvPr/>
        </p:nvGraphicFramePr>
        <p:xfrm>
          <a:off x="645329" y="2666682"/>
          <a:ext cx="3758950" cy="2569005"/>
        </p:xfrm>
        <a:graphic>
          <a:graphicData uri="http://schemas.openxmlformats.org/drawingml/2006/table">
            <a:tbl>
              <a:tblPr firstRow="1" bandRow="1">
                <a:noFill/>
              </a:tblPr>
              <a:tblGrid>
                <a:gridCol w="774775">
                  <a:extLst>
                    <a:ext uri="{9D8B030D-6E8A-4147-A177-3AD203B41FA5}">
                      <a16:colId xmlns:a16="http://schemas.microsoft.com/office/drawing/2014/main" val="20000"/>
                    </a:ext>
                  </a:extLst>
                </a:gridCol>
                <a:gridCol w="825225">
                  <a:extLst>
                    <a:ext uri="{9D8B030D-6E8A-4147-A177-3AD203B41FA5}">
                      <a16:colId xmlns:a16="http://schemas.microsoft.com/office/drawing/2014/main" val="20001"/>
                    </a:ext>
                  </a:extLst>
                </a:gridCol>
                <a:gridCol w="2158950">
                  <a:extLst>
                    <a:ext uri="{9D8B030D-6E8A-4147-A177-3AD203B41FA5}">
                      <a16:colId xmlns:a16="http://schemas.microsoft.com/office/drawing/2014/main" val="20002"/>
                    </a:ext>
                  </a:extLst>
                </a:gridCol>
              </a:tblGrid>
              <a:tr h="4963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  f(             ,            )</a:t>
                      </a:r>
                      <a:endParaRPr sz="1800" u="none" strike="noStrike" cap="none"/>
                    </a:p>
                  </a:txBody>
                  <a:tcPr marL="91450" marR="91450" marT="45725" marB="45725"/>
                </a:tc>
                <a:extLst>
                  <a:ext uri="{0D108BD9-81ED-4DB2-BD59-A6C34878D82A}">
                    <a16:rowId xmlns:a16="http://schemas.microsoft.com/office/drawing/2014/main" val="10000"/>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extLst>
                  <a:ext uri="{0D108BD9-81ED-4DB2-BD59-A6C34878D82A}">
                    <a16:rowId xmlns:a16="http://schemas.microsoft.com/office/drawing/2014/main" val="10001"/>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a:t>1</a:t>
                      </a:r>
                      <a:endParaRPr sz="2800" u="none" strike="noStrike" cap="none"/>
                    </a:p>
                  </a:txBody>
                  <a:tcPr marL="91450" marR="91450" marT="45725" marB="45725"/>
                </a:tc>
                <a:extLst>
                  <a:ext uri="{0D108BD9-81ED-4DB2-BD59-A6C34878D82A}">
                    <a16:rowId xmlns:a16="http://schemas.microsoft.com/office/drawing/2014/main" val="10002"/>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0</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a:t>1</a:t>
                      </a:r>
                      <a:endParaRPr sz="2800" u="none" strike="noStrike" cap="none"/>
                    </a:p>
                  </a:txBody>
                  <a:tcPr marL="91450" marR="91450" marT="45725" marB="45725"/>
                </a:tc>
                <a:extLst>
                  <a:ext uri="{0D108BD9-81ED-4DB2-BD59-A6C34878D82A}">
                    <a16:rowId xmlns:a16="http://schemas.microsoft.com/office/drawing/2014/main" val="10003"/>
                  </a:ext>
                </a:extLst>
              </a:tr>
              <a:tr h="5181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t>1</a:t>
                      </a:r>
                      <a:endParaRPr sz="2800" u="none" strike="noStrike" cap="none"/>
                    </a:p>
                  </a:txBody>
                  <a:tcPr marL="91450" marR="91450" marT="45725" marB="45725"/>
                </a:tc>
                <a:extLst>
                  <a:ext uri="{0D108BD9-81ED-4DB2-BD59-A6C34878D82A}">
                    <a16:rowId xmlns:a16="http://schemas.microsoft.com/office/drawing/2014/main" val="10004"/>
                  </a:ext>
                </a:extLst>
              </a:tr>
            </a:tbl>
          </a:graphicData>
        </a:graphic>
      </p:graphicFrame>
      <p:sp>
        <p:nvSpPr>
          <p:cNvPr id="802" name="Google Shape;802;g30ab157c229_0_10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Example: Constructing Maximal Mechanisms</a:t>
            </a:r>
            <a:endParaRPr/>
          </a:p>
        </p:txBody>
      </p:sp>
      <p:pic>
        <p:nvPicPr>
          <p:cNvPr id="798" name="Google Shape;798;g30ab157c229_0_101" descr="Key"/>
          <p:cNvPicPr preferRelativeResize="0"/>
          <p:nvPr/>
        </p:nvPicPr>
        <p:blipFill rotWithShape="1">
          <a:blip r:embed="rId3">
            <a:alphaModFix/>
          </a:blip>
          <a:srcRect/>
          <a:stretch/>
        </p:blipFill>
        <p:spPr>
          <a:xfrm>
            <a:off x="679255" y="2521970"/>
            <a:ext cx="740851" cy="783348"/>
          </a:xfrm>
          <a:prstGeom prst="rect">
            <a:avLst/>
          </a:prstGeom>
          <a:noFill/>
          <a:ln>
            <a:noFill/>
          </a:ln>
        </p:spPr>
      </p:pic>
      <p:pic>
        <p:nvPicPr>
          <p:cNvPr id="799" name="Google Shape;799;g30ab157c229_0_101" descr="Key"/>
          <p:cNvPicPr preferRelativeResize="0"/>
          <p:nvPr/>
        </p:nvPicPr>
        <p:blipFill rotWithShape="1">
          <a:blip r:embed="rId4">
            <a:alphaModFix/>
          </a:blip>
          <a:srcRect/>
          <a:stretch/>
        </p:blipFill>
        <p:spPr>
          <a:xfrm>
            <a:off x="1504463" y="2578826"/>
            <a:ext cx="740851" cy="686300"/>
          </a:xfrm>
          <a:prstGeom prst="rect">
            <a:avLst/>
          </a:prstGeom>
          <a:noFill/>
          <a:ln>
            <a:noFill/>
          </a:ln>
        </p:spPr>
      </p:pic>
      <p:pic>
        <p:nvPicPr>
          <p:cNvPr id="800" name="Google Shape;800;g30ab157c229_0_101" descr="Key"/>
          <p:cNvPicPr preferRelativeResize="0"/>
          <p:nvPr/>
        </p:nvPicPr>
        <p:blipFill rotWithShape="1">
          <a:blip r:embed="rId3">
            <a:alphaModFix/>
          </a:blip>
          <a:srcRect/>
          <a:stretch/>
        </p:blipFill>
        <p:spPr>
          <a:xfrm>
            <a:off x="2651608" y="2588874"/>
            <a:ext cx="566129" cy="598604"/>
          </a:xfrm>
          <a:prstGeom prst="rect">
            <a:avLst/>
          </a:prstGeom>
          <a:noFill/>
          <a:ln>
            <a:noFill/>
          </a:ln>
        </p:spPr>
      </p:pic>
      <p:pic>
        <p:nvPicPr>
          <p:cNvPr id="801" name="Google Shape;801;g30ab157c229_0_101" descr="Key"/>
          <p:cNvPicPr preferRelativeResize="0"/>
          <p:nvPr/>
        </p:nvPicPr>
        <p:blipFill rotWithShape="1">
          <a:blip r:embed="rId4">
            <a:alphaModFix/>
          </a:blip>
          <a:srcRect/>
          <a:stretch/>
        </p:blipFill>
        <p:spPr>
          <a:xfrm>
            <a:off x="3364543" y="2614510"/>
            <a:ext cx="566130" cy="524444"/>
          </a:xfrm>
          <a:prstGeom prst="rect">
            <a:avLst/>
          </a:prstGeom>
          <a:noFill/>
          <a:ln>
            <a:noFill/>
          </a:ln>
        </p:spPr>
      </p:pic>
      <p:grpSp>
        <p:nvGrpSpPr>
          <p:cNvPr id="803" name="Google Shape;803;g30ab157c229_0_101"/>
          <p:cNvGrpSpPr/>
          <p:nvPr/>
        </p:nvGrpSpPr>
        <p:grpSpPr>
          <a:xfrm>
            <a:off x="5038980" y="2923909"/>
            <a:ext cx="5873400" cy="2172300"/>
            <a:chOff x="5038980" y="2923909"/>
            <a:chExt cx="5873400" cy="2172300"/>
          </a:xfrm>
        </p:grpSpPr>
        <p:sp>
          <p:nvSpPr>
            <p:cNvPr id="804" name="Google Shape;804;g30ab157c229_0_101"/>
            <p:cNvSpPr/>
            <p:nvPr/>
          </p:nvSpPr>
          <p:spPr>
            <a:xfrm>
              <a:off x="5038980" y="2923909"/>
              <a:ext cx="5873400" cy="21723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5" name="Google Shape;805;g30ab157c229_0_101"/>
            <p:cNvGrpSpPr/>
            <p:nvPr/>
          </p:nvGrpSpPr>
          <p:grpSpPr>
            <a:xfrm>
              <a:off x="5434165" y="3386079"/>
              <a:ext cx="1568483" cy="1130092"/>
              <a:chOff x="3788736" y="5153830"/>
              <a:chExt cx="886800" cy="669050"/>
            </a:xfrm>
          </p:grpSpPr>
          <p:sp>
            <p:nvSpPr>
              <p:cNvPr id="806" name="Google Shape;806;g30ab157c229_0_101"/>
              <p:cNvSpPr/>
              <p:nvPr/>
            </p:nvSpPr>
            <p:spPr>
              <a:xfrm>
                <a:off x="3788736" y="5160180"/>
                <a:ext cx="886800" cy="662700"/>
              </a:xfrm>
              <a:prstGeom prst="roundRect">
                <a:avLst>
                  <a:gd name="adj" fmla="val 16667"/>
                </a:avLst>
              </a:prstGeom>
              <a:solidFill>
                <a:srgbClr val="E18F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7" name="Google Shape;807;g30ab157c229_0_101" descr="Key"/>
              <p:cNvPicPr preferRelativeResize="0"/>
              <p:nvPr/>
            </p:nvPicPr>
            <p:blipFill rotWithShape="1">
              <a:blip r:embed="rId3">
                <a:alphaModFix/>
              </a:blip>
              <a:srcRect/>
              <a:stretch/>
            </p:blipFill>
            <p:spPr>
              <a:xfrm>
                <a:off x="3808239" y="5153830"/>
                <a:ext cx="395005" cy="397276"/>
              </a:xfrm>
              <a:prstGeom prst="rect">
                <a:avLst/>
              </a:prstGeom>
              <a:noFill/>
              <a:ln>
                <a:noFill/>
              </a:ln>
            </p:spPr>
          </p:pic>
          <p:pic>
            <p:nvPicPr>
              <p:cNvPr id="808" name="Google Shape;808;g30ab157c229_0_101" descr="Key"/>
              <p:cNvPicPr preferRelativeResize="0"/>
              <p:nvPr/>
            </p:nvPicPr>
            <p:blipFill rotWithShape="1">
              <a:blip r:embed="rId4">
                <a:alphaModFix/>
              </a:blip>
              <a:srcRect/>
              <a:stretch/>
            </p:blipFill>
            <p:spPr>
              <a:xfrm>
                <a:off x="4251753" y="5153830"/>
                <a:ext cx="395005" cy="397276"/>
              </a:xfrm>
              <a:prstGeom prst="rect">
                <a:avLst/>
              </a:prstGeom>
              <a:noFill/>
              <a:ln>
                <a:noFill/>
              </a:ln>
            </p:spPr>
          </p:pic>
        </p:grpSp>
        <p:grpSp>
          <p:nvGrpSpPr>
            <p:cNvPr id="809" name="Google Shape;809;g30ab157c229_0_101"/>
            <p:cNvGrpSpPr/>
            <p:nvPr/>
          </p:nvGrpSpPr>
          <p:grpSpPr>
            <a:xfrm>
              <a:off x="7248814" y="3386079"/>
              <a:ext cx="1568483" cy="1130092"/>
              <a:chOff x="3759811" y="5153830"/>
              <a:chExt cx="886800" cy="669050"/>
            </a:xfrm>
          </p:grpSpPr>
          <p:sp>
            <p:nvSpPr>
              <p:cNvPr id="810" name="Google Shape;810;g30ab157c229_0_101"/>
              <p:cNvSpPr/>
              <p:nvPr/>
            </p:nvSpPr>
            <p:spPr>
              <a:xfrm>
                <a:off x="3759811" y="5160180"/>
                <a:ext cx="886800" cy="662700"/>
              </a:xfrm>
              <a:prstGeom prst="roundRect">
                <a:avLst>
                  <a:gd name="adj" fmla="val 16667"/>
                </a:avLst>
              </a:prstGeom>
              <a:solidFill>
                <a:srgbClr val="E18F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11" name="Google Shape;811;g30ab157c229_0_101" descr="Key"/>
              <p:cNvPicPr preferRelativeResize="0"/>
              <p:nvPr/>
            </p:nvPicPr>
            <p:blipFill rotWithShape="1">
              <a:blip r:embed="rId3">
                <a:alphaModFix/>
              </a:blip>
              <a:srcRect/>
              <a:stretch/>
            </p:blipFill>
            <p:spPr>
              <a:xfrm>
                <a:off x="3808239" y="5153830"/>
                <a:ext cx="395005" cy="397276"/>
              </a:xfrm>
              <a:prstGeom prst="rect">
                <a:avLst/>
              </a:prstGeom>
              <a:noFill/>
              <a:ln>
                <a:noFill/>
              </a:ln>
            </p:spPr>
          </p:pic>
        </p:grpSp>
        <p:grpSp>
          <p:nvGrpSpPr>
            <p:cNvPr id="812" name="Google Shape;812;g30ab157c229_0_101"/>
            <p:cNvGrpSpPr/>
            <p:nvPr/>
          </p:nvGrpSpPr>
          <p:grpSpPr>
            <a:xfrm>
              <a:off x="9063464" y="3396805"/>
              <a:ext cx="1568744" cy="1130092"/>
              <a:chOff x="3759811" y="5153830"/>
              <a:chExt cx="886947" cy="669050"/>
            </a:xfrm>
          </p:grpSpPr>
          <p:sp>
            <p:nvSpPr>
              <p:cNvPr id="813" name="Google Shape;813;g30ab157c229_0_101"/>
              <p:cNvSpPr/>
              <p:nvPr/>
            </p:nvSpPr>
            <p:spPr>
              <a:xfrm>
                <a:off x="3759811" y="5160180"/>
                <a:ext cx="886800" cy="662700"/>
              </a:xfrm>
              <a:prstGeom prst="roundRect">
                <a:avLst>
                  <a:gd name="adj" fmla="val 16667"/>
                </a:avLst>
              </a:prstGeom>
              <a:solidFill>
                <a:srgbClr val="E18F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14" name="Google Shape;814;g30ab157c229_0_101" descr="Key"/>
              <p:cNvPicPr preferRelativeResize="0"/>
              <p:nvPr/>
            </p:nvPicPr>
            <p:blipFill rotWithShape="1">
              <a:blip r:embed="rId4">
                <a:alphaModFix/>
              </a:blip>
              <a:srcRect/>
              <a:stretch/>
            </p:blipFill>
            <p:spPr>
              <a:xfrm>
                <a:off x="4251753" y="5153830"/>
                <a:ext cx="395005" cy="397276"/>
              </a:xfrm>
              <a:prstGeom prst="rect">
                <a:avLst/>
              </a:prstGeom>
              <a:noFill/>
              <a:ln>
                <a:noFill/>
              </a:ln>
            </p:spPr>
          </p:pic>
        </p:grpSp>
      </p:grpSp>
      <p:sp>
        <p:nvSpPr>
          <p:cNvPr id="815" name="Google Shape;815;g30ab157c229_0_101"/>
          <p:cNvSpPr txBox="1"/>
          <p:nvPr/>
        </p:nvSpPr>
        <p:spPr>
          <a:xfrm>
            <a:off x="1819950" y="5669200"/>
            <a:ext cx="9160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i="1">
                <a:solidFill>
                  <a:schemeClr val="dk1"/>
                </a:solidFill>
                <a:latin typeface="Lora"/>
                <a:ea typeface="Lora"/>
                <a:cs typeface="Lora"/>
                <a:sym typeface="Lora"/>
              </a:rPr>
              <a:t>Prof={(safe, safe), (safe, loss), (loss, safe)}</a:t>
            </a:r>
            <a:endParaRPr sz="3600" i="1">
              <a:latin typeface="Lora"/>
              <a:ea typeface="Lora"/>
              <a:cs typeface="Lora"/>
              <a:sym typeface="Lora"/>
            </a:endParaRPr>
          </a:p>
        </p:txBody>
      </p:sp>
      <mc:AlternateContent xmlns:mc="http://schemas.openxmlformats.org/markup-compatibility/2006" xmlns:a14="http://schemas.microsoft.com/office/drawing/2010/main">
        <mc:Choice Requires="a14">
          <p:sp>
            <p:nvSpPr>
              <p:cNvPr id="816" name="Google Shape;816;g30ab157c229_0_101"/>
              <p:cNvSpPr txBox="1"/>
              <p:nvPr/>
            </p:nvSpPr>
            <p:spPr>
              <a:xfrm>
                <a:off x="550954" y="1849974"/>
                <a:ext cx="3947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3600" i="1" dirty="0" smtClean="0">
                          <a:solidFill>
                            <a:schemeClr val="dk1"/>
                          </a:solidFill>
                          <a:latin typeface="Cambria Math" panose="02040503050406030204" pitchFamily="18" charset="0"/>
                          <a:ea typeface="Lora"/>
                          <a:cs typeface="Lora"/>
                          <a:sym typeface="Lora"/>
                        </a:rPr>
                        <m:t>𝑓</m:t>
                      </m:r>
                      <m:r>
                        <a:rPr lang="en-US" sz="3600" i="1" dirty="0" smtClean="0">
                          <a:solidFill>
                            <a:schemeClr val="dk1"/>
                          </a:solidFill>
                          <a:latin typeface="Cambria Math" panose="02040503050406030204" pitchFamily="18" charset="0"/>
                          <a:ea typeface="Lora"/>
                          <a:cs typeface="Lora"/>
                          <a:sym typeface="Lora"/>
                        </a:rPr>
                        <m:t>(</m:t>
                      </m:r>
                      <m:r>
                        <a:rPr lang="en-US" sz="3600" i="1" dirty="0" smtClean="0">
                          <a:solidFill>
                            <a:schemeClr val="dk1"/>
                          </a:solidFill>
                          <a:latin typeface="Cambria Math" panose="02040503050406030204" pitchFamily="18" charset="0"/>
                          <a:ea typeface="Lora"/>
                          <a:cs typeface="Lora"/>
                          <a:sym typeface="Lora"/>
                        </a:rPr>
                        <m:t>𝑐</m:t>
                      </m:r>
                      <m:r>
                        <a:rPr lang="en-US" sz="3600" i="1" baseline="-25000" dirty="0">
                          <a:solidFill>
                            <a:schemeClr val="dk1"/>
                          </a:solidFill>
                          <a:latin typeface="Cambria Math" panose="02040503050406030204" pitchFamily="18" charset="0"/>
                          <a:ea typeface="Lora"/>
                          <a:cs typeface="Lora"/>
                          <a:sym typeface="Lora"/>
                        </a:rPr>
                        <m:t>1</m:t>
                      </m:r>
                      <m:r>
                        <a:rPr lang="en-US" sz="3600" i="1" dirty="0">
                          <a:solidFill>
                            <a:schemeClr val="dk1"/>
                          </a:solidFill>
                          <a:latin typeface="Cambria Math" panose="02040503050406030204" pitchFamily="18" charset="0"/>
                          <a:ea typeface="Lora"/>
                          <a:cs typeface="Lora"/>
                          <a:sym typeface="Lora"/>
                        </a:rPr>
                        <m:t>, </m:t>
                      </m:r>
                      <m:r>
                        <a:rPr lang="en-US" sz="3600" i="1" dirty="0">
                          <a:solidFill>
                            <a:schemeClr val="dk1"/>
                          </a:solidFill>
                          <a:latin typeface="Cambria Math" panose="02040503050406030204" pitchFamily="18" charset="0"/>
                          <a:ea typeface="Lora"/>
                          <a:cs typeface="Lora"/>
                          <a:sym typeface="Lora"/>
                        </a:rPr>
                        <m:t>𝑐</m:t>
                      </m:r>
                      <m:r>
                        <a:rPr lang="en-US" sz="3600" i="1" baseline="-25000" dirty="0">
                          <a:solidFill>
                            <a:schemeClr val="dk1"/>
                          </a:solidFill>
                          <a:latin typeface="Cambria Math" panose="02040503050406030204" pitchFamily="18" charset="0"/>
                          <a:ea typeface="Lora"/>
                          <a:cs typeface="Lora"/>
                          <a:sym typeface="Lora"/>
                        </a:rPr>
                        <m:t>2</m:t>
                      </m:r>
                      <m:r>
                        <a:rPr lang="en-US" sz="3600" i="1" dirty="0">
                          <a:solidFill>
                            <a:schemeClr val="dk1"/>
                          </a:solidFill>
                          <a:latin typeface="Cambria Math" panose="02040503050406030204" pitchFamily="18" charset="0"/>
                          <a:ea typeface="Lora"/>
                          <a:cs typeface="Lora"/>
                          <a:sym typeface="Lora"/>
                        </a:rPr>
                        <m:t>) = </m:t>
                      </m:r>
                      <m:r>
                        <a:rPr lang="en-US" sz="3600" i="1" dirty="0">
                          <a:solidFill>
                            <a:schemeClr val="dk1"/>
                          </a:solidFill>
                          <a:latin typeface="Cambria Math" panose="02040503050406030204" pitchFamily="18" charset="0"/>
                          <a:ea typeface="Lora"/>
                          <a:cs typeface="Lora"/>
                          <a:sym typeface="Lora"/>
                        </a:rPr>
                        <m:t>𝑐</m:t>
                      </m:r>
                      <m:r>
                        <a:rPr lang="en-US" sz="3600" i="1" baseline="-25000" dirty="0">
                          <a:solidFill>
                            <a:schemeClr val="dk1"/>
                          </a:solidFill>
                          <a:latin typeface="Cambria Math" panose="02040503050406030204" pitchFamily="18" charset="0"/>
                          <a:ea typeface="Lora"/>
                          <a:cs typeface="Lora"/>
                          <a:sym typeface="Lora"/>
                        </a:rPr>
                        <m:t>1</m:t>
                      </m:r>
                      <m:r>
                        <a:rPr lang="en-US" sz="3600" i="1" dirty="0">
                          <a:solidFill>
                            <a:schemeClr val="dk1"/>
                          </a:solidFill>
                          <a:latin typeface="Cambria Math" panose="02040503050406030204" pitchFamily="18" charset="0"/>
                          <a:ea typeface="Lora"/>
                          <a:cs typeface="Lora"/>
                          <a:sym typeface="Lora"/>
                        </a:rPr>
                        <m:t>∨ </m:t>
                      </m:r>
                      <m:r>
                        <a:rPr lang="en-US" sz="3600" i="1" dirty="0">
                          <a:solidFill>
                            <a:schemeClr val="dk1"/>
                          </a:solidFill>
                          <a:latin typeface="Cambria Math" panose="02040503050406030204" pitchFamily="18" charset="0"/>
                          <a:ea typeface="Lora"/>
                          <a:cs typeface="Lora"/>
                          <a:sym typeface="Lora"/>
                        </a:rPr>
                        <m:t>𝑐</m:t>
                      </m:r>
                      <m:r>
                        <a:rPr lang="en-US" sz="3600" i="1" baseline="-25000" dirty="0">
                          <a:solidFill>
                            <a:schemeClr val="dk1"/>
                          </a:solidFill>
                          <a:latin typeface="Cambria Math" panose="02040503050406030204" pitchFamily="18" charset="0"/>
                          <a:ea typeface="Lora"/>
                          <a:cs typeface="Lora"/>
                          <a:sym typeface="Lora"/>
                        </a:rPr>
                        <m:t>2</m:t>
                      </m:r>
                    </m:oMath>
                  </m:oMathPara>
                </a14:m>
                <a:endParaRPr sz="3600" i="1" baseline="-25000" dirty="0">
                  <a:latin typeface="Lora"/>
                  <a:ea typeface="Lora"/>
                  <a:cs typeface="Lora"/>
                  <a:sym typeface="Lora"/>
                </a:endParaRPr>
              </a:p>
            </p:txBody>
          </p:sp>
        </mc:Choice>
        <mc:Fallback xmlns="">
          <p:sp>
            <p:nvSpPr>
              <p:cNvPr id="816" name="Google Shape;816;g30ab157c229_0_101"/>
              <p:cNvSpPr txBox="1">
                <a:spLocks noRot="1" noChangeAspect="1" noMove="1" noResize="1" noEditPoints="1" noAdjustHandles="1" noChangeArrowheads="1" noChangeShapeType="1" noTextEdit="1"/>
              </p:cNvSpPr>
              <p:nvPr/>
            </p:nvSpPr>
            <p:spPr>
              <a:xfrm>
                <a:off x="550954" y="1849974"/>
                <a:ext cx="3947700" cy="738900"/>
              </a:xfrm>
              <a:prstGeom prst="rect">
                <a:avLst/>
              </a:prstGeom>
              <a:blipFill>
                <a:blip r:embed="rId5"/>
                <a:stretch>
                  <a:fillRect/>
                </a:stretch>
              </a:blipFill>
              <a:ln>
                <a:noFill/>
              </a:ln>
            </p:spPr>
            <p:txBody>
              <a:bodyPr/>
              <a:lstStyle/>
              <a:p>
                <a:r>
                  <a:rPr lang="en-IL">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830" name="Google Shape;830;g75d8bc90ae52908_46"/>
          <p:cNvPicPr preferRelativeResize="0"/>
          <p:nvPr/>
        </p:nvPicPr>
        <p:blipFill rotWithShape="1">
          <a:blip r:embed="rId3">
            <a:clrChange>
              <a:clrFrom>
                <a:srgbClr val="FFFFFF"/>
              </a:clrFrom>
              <a:clrTo>
                <a:srgbClr val="FFFFFF">
                  <a:alpha val="0"/>
                </a:srgbClr>
              </a:clrTo>
            </a:clrChange>
            <a:alphaModFix/>
          </a:blip>
          <a:srcRect/>
          <a:stretch/>
        </p:blipFill>
        <p:spPr>
          <a:xfrm>
            <a:off x="1913172" y="3768501"/>
            <a:ext cx="2546917" cy="2075693"/>
          </a:xfrm>
          <a:prstGeom prst="rect">
            <a:avLst/>
          </a:prstGeom>
          <a:noFill/>
          <a:ln>
            <a:noFill/>
          </a:ln>
        </p:spPr>
      </p:pic>
      <p:pic>
        <p:nvPicPr>
          <p:cNvPr id="831" name="Google Shape;831;g75d8bc90ae52908_46"/>
          <p:cNvPicPr preferRelativeResize="0"/>
          <p:nvPr/>
        </p:nvPicPr>
        <p:blipFill rotWithShape="1">
          <a:blip r:embed="rId4">
            <a:clrChange>
              <a:clrFrom>
                <a:srgbClr val="FFFFFF"/>
              </a:clrFrom>
              <a:clrTo>
                <a:srgbClr val="FFFFFF">
                  <a:alpha val="0"/>
                </a:srgbClr>
              </a:clrTo>
            </a:clrChange>
            <a:alphaModFix/>
          </a:blip>
          <a:srcRect/>
          <a:stretch/>
        </p:blipFill>
        <p:spPr>
          <a:xfrm>
            <a:off x="5334000" y="3767824"/>
            <a:ext cx="2908370" cy="2075693"/>
          </a:xfrm>
          <a:prstGeom prst="rect">
            <a:avLst/>
          </a:prstGeom>
          <a:noFill/>
          <a:ln>
            <a:noFill/>
          </a:ln>
        </p:spPr>
      </p:pic>
      <p:sp>
        <p:nvSpPr>
          <p:cNvPr id="832" name="Google Shape;832;g75d8bc90ae52908_4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highlight>
                  <a:schemeClr val="lt1"/>
                </a:highlight>
              </a:rPr>
              <a:t>Scenario-Based Search</a:t>
            </a:r>
            <a:endParaRPr baseline="-25000">
              <a:highlight>
                <a:schemeClr val="lt1"/>
              </a:highlight>
            </a:endParaRPr>
          </a:p>
        </p:txBody>
      </p:sp>
      <mc:AlternateContent xmlns:mc="http://schemas.openxmlformats.org/markup-compatibility/2006" xmlns:a14="http://schemas.microsoft.com/office/drawing/2010/main">
        <mc:Choice Requires="a14">
          <p:sp>
            <p:nvSpPr>
              <p:cNvPr id="835" name="Google Shape;835;g75d8bc90ae52908_46"/>
              <p:cNvSpPr txBox="1">
                <a:spLocks noGrp="1"/>
              </p:cNvSpPr>
              <p:nvPr>
                <p:ph type="body" idx="4294967295"/>
              </p:nvPr>
            </p:nvSpPr>
            <p:spPr>
              <a:xfrm>
                <a:off x="1382245" y="1094441"/>
                <a:ext cx="9344025" cy="2505261"/>
              </a:xfrm>
              <a:prstGeom prst="rect">
                <a:avLst/>
              </a:prstGeom>
              <a:noFill/>
              <a:ln>
                <a:noFill/>
              </a:ln>
            </p:spPr>
            <p:txBody>
              <a:bodyPr spcFirstLastPara="1" wrap="square" lIns="91425" tIns="45700" rIns="91425" bIns="45700" anchor="t" anchorCtr="0">
                <a:spAutoFit/>
              </a:bodyPr>
              <a:lstStyle/>
              <a:p>
                <a:pPr marL="0" indent="0">
                  <a:lnSpc>
                    <a:spcPct val="80000"/>
                  </a:lnSpc>
                  <a:spcBef>
                    <a:spcPts val="0"/>
                  </a:spcBef>
                  <a:buNone/>
                </a:pPr>
                <a14:m>
                  <m:oMath xmlns:m="http://schemas.openxmlformats.org/officeDocument/2006/math">
                    <m:r>
                      <a:rPr lang="en-US" b="1" i="1" smtClean="0">
                        <a:latin typeface="Cambria Math" panose="02040503050406030204" pitchFamily="18" charset="0"/>
                      </a:rPr>
                      <m:t>𝜹</m:t>
                    </m:r>
                  </m:oMath>
                </a14:m>
                <a:r>
                  <a:rPr lang="en-US" b="1" dirty="0"/>
                  <a:t>-optimal mechanism</a:t>
                </a:r>
                <a:r>
                  <a:rPr lang="en-US" dirty="0"/>
                  <a:t>: </a:t>
                </a:r>
              </a:p>
              <a:p>
                <a:pPr marL="0" indent="0">
                  <a:lnSpc>
                    <a:spcPct val="80000"/>
                  </a:lnSpc>
                  <a:spcBef>
                    <a:spcPts val="0"/>
                  </a:spcBef>
                  <a:buNone/>
                </a:pPr>
                <a:endParaRPr lang="en-US" dirty="0"/>
              </a:p>
              <a:p>
                <a:pPr marL="0" indent="0">
                  <a:lnSpc>
                    <a:spcPct val="80000"/>
                  </a:lnSpc>
                  <a:spcBef>
                    <a:spcPts val="0"/>
                  </a:spcBef>
                  <a:buNone/>
                </a:pPr>
                <a:r>
                  <a:rPr lang="en-US" dirty="0"/>
                  <a:t>Iteratively add compatible scenarios to the profile</a:t>
                </a:r>
              </a:p>
              <a:p>
                <a:pPr marL="0" lvl="0" indent="0" algn="l" rtl="0">
                  <a:lnSpc>
                    <a:spcPct val="80000"/>
                  </a:lnSpc>
                  <a:spcBef>
                    <a:spcPts val="0"/>
                  </a:spcBef>
                  <a:spcAft>
                    <a:spcPts val="0"/>
                  </a:spcAft>
                  <a:buNone/>
                </a:pPr>
                <a:endParaRPr lang="en-US" dirty="0"/>
              </a:p>
              <a:p>
                <a:pPr marL="0" lvl="0" indent="0" algn="l" rtl="0">
                  <a:lnSpc>
                    <a:spcPct val="80000"/>
                  </a:lnSpc>
                  <a:spcBef>
                    <a:spcPts val="0"/>
                  </a:spcBef>
                  <a:spcAft>
                    <a:spcPts val="0"/>
                  </a:spcAft>
                  <a:buNone/>
                </a:pPr>
                <a:r>
                  <a:rPr lang="en-US" b="1" dirty="0"/>
                  <a:t>Greedy</a:t>
                </a:r>
                <a:r>
                  <a:rPr lang="en-US" dirty="0"/>
                  <a:t>: high probability scenarios first</a:t>
                </a:r>
              </a:p>
              <a:p>
                <a:pPr marL="0" lvl="0" indent="0" algn="l" rtl="0">
                  <a:lnSpc>
                    <a:spcPct val="80000"/>
                  </a:lnSpc>
                  <a:spcBef>
                    <a:spcPts val="0"/>
                  </a:spcBef>
                  <a:spcAft>
                    <a:spcPts val="0"/>
                  </a:spcAft>
                  <a:buNone/>
                </a:pPr>
                <a:endParaRPr lang="en-US" b="1" dirty="0"/>
              </a:p>
              <a:p>
                <a:pPr marL="0" lvl="0" indent="0" algn="l" rtl="0">
                  <a:lnSpc>
                    <a:spcPct val="80000"/>
                  </a:lnSpc>
                  <a:spcBef>
                    <a:spcPts val="0"/>
                  </a:spcBef>
                  <a:spcAft>
                    <a:spcPts val="0"/>
                  </a:spcAft>
                  <a:buNone/>
                </a:pPr>
                <a:r>
                  <a:rPr lang="en-US" dirty="0"/>
                  <a:t>Ignore scenarios with negligible probability  </a:t>
                </a:r>
                <a:endParaRPr dirty="0"/>
              </a:p>
            </p:txBody>
          </p:sp>
        </mc:Choice>
        <mc:Fallback xmlns="">
          <p:sp>
            <p:nvSpPr>
              <p:cNvPr id="835" name="Google Shape;835;g75d8bc90ae52908_46"/>
              <p:cNvSpPr txBox="1">
                <a:spLocks noGrp="1" noRot="1" noChangeAspect="1" noMove="1" noResize="1" noEditPoints="1" noAdjustHandles="1" noChangeArrowheads="1" noChangeShapeType="1" noTextEdit="1"/>
              </p:cNvSpPr>
              <p:nvPr>
                <p:ph type="body" idx="4294967295"/>
              </p:nvPr>
            </p:nvSpPr>
            <p:spPr>
              <a:xfrm>
                <a:off x="1382245" y="1094441"/>
                <a:ext cx="9344025" cy="2505261"/>
              </a:xfrm>
              <a:prstGeom prst="rect">
                <a:avLst/>
              </a:prstGeom>
              <a:blipFill>
                <a:blip r:embed="rId5"/>
                <a:stretch>
                  <a:fillRect l="-1370" t="-5596" b="-6326"/>
                </a:stretch>
              </a:blipFill>
              <a:ln>
                <a:noFill/>
              </a:ln>
            </p:spPr>
            <p:txBody>
              <a:bodyPr/>
              <a:lstStyle/>
              <a:p>
                <a:r>
                  <a:rPr lang="en-IL">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841" name="Google Shape;841;p36"/>
          <p:cNvPicPr preferRelativeResize="0"/>
          <p:nvPr/>
        </p:nvPicPr>
        <p:blipFill rotWithShape="1">
          <a:blip r:embed="rId3">
            <a:clrChange>
              <a:clrFrom>
                <a:srgbClr val="FFFFFF"/>
              </a:clrFrom>
              <a:clrTo>
                <a:srgbClr val="FFFFFF">
                  <a:alpha val="0"/>
                </a:srgbClr>
              </a:clrTo>
            </a:clrChange>
            <a:alphaModFix/>
          </a:blip>
          <a:srcRect/>
          <a:stretch/>
        </p:blipFill>
        <p:spPr>
          <a:xfrm>
            <a:off x="1207120" y="447348"/>
            <a:ext cx="7718476" cy="5788857"/>
          </a:xfrm>
          <a:prstGeom prst="rect">
            <a:avLst/>
          </a:prstGeom>
          <a:noFill/>
          <a:ln>
            <a:noFill/>
          </a:ln>
        </p:spPr>
      </p:pic>
      <p:sp>
        <p:nvSpPr>
          <p:cNvPr id="842" name="Google Shape;842;p3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dirty="0"/>
              <a:t>Weak Credentials for Better Security!</a:t>
            </a:r>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9838D91-44BF-4323-A1EE-180445329B9F}"/>
                  </a:ext>
                </a:extLst>
              </p:cNvPr>
              <p:cNvSpPr txBox="1"/>
              <p:nvPr/>
            </p:nvSpPr>
            <p:spPr>
              <a:xfrm>
                <a:off x="8166847" y="1138519"/>
                <a:ext cx="3057247" cy="754053"/>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m:rPr>
                            <m:nor/>
                          </m:rPr>
                          <a:rPr lang="en-US" b="0" i="0" smtClean="0">
                            <a:latin typeface="Cambria Math" panose="02040503050406030204" pitchFamily="18" charset="0"/>
                          </a:rPr>
                          <m:t>loss</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m:rPr>
                            <m:nor/>
                          </m:rPr>
                          <a:rPr lang="en-US" b="0" i="0" smtClean="0">
                            <a:latin typeface="Cambria Math" panose="02040503050406030204" pitchFamily="18" charset="0"/>
                          </a:rPr>
                          <m:t>leak</m:t>
                        </m:r>
                      </m:sup>
                    </m:sSup>
                    <m:r>
                      <a:rPr lang="en-US" b="0" i="1" smtClean="0">
                        <a:latin typeface="Cambria Math" panose="02040503050406030204" pitchFamily="18" charset="0"/>
                      </a:rPr>
                      <m:t>=0.01</m:t>
                    </m:r>
                  </m:oMath>
                </a14:m>
                <a:r>
                  <a:rPr lang="en-US" b="0" dirty="0"/>
                  <a:t> </a:t>
                </a:r>
              </a:p>
              <a:p>
                <a:r>
                  <a:rPr lang="en-US" b="0" dirty="0"/>
                  <a:t>Weak credentials: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m:rPr>
                            <m:nor/>
                          </m:rPr>
                          <a:rPr lang="en-US" b="0" i="0" smtClean="0">
                            <a:latin typeface="Cambria Math" panose="02040503050406030204" pitchFamily="18" charset="0"/>
                          </a:rPr>
                          <m:t>loss</m:t>
                        </m:r>
                      </m:sup>
                    </m:sSup>
                    <m:r>
                      <a:rPr lang="en-US" b="0" i="1" smtClean="0">
                        <a:latin typeface="Cambria Math" panose="02040503050406030204" pitchFamily="18" charset="0"/>
                      </a:rPr>
                      <m:t>=0.3</m:t>
                    </m:r>
                  </m:oMath>
                </a14:m>
                <a:endParaRPr lang="en-US" b="0" dirty="0"/>
              </a:p>
            </p:txBody>
          </p:sp>
        </mc:Choice>
        <mc:Fallback xmlns="">
          <p:sp>
            <p:nvSpPr>
              <p:cNvPr id="2" name="TextBox 1">
                <a:extLst>
                  <a:ext uri="{FF2B5EF4-FFF2-40B4-BE49-F238E27FC236}">
                    <a16:creationId xmlns:a16="http://schemas.microsoft.com/office/drawing/2014/main" id="{79838D91-44BF-4323-A1EE-180445329B9F}"/>
                  </a:ext>
                </a:extLst>
              </p:cNvPr>
              <p:cNvSpPr txBox="1">
                <a:spLocks noRot="1" noChangeAspect="1" noMove="1" noResize="1" noEditPoints="1" noAdjustHandles="1" noChangeArrowheads="1" noChangeShapeType="1" noTextEdit="1"/>
              </p:cNvSpPr>
              <p:nvPr/>
            </p:nvSpPr>
            <p:spPr>
              <a:xfrm>
                <a:off x="8166847" y="1138519"/>
                <a:ext cx="3057247" cy="754053"/>
              </a:xfrm>
              <a:prstGeom prst="rect">
                <a:avLst/>
              </a:prstGeom>
              <a:blipFill>
                <a:blip r:embed="rId4"/>
                <a:stretch>
                  <a:fillRect l="-1796" b="-13008"/>
                </a:stretch>
              </a:blipFill>
            </p:spPr>
            <p:txBody>
              <a:bodyPr/>
              <a:lstStyle/>
              <a:p>
                <a:r>
                  <a:rPr lang="en-IL">
                    <a:noFill/>
                  </a:rPr>
                  <a:t> </a:t>
                </a: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8D1B1-321F-46D1-845E-D3BE976F8F33}"/>
              </a:ext>
            </a:extLst>
          </p:cNvPr>
          <p:cNvSpPr>
            <a:spLocks noGrp="1"/>
          </p:cNvSpPr>
          <p:nvPr>
            <p:ph type="ctrTitle"/>
          </p:nvPr>
        </p:nvSpPr>
        <p:spPr/>
        <p:txBody>
          <a:bodyPr/>
          <a:lstStyle/>
          <a:p>
            <a:r>
              <a:rPr lang="en-US" dirty="0"/>
              <a:t>Interactive Authentication </a:t>
            </a:r>
            <a:endParaRPr lang="en-IL" dirty="0"/>
          </a:p>
        </p:txBody>
      </p:sp>
    </p:spTree>
    <p:extLst>
      <p:ext uri="{BB962C8B-B14F-4D97-AF65-F5344CB8AC3E}">
        <p14:creationId xmlns:p14="http://schemas.microsoft.com/office/powerpoint/2010/main" val="496208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75d8bc90ae52908_16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Asynchronous Authentication</a:t>
            </a:r>
            <a:endParaRPr/>
          </a:p>
        </p:txBody>
      </p:sp>
      <p:pic>
        <p:nvPicPr>
          <p:cNvPr id="163" name="Google Shape;163;g75d8bc90ae52908_168" descr="Smiling face with no fill"/>
          <p:cNvPicPr preferRelativeResize="0"/>
          <p:nvPr/>
        </p:nvPicPr>
        <p:blipFill rotWithShape="1">
          <a:blip r:embed="rId3">
            <a:alphaModFix/>
          </a:blip>
          <a:srcRect/>
          <a:stretch/>
        </p:blipFill>
        <p:spPr>
          <a:xfrm>
            <a:off x="1097116" y="2041758"/>
            <a:ext cx="914400" cy="914400"/>
          </a:xfrm>
          <a:prstGeom prst="rect">
            <a:avLst/>
          </a:prstGeom>
          <a:noFill/>
          <a:ln>
            <a:noFill/>
          </a:ln>
        </p:spPr>
      </p:pic>
      <p:pic>
        <p:nvPicPr>
          <p:cNvPr id="164" name="Google Shape;164;g75d8bc90ae52908_168" descr="Devil face with no fill"/>
          <p:cNvPicPr preferRelativeResize="0"/>
          <p:nvPr/>
        </p:nvPicPr>
        <p:blipFill rotWithShape="1">
          <a:blip r:embed="rId4">
            <a:alphaModFix/>
          </a:blip>
          <a:srcRect/>
          <a:stretch/>
        </p:blipFill>
        <p:spPr>
          <a:xfrm>
            <a:off x="10218298" y="2041758"/>
            <a:ext cx="914400" cy="914400"/>
          </a:xfrm>
          <a:prstGeom prst="rect">
            <a:avLst/>
          </a:prstGeom>
          <a:noFill/>
          <a:ln>
            <a:noFill/>
          </a:ln>
        </p:spPr>
      </p:pic>
      <p:cxnSp>
        <p:nvCxnSpPr>
          <p:cNvPr id="165" name="Google Shape;165;g75d8bc90ae52908_168"/>
          <p:cNvCxnSpPr>
            <a:stCxn id="163" idx="3"/>
          </p:cNvCxnSpPr>
          <p:nvPr/>
        </p:nvCxnSpPr>
        <p:spPr>
          <a:xfrm>
            <a:off x="2011516" y="2498958"/>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166" name="Google Shape;166;g75d8bc90ae52908_168"/>
          <p:cNvCxnSpPr/>
          <p:nvPr/>
        </p:nvCxnSpPr>
        <p:spPr>
          <a:xfrm>
            <a:off x="2011515" y="3813074"/>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167" name="Google Shape;167;g75d8bc90ae52908_168"/>
          <p:cNvCxnSpPr/>
          <p:nvPr/>
        </p:nvCxnSpPr>
        <p:spPr>
          <a:xfrm flipH="1">
            <a:off x="2011543" y="3034738"/>
            <a:ext cx="3031800" cy="595200"/>
          </a:xfrm>
          <a:prstGeom prst="straightConnector1">
            <a:avLst/>
          </a:prstGeom>
          <a:noFill/>
          <a:ln w="38100" cap="flat" cmpd="sng">
            <a:solidFill>
              <a:schemeClr val="dk1"/>
            </a:solidFill>
            <a:prstDash val="solid"/>
            <a:round/>
            <a:headEnd type="none" w="sm" len="sm"/>
            <a:tailEnd type="stealth" w="med" len="med"/>
          </a:ln>
        </p:spPr>
      </p:cxnSp>
      <p:cxnSp>
        <p:nvCxnSpPr>
          <p:cNvPr id="168" name="Google Shape;168;g75d8bc90ae52908_168"/>
          <p:cNvCxnSpPr/>
          <p:nvPr/>
        </p:nvCxnSpPr>
        <p:spPr>
          <a:xfrm flipH="1">
            <a:off x="2011543" y="4387479"/>
            <a:ext cx="3031800" cy="595200"/>
          </a:xfrm>
          <a:prstGeom prst="straightConnector1">
            <a:avLst/>
          </a:prstGeom>
          <a:noFill/>
          <a:ln w="38100" cap="flat" cmpd="sng">
            <a:solidFill>
              <a:schemeClr val="dk1"/>
            </a:solidFill>
            <a:prstDash val="solid"/>
            <a:round/>
            <a:headEnd type="none" w="sm" len="sm"/>
            <a:tailEnd type="stealth" w="med" len="med"/>
          </a:ln>
        </p:spPr>
      </p:cxnSp>
      <p:cxnSp>
        <p:nvCxnSpPr>
          <p:cNvPr id="169" name="Google Shape;169;g75d8bc90ae52908_168"/>
          <p:cNvCxnSpPr/>
          <p:nvPr/>
        </p:nvCxnSpPr>
        <p:spPr>
          <a:xfrm>
            <a:off x="6985529" y="3034738"/>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170" name="Google Shape;170;g75d8bc90ae52908_168"/>
          <p:cNvCxnSpPr/>
          <p:nvPr/>
        </p:nvCxnSpPr>
        <p:spPr>
          <a:xfrm flipH="1">
            <a:off x="6985557" y="2498956"/>
            <a:ext cx="3031800" cy="387600"/>
          </a:xfrm>
          <a:prstGeom prst="straightConnector1">
            <a:avLst/>
          </a:prstGeom>
          <a:noFill/>
          <a:ln w="38100" cap="flat" cmpd="sng">
            <a:solidFill>
              <a:schemeClr val="dk1"/>
            </a:solidFill>
            <a:prstDash val="solid"/>
            <a:round/>
            <a:headEnd type="none" w="sm" len="sm"/>
            <a:tailEnd type="stealth" w="med" len="med"/>
          </a:ln>
        </p:spPr>
      </p:cxnSp>
      <p:pic>
        <p:nvPicPr>
          <p:cNvPr id="171" name="Google Shape;171;g75d8bc90ae52908_168" descr="Wallet"/>
          <p:cNvPicPr preferRelativeResize="0"/>
          <p:nvPr/>
        </p:nvPicPr>
        <p:blipFill rotWithShape="1">
          <a:blip r:embed="rId5">
            <a:alphaModFix/>
          </a:blip>
          <a:srcRect/>
          <a:stretch/>
        </p:blipFill>
        <p:spPr>
          <a:xfrm>
            <a:off x="5313605" y="2185643"/>
            <a:ext cx="1401660" cy="1401660"/>
          </a:xfrm>
          <a:prstGeom prst="rect">
            <a:avLst/>
          </a:prstGeom>
          <a:noFill/>
          <a:ln>
            <a:noFill/>
          </a:ln>
        </p:spPr>
      </p:pic>
      <p:pic>
        <p:nvPicPr>
          <p:cNvPr id="172" name="Google Shape;172;g75d8bc90ae52908_168" descr="Key"/>
          <p:cNvPicPr preferRelativeResize="0"/>
          <p:nvPr/>
        </p:nvPicPr>
        <p:blipFill rotWithShape="1">
          <a:blip r:embed="rId6">
            <a:alphaModFix/>
          </a:blip>
          <a:srcRect/>
          <a:stretch/>
        </p:blipFill>
        <p:spPr>
          <a:xfrm>
            <a:off x="857889" y="5443894"/>
            <a:ext cx="914400" cy="914400"/>
          </a:xfrm>
          <a:prstGeom prst="rect">
            <a:avLst/>
          </a:prstGeom>
          <a:noFill/>
          <a:ln>
            <a:noFill/>
          </a:ln>
        </p:spPr>
      </p:pic>
      <p:pic>
        <p:nvPicPr>
          <p:cNvPr id="173" name="Google Shape;173;g75d8bc90ae52908_168" descr="Key"/>
          <p:cNvPicPr preferRelativeResize="0"/>
          <p:nvPr/>
        </p:nvPicPr>
        <p:blipFill rotWithShape="1">
          <a:blip r:embed="rId7">
            <a:alphaModFix/>
          </a:blip>
          <a:srcRect/>
          <a:stretch/>
        </p:blipFill>
        <p:spPr>
          <a:xfrm>
            <a:off x="1772289" y="5438362"/>
            <a:ext cx="914400" cy="914400"/>
          </a:xfrm>
          <a:prstGeom prst="rect">
            <a:avLst/>
          </a:prstGeom>
          <a:noFill/>
          <a:ln>
            <a:noFill/>
          </a:ln>
        </p:spPr>
      </p:pic>
      <p:pic>
        <p:nvPicPr>
          <p:cNvPr id="174" name="Google Shape;174;g75d8bc90ae52908_168" descr="Key"/>
          <p:cNvPicPr preferRelativeResize="0"/>
          <p:nvPr/>
        </p:nvPicPr>
        <p:blipFill rotWithShape="1">
          <a:blip r:embed="rId8">
            <a:alphaModFix/>
          </a:blip>
          <a:srcRect/>
          <a:stretch/>
        </p:blipFill>
        <p:spPr>
          <a:xfrm>
            <a:off x="2681824" y="5438362"/>
            <a:ext cx="914400" cy="914400"/>
          </a:xfrm>
          <a:prstGeom prst="rect">
            <a:avLst/>
          </a:prstGeom>
          <a:noFill/>
          <a:ln>
            <a:noFill/>
          </a:ln>
        </p:spPr>
      </p:pic>
      <p:sp>
        <p:nvSpPr>
          <p:cNvPr id="177" name="Google Shape;177;g75d8bc90ae52908_168"/>
          <p:cNvSpPr/>
          <p:nvPr/>
        </p:nvSpPr>
        <p:spPr>
          <a:xfrm>
            <a:off x="258853" y="6080230"/>
            <a:ext cx="1887000" cy="523200"/>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78" name="Google Shape;178;g75d8bc90ae52908_168"/>
          <p:cNvSpPr/>
          <p:nvPr/>
        </p:nvSpPr>
        <p:spPr>
          <a:xfrm>
            <a:off x="1202402" y="6075678"/>
            <a:ext cx="1887000" cy="52320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79" name="Google Shape;179;g75d8bc90ae52908_168"/>
          <p:cNvSpPr/>
          <p:nvPr/>
        </p:nvSpPr>
        <p:spPr>
          <a:xfrm>
            <a:off x="2193586" y="6071126"/>
            <a:ext cx="1887000" cy="523200"/>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80" name="Google Shape;180;g75d8bc90ae52908_168"/>
          <p:cNvSpPr/>
          <p:nvPr/>
        </p:nvSpPr>
        <p:spPr>
          <a:xfrm>
            <a:off x="8063681" y="6097498"/>
            <a:ext cx="1887000" cy="523200"/>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81" name="Google Shape;181;g75d8bc90ae52908_168"/>
          <p:cNvSpPr/>
          <p:nvPr/>
        </p:nvSpPr>
        <p:spPr>
          <a:xfrm>
            <a:off x="9007230" y="6092946"/>
            <a:ext cx="1887000" cy="523200"/>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82" name="Google Shape;182;g75d8bc90ae52908_168"/>
          <p:cNvSpPr/>
          <p:nvPr/>
        </p:nvSpPr>
        <p:spPr>
          <a:xfrm>
            <a:off x="9998414" y="6088394"/>
            <a:ext cx="1887000" cy="523200"/>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183" name="Google Shape;183;g75d8bc90ae52908_168" descr="Key"/>
          <p:cNvPicPr preferRelativeResize="0"/>
          <p:nvPr/>
        </p:nvPicPr>
        <p:blipFill rotWithShape="1">
          <a:blip r:embed="rId6">
            <a:alphaModFix/>
          </a:blip>
          <a:srcRect/>
          <a:stretch/>
        </p:blipFill>
        <p:spPr>
          <a:xfrm>
            <a:off x="8552301" y="5443894"/>
            <a:ext cx="914400" cy="914400"/>
          </a:xfrm>
          <a:prstGeom prst="rect">
            <a:avLst/>
          </a:prstGeom>
          <a:noFill/>
          <a:ln>
            <a:noFill/>
          </a:ln>
        </p:spPr>
      </p:pic>
      <p:pic>
        <p:nvPicPr>
          <p:cNvPr id="184" name="Google Shape;184;g75d8bc90ae52908_168" descr="Gmail Redesign to Roll Out to All in ..."/>
          <p:cNvPicPr preferRelativeResize="0"/>
          <p:nvPr/>
        </p:nvPicPr>
        <p:blipFill rotWithShape="1">
          <a:blip r:embed="rId15">
            <a:alphaModFix/>
          </a:blip>
          <a:srcRect l="18525" t="7857" r="18763" b="8460"/>
          <a:stretch/>
        </p:blipFill>
        <p:spPr>
          <a:xfrm>
            <a:off x="5264225" y="2185650"/>
            <a:ext cx="1500425" cy="1197200"/>
          </a:xfrm>
          <a:prstGeom prst="rect">
            <a:avLst/>
          </a:prstGeom>
          <a:noFill/>
          <a:ln>
            <a:noFill/>
          </a:ln>
        </p:spPr>
      </p:pic>
      <p:grpSp>
        <p:nvGrpSpPr>
          <p:cNvPr id="25" name="Group 24">
            <a:extLst>
              <a:ext uri="{FF2B5EF4-FFF2-40B4-BE49-F238E27FC236}">
                <a16:creationId xmlns:a16="http://schemas.microsoft.com/office/drawing/2014/main" id="{2D93A121-A59C-4CC9-BF79-76B57BF6F137}"/>
              </a:ext>
            </a:extLst>
          </p:cNvPr>
          <p:cNvGrpSpPr/>
          <p:nvPr/>
        </p:nvGrpSpPr>
        <p:grpSpPr>
          <a:xfrm>
            <a:off x="4150055" y="4296481"/>
            <a:ext cx="3605645" cy="1374575"/>
            <a:chOff x="7456925" y="1709643"/>
            <a:chExt cx="3605645" cy="1374575"/>
          </a:xfrm>
        </p:grpSpPr>
        <p:sp>
          <p:nvSpPr>
            <p:cNvPr id="26" name="TextBox 25">
              <a:extLst>
                <a:ext uri="{FF2B5EF4-FFF2-40B4-BE49-F238E27FC236}">
                  <a16:creationId xmlns:a16="http://schemas.microsoft.com/office/drawing/2014/main" id="{0C703A11-576B-4681-AAE5-257051C99915}"/>
                </a:ext>
              </a:extLst>
            </p:cNvPr>
            <p:cNvSpPr txBox="1"/>
            <p:nvPr/>
          </p:nvSpPr>
          <p:spPr>
            <a:xfrm>
              <a:off x="8620978" y="1967879"/>
              <a:ext cx="217880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1719C"/>
                  </a:solidFill>
                  <a:effectLst/>
                  <a:uLnTx/>
                  <a:uFillTx/>
                  <a:latin typeface="Gill Sans MT" panose="020B0502020104020203"/>
                  <a:ea typeface="+mn-ea"/>
                  <a:cs typeface="+mn-cs"/>
                </a:rPr>
                <a:t>Synchronous network</a:t>
              </a:r>
              <a:endParaRPr kumimoji="0" lang="en-US" sz="2400" b="0" i="0" u="none" strike="noStrike" kern="1200" cap="none" spc="0" normalizeH="0" baseline="0" noProof="0" dirty="0">
                <a:ln>
                  <a:noFill/>
                </a:ln>
                <a:solidFill>
                  <a:srgbClr val="41719C"/>
                </a:solidFill>
                <a:effectLst/>
                <a:uLnTx/>
                <a:uFillTx/>
                <a:latin typeface="Gill Sans MT" panose="020B0502020104020203"/>
                <a:ea typeface="+mn-ea"/>
                <a:cs typeface="+mn-cs"/>
              </a:endParaRPr>
            </a:p>
          </p:txBody>
        </p:sp>
        <p:grpSp>
          <p:nvGrpSpPr>
            <p:cNvPr id="27" name="Group 26">
              <a:extLst>
                <a:ext uri="{FF2B5EF4-FFF2-40B4-BE49-F238E27FC236}">
                  <a16:creationId xmlns:a16="http://schemas.microsoft.com/office/drawing/2014/main" id="{347F1EBA-1929-4555-BFA3-14D53DF5BEC9}"/>
                </a:ext>
              </a:extLst>
            </p:cNvPr>
            <p:cNvGrpSpPr/>
            <p:nvPr/>
          </p:nvGrpSpPr>
          <p:grpSpPr>
            <a:xfrm>
              <a:off x="7935767" y="2047244"/>
              <a:ext cx="783639" cy="760813"/>
              <a:chOff x="6458409" y="1232197"/>
              <a:chExt cx="3931912" cy="3817381"/>
            </a:xfrm>
          </p:grpSpPr>
          <p:pic>
            <p:nvPicPr>
              <p:cNvPr id="29" name="Picture 8" descr="Simple Clock Face Clip Art Free PNG Image｜Illustoon">
                <a:extLst>
                  <a:ext uri="{FF2B5EF4-FFF2-40B4-BE49-F238E27FC236}">
                    <a16:creationId xmlns:a16="http://schemas.microsoft.com/office/drawing/2014/main" id="{56E87A36-4F16-4655-95E6-19E264C413CF}"/>
                  </a:ext>
                </a:extLst>
              </p:cNvPr>
              <p:cNvPicPr>
                <a:picLocks noChangeAspect="1" noChangeArrowheads="1"/>
              </p:cNvPicPr>
              <p:nvPr/>
            </p:nvPicPr>
            <p:blipFill rotWithShape="1">
              <a:blip r:embed="rId16"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l="6182" t="7445" r="6334" b="7620"/>
              <a:stretch/>
            </p:blipFill>
            <p:spPr bwMode="auto">
              <a:xfrm>
                <a:off x="6458409" y="1232197"/>
                <a:ext cx="3931912" cy="3817381"/>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063E84FE-DBE2-4A0B-A459-9F001AEC16A5}"/>
                  </a:ext>
                </a:extLst>
              </p:cNvPr>
              <p:cNvSpPr/>
              <p:nvPr/>
            </p:nvSpPr>
            <p:spPr>
              <a:xfrm>
                <a:off x="8342044" y="2343150"/>
                <a:ext cx="167710" cy="1019378"/>
              </a:xfrm>
              <a:prstGeom prst="rect">
                <a:avLst/>
              </a:prstGeom>
              <a:solidFill>
                <a:srgbClr val="2E6C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1" name="Rectangle 30">
                <a:extLst>
                  <a:ext uri="{FF2B5EF4-FFF2-40B4-BE49-F238E27FC236}">
                    <a16:creationId xmlns:a16="http://schemas.microsoft.com/office/drawing/2014/main" id="{70A21250-A49D-4436-9AE6-918B3F591950}"/>
                  </a:ext>
                </a:extLst>
              </p:cNvPr>
              <p:cNvSpPr/>
              <p:nvPr/>
            </p:nvSpPr>
            <p:spPr>
              <a:xfrm rot="3285096">
                <a:off x="8925322" y="1856041"/>
                <a:ext cx="125562" cy="1783599"/>
              </a:xfrm>
              <a:prstGeom prst="rect">
                <a:avLst/>
              </a:prstGeom>
              <a:solidFill>
                <a:srgbClr val="2E6C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pic>
          <p:nvPicPr>
            <p:cNvPr id="28" name="Picture 27">
              <a:extLst>
                <a:ext uri="{FF2B5EF4-FFF2-40B4-BE49-F238E27FC236}">
                  <a16:creationId xmlns:a16="http://schemas.microsoft.com/office/drawing/2014/main" id="{DD1190B5-EB48-4081-BC25-5B49F98B9B2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456925" y="1709643"/>
              <a:ext cx="3605645" cy="1374575"/>
            </a:xfrm>
            <a:prstGeom prst="rect">
              <a:avLst/>
            </a:prstGeom>
          </p:spPr>
        </p:pic>
      </p:grpSp>
    </p:spTree>
    <p:extLst>
      <p:ext uri="{BB962C8B-B14F-4D97-AF65-F5344CB8AC3E}">
        <p14:creationId xmlns:p14="http://schemas.microsoft.com/office/powerpoint/2010/main" val="19419780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75d8bc90ae52908_16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Asynchronous Authentication</a:t>
            </a:r>
            <a:endParaRPr/>
          </a:p>
        </p:txBody>
      </p:sp>
      <p:pic>
        <p:nvPicPr>
          <p:cNvPr id="163" name="Google Shape;163;g75d8bc90ae52908_168" descr="Smiling face with no fill"/>
          <p:cNvPicPr preferRelativeResize="0"/>
          <p:nvPr/>
        </p:nvPicPr>
        <p:blipFill rotWithShape="1">
          <a:blip r:embed="rId3">
            <a:alphaModFix/>
          </a:blip>
          <a:srcRect/>
          <a:stretch/>
        </p:blipFill>
        <p:spPr>
          <a:xfrm>
            <a:off x="1097116" y="2041758"/>
            <a:ext cx="914400" cy="914400"/>
          </a:xfrm>
          <a:prstGeom prst="rect">
            <a:avLst/>
          </a:prstGeom>
          <a:noFill/>
          <a:ln>
            <a:noFill/>
          </a:ln>
        </p:spPr>
      </p:pic>
      <p:pic>
        <p:nvPicPr>
          <p:cNvPr id="164" name="Google Shape;164;g75d8bc90ae52908_168" descr="Devil face with no fill"/>
          <p:cNvPicPr preferRelativeResize="0"/>
          <p:nvPr/>
        </p:nvPicPr>
        <p:blipFill rotWithShape="1">
          <a:blip r:embed="rId4">
            <a:alphaModFix/>
          </a:blip>
          <a:srcRect/>
          <a:stretch/>
        </p:blipFill>
        <p:spPr>
          <a:xfrm>
            <a:off x="10218298" y="2041758"/>
            <a:ext cx="914400" cy="914400"/>
          </a:xfrm>
          <a:prstGeom prst="rect">
            <a:avLst/>
          </a:prstGeom>
          <a:noFill/>
          <a:ln>
            <a:noFill/>
          </a:ln>
        </p:spPr>
      </p:pic>
      <p:cxnSp>
        <p:nvCxnSpPr>
          <p:cNvPr id="165" name="Google Shape;165;g75d8bc90ae52908_168"/>
          <p:cNvCxnSpPr>
            <a:stCxn id="163" idx="3"/>
          </p:cNvCxnSpPr>
          <p:nvPr/>
        </p:nvCxnSpPr>
        <p:spPr>
          <a:xfrm>
            <a:off x="2011516" y="2498958"/>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166" name="Google Shape;166;g75d8bc90ae52908_168"/>
          <p:cNvCxnSpPr/>
          <p:nvPr/>
        </p:nvCxnSpPr>
        <p:spPr>
          <a:xfrm>
            <a:off x="2011515" y="3813074"/>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167" name="Google Shape;167;g75d8bc90ae52908_168"/>
          <p:cNvCxnSpPr/>
          <p:nvPr/>
        </p:nvCxnSpPr>
        <p:spPr>
          <a:xfrm flipH="1">
            <a:off x="2011543" y="3034738"/>
            <a:ext cx="3031800" cy="595200"/>
          </a:xfrm>
          <a:prstGeom prst="straightConnector1">
            <a:avLst/>
          </a:prstGeom>
          <a:noFill/>
          <a:ln w="38100" cap="flat" cmpd="sng">
            <a:solidFill>
              <a:schemeClr val="dk1"/>
            </a:solidFill>
            <a:prstDash val="solid"/>
            <a:round/>
            <a:headEnd type="none" w="sm" len="sm"/>
            <a:tailEnd type="stealth" w="med" len="med"/>
          </a:ln>
        </p:spPr>
      </p:cxnSp>
      <p:cxnSp>
        <p:nvCxnSpPr>
          <p:cNvPr id="168" name="Google Shape;168;g75d8bc90ae52908_168"/>
          <p:cNvCxnSpPr/>
          <p:nvPr/>
        </p:nvCxnSpPr>
        <p:spPr>
          <a:xfrm flipH="1">
            <a:off x="2011543" y="4387479"/>
            <a:ext cx="3031800" cy="595200"/>
          </a:xfrm>
          <a:prstGeom prst="straightConnector1">
            <a:avLst/>
          </a:prstGeom>
          <a:noFill/>
          <a:ln w="38100" cap="flat" cmpd="sng">
            <a:solidFill>
              <a:schemeClr val="dk1"/>
            </a:solidFill>
            <a:prstDash val="solid"/>
            <a:round/>
            <a:headEnd type="none" w="sm" len="sm"/>
            <a:tailEnd type="stealth" w="med" len="med"/>
          </a:ln>
        </p:spPr>
      </p:cxnSp>
      <p:cxnSp>
        <p:nvCxnSpPr>
          <p:cNvPr id="169" name="Google Shape;169;g75d8bc90ae52908_168"/>
          <p:cNvCxnSpPr/>
          <p:nvPr/>
        </p:nvCxnSpPr>
        <p:spPr>
          <a:xfrm>
            <a:off x="6985529" y="3034738"/>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170" name="Google Shape;170;g75d8bc90ae52908_168"/>
          <p:cNvCxnSpPr/>
          <p:nvPr/>
        </p:nvCxnSpPr>
        <p:spPr>
          <a:xfrm flipH="1">
            <a:off x="6985557" y="2498956"/>
            <a:ext cx="3031800" cy="387600"/>
          </a:xfrm>
          <a:prstGeom prst="straightConnector1">
            <a:avLst/>
          </a:prstGeom>
          <a:noFill/>
          <a:ln w="38100" cap="flat" cmpd="sng">
            <a:solidFill>
              <a:schemeClr val="dk1"/>
            </a:solidFill>
            <a:prstDash val="solid"/>
            <a:round/>
            <a:headEnd type="none" w="sm" len="sm"/>
            <a:tailEnd type="stealth" w="med" len="med"/>
          </a:ln>
        </p:spPr>
      </p:cxnSp>
      <p:pic>
        <p:nvPicPr>
          <p:cNvPr id="171" name="Google Shape;171;g75d8bc90ae52908_168" descr="Wallet"/>
          <p:cNvPicPr preferRelativeResize="0"/>
          <p:nvPr/>
        </p:nvPicPr>
        <p:blipFill rotWithShape="1">
          <a:blip r:embed="rId5">
            <a:alphaModFix/>
          </a:blip>
          <a:srcRect/>
          <a:stretch/>
        </p:blipFill>
        <p:spPr>
          <a:xfrm>
            <a:off x="5313605" y="2185643"/>
            <a:ext cx="1401660" cy="1401660"/>
          </a:xfrm>
          <a:prstGeom prst="rect">
            <a:avLst/>
          </a:prstGeom>
          <a:noFill/>
          <a:ln>
            <a:noFill/>
          </a:ln>
        </p:spPr>
      </p:pic>
      <p:pic>
        <p:nvPicPr>
          <p:cNvPr id="172" name="Google Shape;172;g75d8bc90ae52908_168" descr="Key"/>
          <p:cNvPicPr preferRelativeResize="0"/>
          <p:nvPr/>
        </p:nvPicPr>
        <p:blipFill rotWithShape="1">
          <a:blip r:embed="rId6">
            <a:alphaModFix/>
          </a:blip>
          <a:srcRect/>
          <a:stretch/>
        </p:blipFill>
        <p:spPr>
          <a:xfrm>
            <a:off x="857889" y="5443894"/>
            <a:ext cx="914400" cy="914400"/>
          </a:xfrm>
          <a:prstGeom prst="rect">
            <a:avLst/>
          </a:prstGeom>
          <a:noFill/>
          <a:ln>
            <a:noFill/>
          </a:ln>
        </p:spPr>
      </p:pic>
      <p:pic>
        <p:nvPicPr>
          <p:cNvPr id="173" name="Google Shape;173;g75d8bc90ae52908_168" descr="Key"/>
          <p:cNvPicPr preferRelativeResize="0"/>
          <p:nvPr/>
        </p:nvPicPr>
        <p:blipFill rotWithShape="1">
          <a:blip r:embed="rId7">
            <a:alphaModFix/>
          </a:blip>
          <a:srcRect/>
          <a:stretch/>
        </p:blipFill>
        <p:spPr>
          <a:xfrm>
            <a:off x="1772289" y="5438362"/>
            <a:ext cx="914400" cy="914400"/>
          </a:xfrm>
          <a:prstGeom prst="rect">
            <a:avLst/>
          </a:prstGeom>
          <a:noFill/>
          <a:ln>
            <a:noFill/>
          </a:ln>
        </p:spPr>
      </p:pic>
      <p:pic>
        <p:nvPicPr>
          <p:cNvPr id="174" name="Google Shape;174;g75d8bc90ae52908_168" descr="Key"/>
          <p:cNvPicPr preferRelativeResize="0"/>
          <p:nvPr/>
        </p:nvPicPr>
        <p:blipFill rotWithShape="1">
          <a:blip r:embed="rId8">
            <a:alphaModFix/>
          </a:blip>
          <a:srcRect/>
          <a:stretch/>
        </p:blipFill>
        <p:spPr>
          <a:xfrm>
            <a:off x="2681824" y="5438362"/>
            <a:ext cx="914400" cy="914400"/>
          </a:xfrm>
          <a:prstGeom prst="rect">
            <a:avLst/>
          </a:prstGeom>
          <a:noFill/>
          <a:ln>
            <a:noFill/>
          </a:ln>
        </p:spPr>
      </p:pic>
      <p:cxnSp>
        <p:nvCxnSpPr>
          <p:cNvPr id="175" name="Google Shape;175;g75d8bc90ae52908_168"/>
          <p:cNvCxnSpPr/>
          <p:nvPr/>
        </p:nvCxnSpPr>
        <p:spPr>
          <a:xfrm>
            <a:off x="6014437" y="3422353"/>
            <a:ext cx="0" cy="1689300"/>
          </a:xfrm>
          <a:prstGeom prst="straightConnector1">
            <a:avLst/>
          </a:prstGeom>
          <a:noFill/>
          <a:ln w="38100" cap="flat" cmpd="sng">
            <a:solidFill>
              <a:schemeClr val="dk1"/>
            </a:solidFill>
            <a:prstDash val="solid"/>
            <a:round/>
            <a:headEnd type="none" w="sm" len="sm"/>
            <a:tailEnd type="stealth" w="med" len="med"/>
          </a:ln>
        </p:spPr>
      </p:cxnSp>
      <p:sp>
        <p:nvSpPr>
          <p:cNvPr id="177" name="Google Shape;177;g75d8bc90ae52908_168"/>
          <p:cNvSpPr/>
          <p:nvPr/>
        </p:nvSpPr>
        <p:spPr>
          <a:xfrm>
            <a:off x="258853" y="6080230"/>
            <a:ext cx="1887000" cy="523200"/>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78" name="Google Shape;178;g75d8bc90ae52908_168"/>
          <p:cNvSpPr/>
          <p:nvPr/>
        </p:nvSpPr>
        <p:spPr>
          <a:xfrm>
            <a:off x="1202402" y="6075678"/>
            <a:ext cx="1887000" cy="52320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79" name="Google Shape;179;g75d8bc90ae52908_168"/>
          <p:cNvSpPr/>
          <p:nvPr/>
        </p:nvSpPr>
        <p:spPr>
          <a:xfrm>
            <a:off x="2193586" y="6071126"/>
            <a:ext cx="1887000" cy="523200"/>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80" name="Google Shape;180;g75d8bc90ae52908_168"/>
          <p:cNvSpPr/>
          <p:nvPr/>
        </p:nvSpPr>
        <p:spPr>
          <a:xfrm>
            <a:off x="8063681" y="6097498"/>
            <a:ext cx="1887000" cy="523200"/>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81" name="Google Shape;181;g75d8bc90ae52908_168"/>
          <p:cNvSpPr/>
          <p:nvPr/>
        </p:nvSpPr>
        <p:spPr>
          <a:xfrm>
            <a:off x="9007230" y="6092946"/>
            <a:ext cx="1887000" cy="523200"/>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82" name="Google Shape;182;g75d8bc90ae52908_168"/>
          <p:cNvSpPr/>
          <p:nvPr/>
        </p:nvSpPr>
        <p:spPr>
          <a:xfrm>
            <a:off x="9998414" y="6088394"/>
            <a:ext cx="1887000" cy="523200"/>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183" name="Google Shape;183;g75d8bc90ae52908_168" descr="Key"/>
          <p:cNvPicPr preferRelativeResize="0"/>
          <p:nvPr/>
        </p:nvPicPr>
        <p:blipFill rotWithShape="1">
          <a:blip r:embed="rId6">
            <a:alphaModFix/>
          </a:blip>
          <a:srcRect/>
          <a:stretch/>
        </p:blipFill>
        <p:spPr>
          <a:xfrm>
            <a:off x="8552301" y="5443894"/>
            <a:ext cx="914400" cy="914400"/>
          </a:xfrm>
          <a:prstGeom prst="rect">
            <a:avLst/>
          </a:prstGeom>
          <a:noFill/>
          <a:ln>
            <a:noFill/>
          </a:ln>
        </p:spPr>
      </p:pic>
      <p:pic>
        <p:nvPicPr>
          <p:cNvPr id="184" name="Google Shape;184;g75d8bc90ae52908_168" descr="Gmail Redesign to Roll Out to All in ..."/>
          <p:cNvPicPr preferRelativeResize="0"/>
          <p:nvPr/>
        </p:nvPicPr>
        <p:blipFill rotWithShape="1">
          <a:blip r:embed="rId15">
            <a:alphaModFix/>
          </a:blip>
          <a:srcRect l="18525" t="7857" r="18763" b="8460"/>
          <a:stretch/>
        </p:blipFill>
        <p:spPr>
          <a:xfrm>
            <a:off x="5264225" y="2185650"/>
            <a:ext cx="1500425" cy="1197200"/>
          </a:xfrm>
          <a:prstGeom prst="rect">
            <a:avLst/>
          </a:prstGeom>
          <a:noFill/>
          <a:ln>
            <a:noFill/>
          </a:ln>
        </p:spPr>
      </p:pic>
      <p:sp>
        <p:nvSpPr>
          <p:cNvPr id="185" name="Google Shape;185;g75d8bc90ae52908_168"/>
          <p:cNvSpPr/>
          <p:nvPr/>
        </p:nvSpPr>
        <p:spPr>
          <a:xfrm>
            <a:off x="4431533" y="5438362"/>
            <a:ext cx="32106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4D5156"/>
                </a:solidFill>
                <a:latin typeface="arial"/>
                <a:ea typeface="arial"/>
                <a:cs typeface="arial"/>
                <a:sym typeface="arial"/>
              </a:rPr>
              <a:t>Decide</a:t>
            </a:r>
            <a:endParaRPr sz="2800" b="0" i="0" u="none" strike="noStrike" cap="none">
              <a:solidFill>
                <a:schemeClr val="dk1"/>
              </a:solidFill>
              <a:latin typeface="Calibri"/>
              <a:ea typeface="Calibri"/>
              <a:cs typeface="Calibri"/>
              <a:sym typeface="Calibri"/>
            </a:endParaRPr>
          </a:p>
        </p:txBody>
      </p:sp>
      <p:pic>
        <p:nvPicPr>
          <p:cNvPr id="25" name="Picture 24">
            <a:extLst>
              <a:ext uri="{FF2B5EF4-FFF2-40B4-BE49-F238E27FC236}">
                <a16:creationId xmlns:a16="http://schemas.microsoft.com/office/drawing/2014/main" id="{3E92E24A-B0E9-4BE3-B681-273FCC274A66}"/>
              </a:ext>
            </a:extLst>
          </p:cNvPr>
          <p:cNvPicPr>
            <a:picLocks noChangeAspect="1"/>
          </p:cNvPicPr>
          <p:nvPr/>
        </p:nvPicPr>
        <p:blipFill>
          <a:blip r:embed="rId16"/>
          <a:stretch>
            <a:fillRect/>
          </a:stretch>
        </p:blipFill>
        <p:spPr>
          <a:xfrm rot="21327445">
            <a:off x="405471" y="1082452"/>
            <a:ext cx="7077075" cy="3200400"/>
          </a:xfrm>
          <a:prstGeom prst="rect">
            <a:avLst/>
          </a:prstGeom>
          <a:ln>
            <a:solidFill>
              <a:schemeClr val="tx1"/>
            </a:solidFill>
          </a:ln>
        </p:spPr>
      </p:pic>
      <p:pic>
        <p:nvPicPr>
          <p:cNvPr id="26" name="Picture 25">
            <a:extLst>
              <a:ext uri="{FF2B5EF4-FFF2-40B4-BE49-F238E27FC236}">
                <a16:creationId xmlns:a16="http://schemas.microsoft.com/office/drawing/2014/main" id="{4B92EFD1-0E21-4EB2-B0B1-98E3AA4382D4}"/>
              </a:ext>
            </a:extLst>
          </p:cNvPr>
          <p:cNvPicPr>
            <a:picLocks noChangeAspect="1"/>
          </p:cNvPicPr>
          <p:nvPr/>
        </p:nvPicPr>
        <p:blipFill>
          <a:blip r:embed="rId17"/>
          <a:stretch>
            <a:fillRect/>
          </a:stretch>
        </p:blipFill>
        <p:spPr>
          <a:xfrm rot="21428644">
            <a:off x="3178933" y="2763869"/>
            <a:ext cx="6789488" cy="4369119"/>
          </a:xfrm>
          <a:prstGeom prst="rect">
            <a:avLst/>
          </a:prstGeom>
          <a:ln>
            <a:solidFill>
              <a:schemeClr val="tx1"/>
            </a:solidFill>
          </a:ln>
        </p:spPr>
      </p:pic>
    </p:spTree>
    <p:extLst>
      <p:ext uri="{BB962C8B-B14F-4D97-AF65-F5344CB8AC3E}">
        <p14:creationId xmlns:p14="http://schemas.microsoft.com/office/powerpoint/2010/main" val="249341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75d8bc90ae52908_16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Asynchronous Authentication</a:t>
            </a:r>
            <a:endParaRPr/>
          </a:p>
        </p:txBody>
      </p:sp>
      <p:pic>
        <p:nvPicPr>
          <p:cNvPr id="163" name="Google Shape;163;g75d8bc90ae52908_168" descr="Smiling face with no fill"/>
          <p:cNvPicPr preferRelativeResize="0"/>
          <p:nvPr/>
        </p:nvPicPr>
        <p:blipFill rotWithShape="1">
          <a:blip r:embed="rId3">
            <a:alphaModFix/>
          </a:blip>
          <a:srcRect/>
          <a:stretch/>
        </p:blipFill>
        <p:spPr>
          <a:xfrm>
            <a:off x="1097116" y="2041758"/>
            <a:ext cx="914400" cy="914400"/>
          </a:xfrm>
          <a:prstGeom prst="rect">
            <a:avLst/>
          </a:prstGeom>
          <a:noFill/>
          <a:ln>
            <a:noFill/>
          </a:ln>
        </p:spPr>
      </p:pic>
      <p:pic>
        <p:nvPicPr>
          <p:cNvPr id="164" name="Google Shape;164;g75d8bc90ae52908_168" descr="Devil face with no fill"/>
          <p:cNvPicPr preferRelativeResize="0"/>
          <p:nvPr/>
        </p:nvPicPr>
        <p:blipFill rotWithShape="1">
          <a:blip r:embed="rId4">
            <a:alphaModFix/>
          </a:blip>
          <a:srcRect/>
          <a:stretch/>
        </p:blipFill>
        <p:spPr>
          <a:xfrm>
            <a:off x="10218298" y="2041758"/>
            <a:ext cx="914400" cy="914400"/>
          </a:xfrm>
          <a:prstGeom prst="rect">
            <a:avLst/>
          </a:prstGeom>
          <a:noFill/>
          <a:ln>
            <a:noFill/>
          </a:ln>
        </p:spPr>
      </p:pic>
      <p:cxnSp>
        <p:nvCxnSpPr>
          <p:cNvPr id="165" name="Google Shape;165;g75d8bc90ae52908_168"/>
          <p:cNvCxnSpPr>
            <a:stCxn id="163" idx="3"/>
          </p:cNvCxnSpPr>
          <p:nvPr/>
        </p:nvCxnSpPr>
        <p:spPr>
          <a:xfrm>
            <a:off x="2011516" y="2498958"/>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166" name="Google Shape;166;g75d8bc90ae52908_168"/>
          <p:cNvCxnSpPr/>
          <p:nvPr/>
        </p:nvCxnSpPr>
        <p:spPr>
          <a:xfrm>
            <a:off x="2011515" y="3813074"/>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167" name="Google Shape;167;g75d8bc90ae52908_168"/>
          <p:cNvCxnSpPr/>
          <p:nvPr/>
        </p:nvCxnSpPr>
        <p:spPr>
          <a:xfrm flipH="1">
            <a:off x="2011543" y="3034738"/>
            <a:ext cx="3031800" cy="595200"/>
          </a:xfrm>
          <a:prstGeom prst="straightConnector1">
            <a:avLst/>
          </a:prstGeom>
          <a:noFill/>
          <a:ln w="38100" cap="flat" cmpd="sng">
            <a:solidFill>
              <a:schemeClr val="dk1"/>
            </a:solidFill>
            <a:prstDash val="solid"/>
            <a:round/>
            <a:headEnd type="none" w="sm" len="sm"/>
            <a:tailEnd type="stealth" w="med" len="med"/>
          </a:ln>
        </p:spPr>
      </p:cxnSp>
      <p:cxnSp>
        <p:nvCxnSpPr>
          <p:cNvPr id="168" name="Google Shape;168;g75d8bc90ae52908_168"/>
          <p:cNvCxnSpPr/>
          <p:nvPr/>
        </p:nvCxnSpPr>
        <p:spPr>
          <a:xfrm flipH="1">
            <a:off x="2011543" y="4387479"/>
            <a:ext cx="3031800" cy="595200"/>
          </a:xfrm>
          <a:prstGeom prst="straightConnector1">
            <a:avLst/>
          </a:prstGeom>
          <a:noFill/>
          <a:ln w="38100" cap="flat" cmpd="sng">
            <a:solidFill>
              <a:schemeClr val="dk1"/>
            </a:solidFill>
            <a:prstDash val="solid"/>
            <a:round/>
            <a:headEnd type="none" w="sm" len="sm"/>
            <a:tailEnd type="stealth" w="med" len="med"/>
          </a:ln>
        </p:spPr>
      </p:cxnSp>
      <p:cxnSp>
        <p:nvCxnSpPr>
          <p:cNvPr id="169" name="Google Shape;169;g75d8bc90ae52908_168"/>
          <p:cNvCxnSpPr/>
          <p:nvPr/>
        </p:nvCxnSpPr>
        <p:spPr>
          <a:xfrm>
            <a:off x="6985529" y="3034738"/>
            <a:ext cx="3031800" cy="387600"/>
          </a:xfrm>
          <a:prstGeom prst="straightConnector1">
            <a:avLst/>
          </a:prstGeom>
          <a:noFill/>
          <a:ln w="38100" cap="flat" cmpd="sng">
            <a:solidFill>
              <a:schemeClr val="dk1"/>
            </a:solidFill>
            <a:prstDash val="solid"/>
            <a:round/>
            <a:headEnd type="none" w="sm" len="sm"/>
            <a:tailEnd type="stealth" w="med" len="med"/>
          </a:ln>
        </p:spPr>
      </p:cxnSp>
      <p:cxnSp>
        <p:nvCxnSpPr>
          <p:cNvPr id="170" name="Google Shape;170;g75d8bc90ae52908_168"/>
          <p:cNvCxnSpPr/>
          <p:nvPr/>
        </p:nvCxnSpPr>
        <p:spPr>
          <a:xfrm flipH="1">
            <a:off x="6985557" y="2498956"/>
            <a:ext cx="3031800" cy="387600"/>
          </a:xfrm>
          <a:prstGeom prst="straightConnector1">
            <a:avLst/>
          </a:prstGeom>
          <a:noFill/>
          <a:ln w="38100" cap="flat" cmpd="sng">
            <a:solidFill>
              <a:schemeClr val="dk1"/>
            </a:solidFill>
            <a:prstDash val="solid"/>
            <a:round/>
            <a:headEnd type="none" w="sm" len="sm"/>
            <a:tailEnd type="stealth" w="med" len="med"/>
          </a:ln>
        </p:spPr>
      </p:cxnSp>
      <p:pic>
        <p:nvPicPr>
          <p:cNvPr id="171" name="Google Shape;171;g75d8bc90ae52908_168" descr="Wallet"/>
          <p:cNvPicPr preferRelativeResize="0"/>
          <p:nvPr/>
        </p:nvPicPr>
        <p:blipFill rotWithShape="1">
          <a:blip r:embed="rId5">
            <a:alphaModFix/>
          </a:blip>
          <a:srcRect/>
          <a:stretch/>
        </p:blipFill>
        <p:spPr>
          <a:xfrm>
            <a:off x="5313605" y="2185643"/>
            <a:ext cx="1401660" cy="1401660"/>
          </a:xfrm>
          <a:prstGeom prst="rect">
            <a:avLst/>
          </a:prstGeom>
          <a:noFill/>
          <a:ln>
            <a:noFill/>
          </a:ln>
        </p:spPr>
      </p:pic>
      <p:pic>
        <p:nvPicPr>
          <p:cNvPr id="172" name="Google Shape;172;g75d8bc90ae52908_168" descr="Key"/>
          <p:cNvPicPr preferRelativeResize="0"/>
          <p:nvPr/>
        </p:nvPicPr>
        <p:blipFill rotWithShape="1">
          <a:blip r:embed="rId6">
            <a:alphaModFix/>
          </a:blip>
          <a:srcRect/>
          <a:stretch/>
        </p:blipFill>
        <p:spPr>
          <a:xfrm>
            <a:off x="857889" y="5443894"/>
            <a:ext cx="914400" cy="914400"/>
          </a:xfrm>
          <a:prstGeom prst="rect">
            <a:avLst/>
          </a:prstGeom>
          <a:noFill/>
          <a:ln>
            <a:noFill/>
          </a:ln>
        </p:spPr>
      </p:pic>
      <p:pic>
        <p:nvPicPr>
          <p:cNvPr id="173" name="Google Shape;173;g75d8bc90ae52908_168" descr="Key"/>
          <p:cNvPicPr preferRelativeResize="0"/>
          <p:nvPr/>
        </p:nvPicPr>
        <p:blipFill rotWithShape="1">
          <a:blip r:embed="rId7">
            <a:alphaModFix/>
          </a:blip>
          <a:srcRect/>
          <a:stretch/>
        </p:blipFill>
        <p:spPr>
          <a:xfrm>
            <a:off x="1772289" y="5438362"/>
            <a:ext cx="914400" cy="914400"/>
          </a:xfrm>
          <a:prstGeom prst="rect">
            <a:avLst/>
          </a:prstGeom>
          <a:noFill/>
          <a:ln>
            <a:noFill/>
          </a:ln>
        </p:spPr>
      </p:pic>
      <p:pic>
        <p:nvPicPr>
          <p:cNvPr id="174" name="Google Shape;174;g75d8bc90ae52908_168" descr="Key"/>
          <p:cNvPicPr preferRelativeResize="0"/>
          <p:nvPr/>
        </p:nvPicPr>
        <p:blipFill rotWithShape="1">
          <a:blip r:embed="rId8">
            <a:alphaModFix/>
          </a:blip>
          <a:srcRect/>
          <a:stretch/>
        </p:blipFill>
        <p:spPr>
          <a:xfrm>
            <a:off x="2681824" y="5438362"/>
            <a:ext cx="914400" cy="914400"/>
          </a:xfrm>
          <a:prstGeom prst="rect">
            <a:avLst/>
          </a:prstGeom>
          <a:noFill/>
          <a:ln>
            <a:noFill/>
          </a:ln>
        </p:spPr>
      </p:pic>
      <p:sp>
        <p:nvSpPr>
          <p:cNvPr id="177" name="Google Shape;177;g75d8bc90ae52908_168"/>
          <p:cNvSpPr/>
          <p:nvPr/>
        </p:nvSpPr>
        <p:spPr>
          <a:xfrm>
            <a:off x="258853" y="6080230"/>
            <a:ext cx="1887000" cy="523200"/>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78" name="Google Shape;178;g75d8bc90ae52908_168"/>
          <p:cNvSpPr/>
          <p:nvPr/>
        </p:nvSpPr>
        <p:spPr>
          <a:xfrm>
            <a:off x="1202402" y="6075678"/>
            <a:ext cx="1887000" cy="52320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79" name="Google Shape;179;g75d8bc90ae52908_168"/>
          <p:cNvSpPr/>
          <p:nvPr/>
        </p:nvSpPr>
        <p:spPr>
          <a:xfrm>
            <a:off x="2193586" y="6071126"/>
            <a:ext cx="1887000" cy="523200"/>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80" name="Google Shape;180;g75d8bc90ae52908_168"/>
          <p:cNvSpPr/>
          <p:nvPr/>
        </p:nvSpPr>
        <p:spPr>
          <a:xfrm>
            <a:off x="8063681" y="6097498"/>
            <a:ext cx="1887000" cy="523200"/>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81" name="Google Shape;181;g75d8bc90ae52908_168"/>
          <p:cNvSpPr/>
          <p:nvPr/>
        </p:nvSpPr>
        <p:spPr>
          <a:xfrm>
            <a:off x="9007230" y="6092946"/>
            <a:ext cx="1887000" cy="523200"/>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82" name="Google Shape;182;g75d8bc90ae52908_168"/>
          <p:cNvSpPr/>
          <p:nvPr/>
        </p:nvSpPr>
        <p:spPr>
          <a:xfrm>
            <a:off x="9998414" y="6088394"/>
            <a:ext cx="1887000" cy="523200"/>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183" name="Google Shape;183;g75d8bc90ae52908_168" descr="Key"/>
          <p:cNvPicPr preferRelativeResize="0"/>
          <p:nvPr/>
        </p:nvPicPr>
        <p:blipFill rotWithShape="1">
          <a:blip r:embed="rId6">
            <a:alphaModFix/>
          </a:blip>
          <a:srcRect/>
          <a:stretch/>
        </p:blipFill>
        <p:spPr>
          <a:xfrm>
            <a:off x="8552301" y="5443894"/>
            <a:ext cx="914400" cy="914400"/>
          </a:xfrm>
          <a:prstGeom prst="rect">
            <a:avLst/>
          </a:prstGeom>
          <a:noFill/>
          <a:ln>
            <a:noFill/>
          </a:ln>
        </p:spPr>
      </p:pic>
      <p:pic>
        <p:nvPicPr>
          <p:cNvPr id="184" name="Google Shape;184;g75d8bc90ae52908_168" descr="Gmail Redesign to Roll Out to All in ..."/>
          <p:cNvPicPr preferRelativeResize="0"/>
          <p:nvPr/>
        </p:nvPicPr>
        <p:blipFill rotWithShape="1">
          <a:blip r:embed="rId15">
            <a:alphaModFix/>
          </a:blip>
          <a:srcRect l="18525" t="7857" r="18763" b="8460"/>
          <a:stretch/>
        </p:blipFill>
        <p:spPr>
          <a:xfrm>
            <a:off x="5264225" y="2185650"/>
            <a:ext cx="1500425" cy="1197200"/>
          </a:xfrm>
          <a:prstGeom prst="rect">
            <a:avLst/>
          </a:prstGeom>
          <a:noFill/>
          <a:ln>
            <a:noFill/>
          </a:ln>
        </p:spPr>
      </p:pic>
      <p:sp>
        <p:nvSpPr>
          <p:cNvPr id="25" name="Rectangle 24">
            <a:extLst>
              <a:ext uri="{FF2B5EF4-FFF2-40B4-BE49-F238E27FC236}">
                <a16:creationId xmlns:a16="http://schemas.microsoft.com/office/drawing/2014/main" id="{77BC3CCF-53F3-4077-8F7A-69611B60797E}"/>
              </a:ext>
            </a:extLst>
          </p:cNvPr>
          <p:cNvSpPr/>
          <p:nvPr/>
        </p:nvSpPr>
        <p:spPr>
          <a:xfrm>
            <a:off x="2373360" y="2556251"/>
            <a:ext cx="7282149" cy="2062103"/>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spAutoFit/>
          </a:bodyPr>
          <a:lstStyle/>
          <a:p>
            <a:r>
              <a:rPr lang="en-US" sz="3200" b="1" dirty="0">
                <a:solidFill>
                  <a:schemeClr val="bg1"/>
                </a:solidFill>
              </a:rPr>
              <a:t>Execution</a:t>
            </a:r>
            <a:r>
              <a:rPr lang="en-US" sz="3200" dirty="0">
                <a:solidFill>
                  <a:schemeClr val="bg1"/>
                </a:solidFill>
              </a:rPr>
              <a:t>: </a:t>
            </a:r>
          </a:p>
          <a:p>
            <a:pPr marL="285750" indent="-285750">
              <a:buFont typeface="Arial" panose="020B0604020202020204" pitchFamily="34" charset="0"/>
              <a:buChar char="•"/>
            </a:pPr>
            <a:r>
              <a:rPr lang="en-US" sz="3200" b="1" dirty="0">
                <a:solidFill>
                  <a:schemeClr val="bg1"/>
                </a:solidFill>
              </a:rPr>
              <a:t>User strategy</a:t>
            </a:r>
            <a:r>
              <a:rPr lang="en-US" sz="3200" dirty="0">
                <a:solidFill>
                  <a:schemeClr val="bg1"/>
                </a:solidFill>
              </a:rPr>
              <a:t>: Messages to send </a:t>
            </a:r>
          </a:p>
          <a:p>
            <a:pPr marL="285750" indent="-285750">
              <a:buFont typeface="Arial" panose="020B0604020202020204" pitchFamily="34" charset="0"/>
              <a:buChar char="•"/>
            </a:pPr>
            <a:r>
              <a:rPr lang="en-US" sz="3200" b="1" dirty="0">
                <a:solidFill>
                  <a:schemeClr val="bg1"/>
                </a:solidFill>
              </a:rPr>
              <a:t>Attacker strategy</a:t>
            </a:r>
            <a:r>
              <a:rPr lang="en-US" sz="3200" dirty="0">
                <a:solidFill>
                  <a:schemeClr val="bg1"/>
                </a:solidFill>
              </a:rPr>
              <a:t>: Messages to send and scheduling</a:t>
            </a:r>
            <a:endParaRPr lang="en-IL" sz="3200" dirty="0">
              <a:solidFill>
                <a:schemeClr val="bg1"/>
              </a:solidFill>
            </a:endParaRPr>
          </a:p>
        </p:txBody>
      </p:sp>
    </p:spTree>
    <p:extLst>
      <p:ext uri="{BB962C8B-B14F-4D97-AF65-F5344CB8AC3E}">
        <p14:creationId xmlns:p14="http://schemas.microsoft.com/office/powerpoint/2010/main" val="5625172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8D1B1-321F-46D1-845E-D3BE976F8F33}"/>
              </a:ext>
            </a:extLst>
          </p:cNvPr>
          <p:cNvSpPr>
            <a:spLocks noGrp="1"/>
          </p:cNvSpPr>
          <p:nvPr>
            <p:ph type="ctrTitle"/>
          </p:nvPr>
        </p:nvSpPr>
        <p:spPr/>
        <p:txBody>
          <a:bodyPr/>
          <a:lstStyle/>
          <a:p>
            <a:r>
              <a:rPr lang="en-US" dirty="0"/>
              <a:t>Synchronous Mechanism Profiles</a:t>
            </a:r>
            <a:endParaRPr lang="en-IL" dirty="0"/>
          </a:p>
        </p:txBody>
      </p:sp>
    </p:spTree>
    <p:extLst>
      <p:ext uri="{BB962C8B-B14F-4D97-AF65-F5344CB8AC3E}">
        <p14:creationId xmlns:p14="http://schemas.microsoft.com/office/powerpoint/2010/main" val="7738856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41C13-8E00-6F6F-BDC3-853616340578}"/>
              </a:ext>
            </a:extLst>
          </p:cNvPr>
          <p:cNvSpPr>
            <a:spLocks noGrp="1"/>
          </p:cNvSpPr>
          <p:nvPr>
            <p:ph type="title"/>
          </p:nvPr>
        </p:nvSpPr>
        <p:spPr/>
        <p:txBody>
          <a:bodyPr/>
          <a:lstStyle/>
          <a:p>
            <a:r>
              <a:rPr lang="en-US" dirty="0"/>
              <a:t>Profiles</a:t>
            </a:r>
          </a:p>
        </p:txBody>
      </p:sp>
      <p:graphicFrame>
        <p:nvGraphicFramePr>
          <p:cNvPr id="24" name="Table 5">
            <a:extLst>
              <a:ext uri="{FF2B5EF4-FFF2-40B4-BE49-F238E27FC236}">
                <a16:creationId xmlns:a16="http://schemas.microsoft.com/office/drawing/2014/main" id="{5385AC7B-1ADE-866D-4C8A-00FC1A468CA7}"/>
              </a:ext>
            </a:extLst>
          </p:cNvPr>
          <p:cNvGraphicFramePr>
            <a:graphicFrameLocks noGrp="1"/>
          </p:cNvGraphicFramePr>
          <p:nvPr/>
        </p:nvGraphicFramePr>
        <p:xfrm>
          <a:off x="1636296" y="3332746"/>
          <a:ext cx="8983580" cy="2745300"/>
        </p:xfrm>
        <a:graphic>
          <a:graphicData uri="http://schemas.openxmlformats.org/drawingml/2006/table">
            <a:tbl>
              <a:tblPr firstRow="1" firstCol="1">
                <a:tableStyleId>{21E4AEA4-8DFA-4A89-87EB-49C32662AFE0}</a:tableStyleId>
              </a:tblPr>
              <a:tblGrid>
                <a:gridCol w="1900990">
                  <a:extLst>
                    <a:ext uri="{9D8B030D-6E8A-4147-A177-3AD203B41FA5}">
                      <a16:colId xmlns:a16="http://schemas.microsoft.com/office/drawing/2014/main" val="3846206249"/>
                    </a:ext>
                  </a:extLst>
                </a:gridCol>
                <a:gridCol w="1692442">
                  <a:extLst>
                    <a:ext uri="{9D8B030D-6E8A-4147-A177-3AD203B41FA5}">
                      <a16:colId xmlns:a16="http://schemas.microsoft.com/office/drawing/2014/main" val="407943355"/>
                    </a:ext>
                  </a:extLst>
                </a:gridCol>
                <a:gridCol w="1796716">
                  <a:extLst>
                    <a:ext uri="{9D8B030D-6E8A-4147-A177-3AD203B41FA5}">
                      <a16:colId xmlns:a16="http://schemas.microsoft.com/office/drawing/2014/main" val="3212117648"/>
                    </a:ext>
                  </a:extLst>
                </a:gridCol>
                <a:gridCol w="1796716">
                  <a:extLst>
                    <a:ext uri="{9D8B030D-6E8A-4147-A177-3AD203B41FA5}">
                      <a16:colId xmlns:a16="http://schemas.microsoft.com/office/drawing/2014/main" val="3220865350"/>
                    </a:ext>
                  </a:extLst>
                </a:gridCol>
                <a:gridCol w="1796716">
                  <a:extLst>
                    <a:ext uri="{9D8B030D-6E8A-4147-A177-3AD203B41FA5}">
                      <a16:colId xmlns:a16="http://schemas.microsoft.com/office/drawing/2014/main" val="2437188302"/>
                    </a:ext>
                  </a:extLst>
                </a:gridCol>
              </a:tblGrid>
              <a:tr h="549060">
                <a:tc>
                  <a:txBody>
                    <a:bodyPr/>
                    <a:lstStyle/>
                    <a:p>
                      <a:pPr algn="ctr"/>
                      <a:endParaRPr lang="en-US" sz="2400" dirty="0"/>
                    </a:p>
                  </a:txBody>
                  <a:tcPr>
                    <a:lnTlToBr w="38100" cap="flat" cmpd="sng" algn="ctr">
                      <a:solidFill>
                        <a:schemeClr val="bg1"/>
                      </a:solidFill>
                      <a:prstDash val="solid"/>
                      <a:round/>
                      <a:headEnd type="none" w="med" len="med"/>
                      <a:tailEnd type="none" w="med" len="med"/>
                    </a:lnTlToBr>
                  </a:tcPr>
                </a:tc>
                <a:tc>
                  <a:txBody>
                    <a:bodyPr/>
                    <a:lstStyle/>
                    <a:p>
                      <a:pPr algn="ctr"/>
                      <a:r>
                        <a:rPr lang="en-US" sz="2400" dirty="0"/>
                        <a:t>Stolen</a:t>
                      </a:r>
                    </a:p>
                  </a:txBody>
                  <a:tcPr/>
                </a:tc>
                <a:tc>
                  <a:txBody>
                    <a:bodyPr/>
                    <a:lstStyle/>
                    <a:p>
                      <a:pPr algn="ctr"/>
                      <a:r>
                        <a:rPr lang="en-US" sz="2400" dirty="0"/>
                        <a:t>Leaked</a:t>
                      </a:r>
                    </a:p>
                  </a:txBody>
                  <a:tcPr/>
                </a:tc>
                <a:tc>
                  <a:txBody>
                    <a:bodyPr/>
                    <a:lstStyle/>
                    <a:p>
                      <a:pPr algn="ctr"/>
                      <a:r>
                        <a:rPr lang="en-US" sz="2400" dirty="0"/>
                        <a:t>Lost</a:t>
                      </a:r>
                    </a:p>
                  </a:txBody>
                  <a:tcPr/>
                </a:tc>
                <a:tc>
                  <a:txBody>
                    <a:bodyPr/>
                    <a:lstStyle/>
                    <a:p>
                      <a:pPr algn="ctr"/>
                      <a:r>
                        <a:rPr lang="en-US" sz="2400" dirty="0"/>
                        <a:t>Safe</a:t>
                      </a:r>
                    </a:p>
                  </a:txBody>
                  <a:tcPr/>
                </a:tc>
                <a:extLst>
                  <a:ext uri="{0D108BD9-81ED-4DB2-BD59-A6C34878D82A}">
                    <a16:rowId xmlns:a16="http://schemas.microsoft.com/office/drawing/2014/main" val="3332752241"/>
                  </a:ext>
                </a:extLst>
              </a:tr>
              <a:tr h="549060">
                <a:tc>
                  <a:txBody>
                    <a:bodyPr/>
                    <a:lstStyle/>
                    <a:p>
                      <a:pPr algn="ctr"/>
                      <a:r>
                        <a:rPr lang="en-US" sz="2400" dirty="0"/>
                        <a:t>Stolen</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3706788019"/>
                  </a:ext>
                </a:extLst>
              </a:tr>
              <a:tr h="549060">
                <a:tc>
                  <a:txBody>
                    <a:bodyPr/>
                    <a:lstStyle/>
                    <a:p>
                      <a:pPr algn="ctr"/>
                      <a:r>
                        <a:rPr lang="en-US" sz="2400" dirty="0"/>
                        <a:t>Leaked</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364161627"/>
                  </a:ext>
                </a:extLst>
              </a:tr>
              <a:tr h="549060">
                <a:tc>
                  <a:txBody>
                    <a:bodyPr/>
                    <a:lstStyle/>
                    <a:p>
                      <a:pPr algn="ctr"/>
                      <a:r>
                        <a:rPr lang="en-US" sz="2400" dirty="0"/>
                        <a:t>Lost</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2765728417"/>
                  </a:ext>
                </a:extLst>
              </a:tr>
              <a:tr h="549060">
                <a:tc>
                  <a:txBody>
                    <a:bodyPr/>
                    <a:lstStyle/>
                    <a:p>
                      <a:pPr algn="ctr"/>
                      <a:r>
                        <a:rPr lang="en-US" sz="2400" dirty="0"/>
                        <a:t>Safe</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2252425480"/>
                  </a:ext>
                </a:extLst>
              </a:tr>
            </a:tbl>
          </a:graphicData>
        </a:graphic>
      </p:graphicFrame>
      <p:pic>
        <p:nvPicPr>
          <p:cNvPr id="26" name="Key-icon.png" descr="A close up of a light&#10;&#10;Description automatically generated with low confidence">
            <a:extLst>
              <a:ext uri="{FF2B5EF4-FFF2-40B4-BE49-F238E27FC236}">
                <a16:creationId xmlns:a16="http://schemas.microsoft.com/office/drawing/2014/main" id="{B4D02D2B-69FE-6556-F1BC-43DD41BABAA4}"/>
              </a:ext>
            </a:extLst>
          </p:cNvPr>
          <p:cNvPicPr>
            <a:picLocks noChangeAspect="1"/>
          </p:cNvPicPr>
          <p:nvPr/>
        </p:nvPicPr>
        <p:blipFill>
          <a:blip r:embed="rId3">
            <a:duotone>
              <a:prstClr val="black"/>
              <a:srgbClr val="7030A0">
                <a:tint val="45000"/>
                <a:satMod val="400000"/>
              </a:srgbClr>
            </a:duotone>
          </a:blip>
          <a:stretch>
            <a:fillRect/>
          </a:stretch>
        </p:blipFill>
        <p:spPr>
          <a:xfrm rot="5400000">
            <a:off x="1631081" y="3317889"/>
            <a:ext cx="830186" cy="819757"/>
          </a:xfrm>
          <a:prstGeom prst="rect">
            <a:avLst/>
          </a:prstGeom>
          <a:ln w="12700">
            <a:miter lim="400000"/>
          </a:ln>
        </p:spPr>
      </p:pic>
      <p:pic>
        <p:nvPicPr>
          <p:cNvPr id="27" name="Key-icon.png" descr="A close up of a light&#10;&#10;Description automatically generated with low confidence">
            <a:extLst>
              <a:ext uri="{FF2B5EF4-FFF2-40B4-BE49-F238E27FC236}">
                <a16:creationId xmlns:a16="http://schemas.microsoft.com/office/drawing/2014/main" id="{76622C11-3095-CFA8-74EF-B88C50DFBE01}"/>
              </a:ext>
            </a:extLst>
          </p:cNvPr>
          <p:cNvPicPr>
            <a:picLocks noChangeAspect="1"/>
          </p:cNvPicPr>
          <p:nvPr/>
        </p:nvPicPr>
        <p:blipFill>
          <a:blip r:embed="rId3">
            <a:duotone>
              <a:prstClr val="black"/>
              <a:srgbClr val="D9C3A5">
                <a:tint val="50000"/>
                <a:satMod val="180000"/>
              </a:srgbClr>
            </a:duotone>
          </a:blip>
          <a:stretch>
            <a:fillRect/>
          </a:stretch>
        </p:blipFill>
        <p:spPr>
          <a:xfrm rot="5400000">
            <a:off x="2648274" y="3158574"/>
            <a:ext cx="830189" cy="819759"/>
          </a:xfrm>
          <a:prstGeom prst="rect">
            <a:avLst/>
          </a:prstGeom>
          <a:ln w="12700">
            <a:miter lim="400000"/>
          </a:ln>
        </p:spPr>
      </p:pic>
      <p:pic>
        <p:nvPicPr>
          <p:cNvPr id="37" name="Graphic 36" descr="Close with solid fill">
            <a:extLst>
              <a:ext uri="{FF2B5EF4-FFF2-40B4-BE49-F238E27FC236}">
                <a16:creationId xmlns:a16="http://schemas.microsoft.com/office/drawing/2014/main" id="{8C305D4B-57CE-C3C5-F4FA-A54A80ABE4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88176" y="3889617"/>
            <a:ext cx="552036" cy="552036"/>
          </a:xfrm>
          <a:prstGeom prst="rect">
            <a:avLst/>
          </a:prstGeom>
        </p:spPr>
      </p:pic>
      <p:pic>
        <p:nvPicPr>
          <p:cNvPr id="38" name="Graphic 37" descr="Close with solid fill">
            <a:extLst>
              <a:ext uri="{FF2B5EF4-FFF2-40B4-BE49-F238E27FC236}">
                <a16:creationId xmlns:a16="http://schemas.microsoft.com/office/drawing/2014/main" id="{337CFD1E-76F2-F1EC-3071-28FB1BA908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309" y="3889617"/>
            <a:ext cx="552036" cy="552036"/>
          </a:xfrm>
          <a:prstGeom prst="rect">
            <a:avLst/>
          </a:prstGeom>
        </p:spPr>
      </p:pic>
      <p:pic>
        <p:nvPicPr>
          <p:cNvPr id="39" name="Graphic 38" descr="Close with solid fill">
            <a:extLst>
              <a:ext uri="{FF2B5EF4-FFF2-40B4-BE49-F238E27FC236}">
                <a16:creationId xmlns:a16="http://schemas.microsoft.com/office/drawing/2014/main" id="{7305606B-3758-C011-2666-1B01C93968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8160" y="3889617"/>
            <a:ext cx="552036" cy="552036"/>
          </a:xfrm>
          <a:prstGeom prst="rect">
            <a:avLst/>
          </a:prstGeom>
        </p:spPr>
      </p:pic>
      <p:pic>
        <p:nvPicPr>
          <p:cNvPr id="40" name="Graphic 39" descr="Close with solid fill">
            <a:extLst>
              <a:ext uri="{FF2B5EF4-FFF2-40B4-BE49-F238E27FC236}">
                <a16:creationId xmlns:a16="http://schemas.microsoft.com/office/drawing/2014/main" id="{77DC93B7-48F6-5685-2740-C97F75EC20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5456" y="3854690"/>
            <a:ext cx="552036" cy="552036"/>
          </a:xfrm>
          <a:prstGeom prst="rect">
            <a:avLst/>
          </a:prstGeom>
        </p:spPr>
      </p:pic>
      <p:pic>
        <p:nvPicPr>
          <p:cNvPr id="41" name="Graphic 40" descr="Close with solid fill">
            <a:extLst>
              <a:ext uri="{FF2B5EF4-FFF2-40B4-BE49-F238E27FC236}">
                <a16:creationId xmlns:a16="http://schemas.microsoft.com/office/drawing/2014/main" id="{E9DE37F9-96F8-2E59-CA40-00A88EF5D3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88176" y="4422800"/>
            <a:ext cx="552036" cy="552036"/>
          </a:xfrm>
          <a:prstGeom prst="rect">
            <a:avLst/>
          </a:prstGeom>
        </p:spPr>
      </p:pic>
      <p:pic>
        <p:nvPicPr>
          <p:cNvPr id="42" name="Graphic 41" descr="Close with solid fill">
            <a:extLst>
              <a:ext uri="{FF2B5EF4-FFF2-40B4-BE49-F238E27FC236}">
                <a16:creationId xmlns:a16="http://schemas.microsoft.com/office/drawing/2014/main" id="{4432E273-B86B-F7EC-7681-AAEBC54F9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309" y="4426798"/>
            <a:ext cx="552036" cy="552036"/>
          </a:xfrm>
          <a:prstGeom prst="rect">
            <a:avLst/>
          </a:prstGeom>
        </p:spPr>
      </p:pic>
      <p:pic>
        <p:nvPicPr>
          <p:cNvPr id="43" name="Graphic 42" descr="Close with solid fill">
            <a:extLst>
              <a:ext uri="{FF2B5EF4-FFF2-40B4-BE49-F238E27FC236}">
                <a16:creationId xmlns:a16="http://schemas.microsoft.com/office/drawing/2014/main" id="{60AA66C9-734D-89F2-2840-497DE8C4CA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8160" y="4426798"/>
            <a:ext cx="552036" cy="552036"/>
          </a:xfrm>
          <a:prstGeom prst="rect">
            <a:avLst/>
          </a:prstGeom>
        </p:spPr>
      </p:pic>
      <p:pic>
        <p:nvPicPr>
          <p:cNvPr id="44" name="Graphic 43" descr="Close with solid fill">
            <a:extLst>
              <a:ext uri="{FF2B5EF4-FFF2-40B4-BE49-F238E27FC236}">
                <a16:creationId xmlns:a16="http://schemas.microsoft.com/office/drawing/2014/main" id="{A4929643-D208-35F1-C7CB-CE1BD92A16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5456" y="4426798"/>
            <a:ext cx="552036" cy="552036"/>
          </a:xfrm>
          <a:prstGeom prst="rect">
            <a:avLst/>
          </a:prstGeom>
        </p:spPr>
      </p:pic>
      <p:pic>
        <p:nvPicPr>
          <p:cNvPr id="45" name="Graphic 44" descr="Close with solid fill">
            <a:extLst>
              <a:ext uri="{FF2B5EF4-FFF2-40B4-BE49-F238E27FC236}">
                <a16:creationId xmlns:a16="http://schemas.microsoft.com/office/drawing/2014/main" id="{8D16F8DA-BB30-0A8F-D8B8-C2D86947E6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88176" y="4944157"/>
            <a:ext cx="552036" cy="552036"/>
          </a:xfrm>
          <a:prstGeom prst="rect">
            <a:avLst/>
          </a:prstGeom>
        </p:spPr>
      </p:pic>
      <p:pic>
        <p:nvPicPr>
          <p:cNvPr id="46" name="Graphic 45" descr="Close with solid fill">
            <a:extLst>
              <a:ext uri="{FF2B5EF4-FFF2-40B4-BE49-F238E27FC236}">
                <a16:creationId xmlns:a16="http://schemas.microsoft.com/office/drawing/2014/main" id="{E00C52E8-BF71-9911-AA2B-1EFDC89B5B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309" y="4944157"/>
            <a:ext cx="552036" cy="552036"/>
          </a:xfrm>
          <a:prstGeom prst="rect">
            <a:avLst/>
          </a:prstGeom>
        </p:spPr>
      </p:pic>
      <p:pic>
        <p:nvPicPr>
          <p:cNvPr id="47" name="Graphic 46" descr="Close with solid fill">
            <a:extLst>
              <a:ext uri="{FF2B5EF4-FFF2-40B4-BE49-F238E27FC236}">
                <a16:creationId xmlns:a16="http://schemas.microsoft.com/office/drawing/2014/main" id="{1B73F81E-15EF-0375-B5E2-669B4FB503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8160" y="4944157"/>
            <a:ext cx="552036" cy="552036"/>
          </a:xfrm>
          <a:prstGeom prst="rect">
            <a:avLst/>
          </a:prstGeom>
        </p:spPr>
      </p:pic>
      <p:pic>
        <p:nvPicPr>
          <p:cNvPr id="48" name="Graphic 47" descr="Close with solid fill">
            <a:extLst>
              <a:ext uri="{FF2B5EF4-FFF2-40B4-BE49-F238E27FC236}">
                <a16:creationId xmlns:a16="http://schemas.microsoft.com/office/drawing/2014/main" id="{87CD77EB-91C7-05DD-9A68-9981CD99D3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88176" y="5552775"/>
            <a:ext cx="552036" cy="552036"/>
          </a:xfrm>
          <a:prstGeom prst="rect">
            <a:avLst/>
          </a:prstGeom>
        </p:spPr>
      </p:pic>
      <p:pic>
        <p:nvPicPr>
          <p:cNvPr id="50" name="Graphic 49" descr="Close with solid fill">
            <a:extLst>
              <a:ext uri="{FF2B5EF4-FFF2-40B4-BE49-F238E27FC236}">
                <a16:creationId xmlns:a16="http://schemas.microsoft.com/office/drawing/2014/main" id="{EB15CFEE-2DF4-55A4-343F-F3708565D1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309" y="5552775"/>
            <a:ext cx="552036" cy="552036"/>
          </a:xfrm>
          <a:prstGeom prst="rect">
            <a:avLst/>
          </a:prstGeom>
        </p:spPr>
      </p:pic>
      <p:pic>
        <p:nvPicPr>
          <p:cNvPr id="51" name="Graphic 50" descr="Checkmark with solid fill">
            <a:extLst>
              <a:ext uri="{FF2B5EF4-FFF2-40B4-BE49-F238E27FC236}">
                <a16:creationId xmlns:a16="http://schemas.microsoft.com/office/drawing/2014/main" id="{0D277BA4-75BB-0408-7698-DE88643E11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9841" y="5576727"/>
            <a:ext cx="552036" cy="552036"/>
          </a:xfrm>
          <a:prstGeom prst="rect">
            <a:avLst/>
          </a:prstGeom>
        </p:spPr>
      </p:pic>
      <p:pic>
        <p:nvPicPr>
          <p:cNvPr id="53" name="Graphic 52" descr="Checkmark with solid fill">
            <a:extLst>
              <a:ext uri="{FF2B5EF4-FFF2-40B4-BE49-F238E27FC236}">
                <a16:creationId xmlns:a16="http://schemas.microsoft.com/office/drawing/2014/main" id="{599F8E45-241F-F58D-CEAB-0BE5685CA6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65456" y="5576727"/>
            <a:ext cx="552036" cy="552036"/>
          </a:xfrm>
          <a:prstGeom prst="rect">
            <a:avLst/>
          </a:prstGeom>
        </p:spPr>
      </p:pic>
      <p:pic>
        <p:nvPicPr>
          <p:cNvPr id="54" name="Graphic 53" descr="Checkmark with solid fill">
            <a:extLst>
              <a:ext uri="{FF2B5EF4-FFF2-40B4-BE49-F238E27FC236}">
                <a16:creationId xmlns:a16="http://schemas.microsoft.com/office/drawing/2014/main" id="{95623460-293D-18ED-4682-944ACDA44B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65456" y="5024691"/>
            <a:ext cx="552036" cy="552036"/>
          </a:xfrm>
          <a:prstGeom prst="rect">
            <a:avLst/>
          </a:prstGeom>
        </p:spPr>
      </p:pic>
      <p:sp>
        <p:nvSpPr>
          <p:cNvPr id="28" name="TextBox 27">
            <a:extLst>
              <a:ext uri="{FF2B5EF4-FFF2-40B4-BE49-F238E27FC236}">
                <a16:creationId xmlns:a16="http://schemas.microsoft.com/office/drawing/2014/main" id="{6E9E3510-8B29-4762-8477-FDB96FCEDEF7}"/>
              </a:ext>
            </a:extLst>
          </p:cNvPr>
          <p:cNvSpPr txBox="1"/>
          <p:nvPr/>
        </p:nvSpPr>
        <p:spPr>
          <a:xfrm>
            <a:off x="1636295" y="2548512"/>
            <a:ext cx="8983580" cy="584775"/>
          </a:xfrm>
          <a:prstGeom prst="rect">
            <a:avLst/>
          </a:prstGeom>
          <a:noFill/>
        </p:spPr>
        <p:txBody>
          <a:bodyPr wrap="square" rtlCol="0">
            <a:spAutoFit/>
          </a:bodyPr>
          <a:lstStyle/>
          <a:p>
            <a:r>
              <a:rPr lang="en-US" sz="3200" b="1" dirty="0"/>
              <a:t>OR wallet profile: </a:t>
            </a:r>
            <a:endParaRPr lang="en-US" sz="3200" dirty="0"/>
          </a:p>
        </p:txBody>
      </p:sp>
    </p:spTree>
    <p:extLst>
      <p:ext uri="{BB962C8B-B14F-4D97-AF65-F5344CB8AC3E}">
        <p14:creationId xmlns:p14="http://schemas.microsoft.com/office/powerpoint/2010/main" val="145954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41C13-8E00-6F6F-BDC3-853616340578}"/>
              </a:ext>
            </a:extLst>
          </p:cNvPr>
          <p:cNvSpPr>
            <a:spLocks noGrp="1"/>
          </p:cNvSpPr>
          <p:nvPr>
            <p:ph type="title"/>
          </p:nvPr>
        </p:nvSpPr>
        <p:spPr/>
        <p:txBody>
          <a:bodyPr/>
          <a:lstStyle/>
          <a:p>
            <a:r>
              <a:rPr lang="en-US" dirty="0"/>
              <a:t>Profiles</a:t>
            </a:r>
          </a:p>
        </p:txBody>
      </p:sp>
      <p:graphicFrame>
        <p:nvGraphicFramePr>
          <p:cNvPr id="24" name="Table 5">
            <a:extLst>
              <a:ext uri="{FF2B5EF4-FFF2-40B4-BE49-F238E27FC236}">
                <a16:creationId xmlns:a16="http://schemas.microsoft.com/office/drawing/2014/main" id="{5385AC7B-1ADE-866D-4C8A-00FC1A468CA7}"/>
              </a:ext>
            </a:extLst>
          </p:cNvPr>
          <p:cNvGraphicFramePr>
            <a:graphicFrameLocks noGrp="1"/>
          </p:cNvGraphicFramePr>
          <p:nvPr/>
        </p:nvGraphicFramePr>
        <p:xfrm>
          <a:off x="1636296" y="3332746"/>
          <a:ext cx="8983580" cy="2745300"/>
        </p:xfrm>
        <a:graphic>
          <a:graphicData uri="http://schemas.openxmlformats.org/drawingml/2006/table">
            <a:tbl>
              <a:tblPr firstRow="1" firstCol="1">
                <a:tableStyleId>{21E4AEA4-8DFA-4A89-87EB-49C32662AFE0}</a:tableStyleId>
              </a:tblPr>
              <a:tblGrid>
                <a:gridCol w="1900990">
                  <a:extLst>
                    <a:ext uri="{9D8B030D-6E8A-4147-A177-3AD203B41FA5}">
                      <a16:colId xmlns:a16="http://schemas.microsoft.com/office/drawing/2014/main" val="3846206249"/>
                    </a:ext>
                  </a:extLst>
                </a:gridCol>
                <a:gridCol w="1692442">
                  <a:extLst>
                    <a:ext uri="{9D8B030D-6E8A-4147-A177-3AD203B41FA5}">
                      <a16:colId xmlns:a16="http://schemas.microsoft.com/office/drawing/2014/main" val="407943355"/>
                    </a:ext>
                  </a:extLst>
                </a:gridCol>
                <a:gridCol w="1796716">
                  <a:extLst>
                    <a:ext uri="{9D8B030D-6E8A-4147-A177-3AD203B41FA5}">
                      <a16:colId xmlns:a16="http://schemas.microsoft.com/office/drawing/2014/main" val="3212117648"/>
                    </a:ext>
                  </a:extLst>
                </a:gridCol>
                <a:gridCol w="1796716">
                  <a:extLst>
                    <a:ext uri="{9D8B030D-6E8A-4147-A177-3AD203B41FA5}">
                      <a16:colId xmlns:a16="http://schemas.microsoft.com/office/drawing/2014/main" val="3220865350"/>
                    </a:ext>
                  </a:extLst>
                </a:gridCol>
                <a:gridCol w="1796716">
                  <a:extLst>
                    <a:ext uri="{9D8B030D-6E8A-4147-A177-3AD203B41FA5}">
                      <a16:colId xmlns:a16="http://schemas.microsoft.com/office/drawing/2014/main" val="2437188302"/>
                    </a:ext>
                  </a:extLst>
                </a:gridCol>
              </a:tblGrid>
              <a:tr h="549060">
                <a:tc>
                  <a:txBody>
                    <a:bodyPr/>
                    <a:lstStyle/>
                    <a:p>
                      <a:pPr algn="ctr"/>
                      <a:endParaRPr lang="en-US" sz="2400" dirty="0"/>
                    </a:p>
                  </a:txBody>
                  <a:tcPr>
                    <a:lnTlToBr w="38100" cap="flat" cmpd="sng" algn="ctr">
                      <a:solidFill>
                        <a:schemeClr val="bg1"/>
                      </a:solidFill>
                      <a:prstDash val="solid"/>
                      <a:round/>
                      <a:headEnd type="none" w="med" len="med"/>
                      <a:tailEnd type="none" w="med" len="med"/>
                    </a:lnTlToBr>
                  </a:tcPr>
                </a:tc>
                <a:tc>
                  <a:txBody>
                    <a:bodyPr/>
                    <a:lstStyle/>
                    <a:p>
                      <a:pPr algn="ctr"/>
                      <a:r>
                        <a:rPr lang="en-US" sz="2400" dirty="0"/>
                        <a:t>Stolen</a:t>
                      </a:r>
                    </a:p>
                  </a:txBody>
                  <a:tcPr/>
                </a:tc>
                <a:tc>
                  <a:txBody>
                    <a:bodyPr/>
                    <a:lstStyle/>
                    <a:p>
                      <a:pPr algn="ctr"/>
                      <a:r>
                        <a:rPr lang="en-US" sz="2400" dirty="0"/>
                        <a:t>Leaked</a:t>
                      </a:r>
                    </a:p>
                  </a:txBody>
                  <a:tcPr/>
                </a:tc>
                <a:tc>
                  <a:txBody>
                    <a:bodyPr/>
                    <a:lstStyle/>
                    <a:p>
                      <a:pPr algn="ctr"/>
                      <a:r>
                        <a:rPr lang="en-US" sz="2400" dirty="0"/>
                        <a:t>Lost</a:t>
                      </a:r>
                    </a:p>
                  </a:txBody>
                  <a:tcPr/>
                </a:tc>
                <a:tc>
                  <a:txBody>
                    <a:bodyPr/>
                    <a:lstStyle/>
                    <a:p>
                      <a:pPr algn="ctr"/>
                      <a:r>
                        <a:rPr lang="en-US" sz="2400" dirty="0"/>
                        <a:t>Safe</a:t>
                      </a:r>
                    </a:p>
                  </a:txBody>
                  <a:tcPr/>
                </a:tc>
                <a:extLst>
                  <a:ext uri="{0D108BD9-81ED-4DB2-BD59-A6C34878D82A}">
                    <a16:rowId xmlns:a16="http://schemas.microsoft.com/office/drawing/2014/main" val="3332752241"/>
                  </a:ext>
                </a:extLst>
              </a:tr>
              <a:tr h="549060">
                <a:tc>
                  <a:txBody>
                    <a:bodyPr/>
                    <a:lstStyle/>
                    <a:p>
                      <a:pPr algn="ctr"/>
                      <a:r>
                        <a:rPr lang="en-US" sz="2400" dirty="0"/>
                        <a:t>Stolen</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3706788019"/>
                  </a:ext>
                </a:extLst>
              </a:tr>
              <a:tr h="549060">
                <a:tc>
                  <a:txBody>
                    <a:bodyPr/>
                    <a:lstStyle/>
                    <a:p>
                      <a:pPr algn="ctr"/>
                      <a:r>
                        <a:rPr lang="en-US" sz="2400" dirty="0"/>
                        <a:t>Leaked</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364161627"/>
                  </a:ext>
                </a:extLst>
              </a:tr>
              <a:tr h="549060">
                <a:tc>
                  <a:txBody>
                    <a:bodyPr/>
                    <a:lstStyle/>
                    <a:p>
                      <a:pPr algn="ctr"/>
                      <a:r>
                        <a:rPr lang="en-US" sz="2400" dirty="0"/>
                        <a:t>Lost</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2765728417"/>
                  </a:ext>
                </a:extLst>
              </a:tr>
              <a:tr h="549060">
                <a:tc>
                  <a:txBody>
                    <a:bodyPr/>
                    <a:lstStyle/>
                    <a:p>
                      <a:pPr algn="ctr"/>
                      <a:r>
                        <a:rPr lang="en-US" sz="2400" dirty="0"/>
                        <a:t>Safe</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2252425480"/>
                  </a:ext>
                </a:extLst>
              </a:tr>
            </a:tbl>
          </a:graphicData>
        </a:graphic>
      </p:graphicFrame>
      <p:pic>
        <p:nvPicPr>
          <p:cNvPr id="26" name="Key-icon.png" descr="A close up of a light&#10;&#10;Description automatically generated with low confidence">
            <a:extLst>
              <a:ext uri="{FF2B5EF4-FFF2-40B4-BE49-F238E27FC236}">
                <a16:creationId xmlns:a16="http://schemas.microsoft.com/office/drawing/2014/main" id="{B4D02D2B-69FE-6556-F1BC-43DD41BABAA4}"/>
              </a:ext>
            </a:extLst>
          </p:cNvPr>
          <p:cNvPicPr>
            <a:picLocks noChangeAspect="1"/>
          </p:cNvPicPr>
          <p:nvPr/>
        </p:nvPicPr>
        <p:blipFill>
          <a:blip r:embed="rId3">
            <a:duotone>
              <a:prstClr val="black"/>
              <a:srgbClr val="7030A0">
                <a:tint val="45000"/>
                <a:satMod val="400000"/>
              </a:srgbClr>
            </a:duotone>
          </a:blip>
          <a:stretch>
            <a:fillRect/>
          </a:stretch>
        </p:blipFill>
        <p:spPr>
          <a:xfrm rot="5400000">
            <a:off x="1631081" y="3317889"/>
            <a:ext cx="830186" cy="819757"/>
          </a:xfrm>
          <a:prstGeom prst="rect">
            <a:avLst/>
          </a:prstGeom>
          <a:ln w="12700">
            <a:miter lim="400000"/>
          </a:ln>
        </p:spPr>
      </p:pic>
      <p:pic>
        <p:nvPicPr>
          <p:cNvPr id="27" name="Key-icon.png" descr="A close up of a light&#10;&#10;Description automatically generated with low confidence">
            <a:extLst>
              <a:ext uri="{FF2B5EF4-FFF2-40B4-BE49-F238E27FC236}">
                <a16:creationId xmlns:a16="http://schemas.microsoft.com/office/drawing/2014/main" id="{76622C11-3095-CFA8-74EF-B88C50DFBE01}"/>
              </a:ext>
            </a:extLst>
          </p:cNvPr>
          <p:cNvPicPr>
            <a:picLocks noChangeAspect="1"/>
          </p:cNvPicPr>
          <p:nvPr/>
        </p:nvPicPr>
        <p:blipFill>
          <a:blip r:embed="rId3">
            <a:duotone>
              <a:prstClr val="black"/>
              <a:srgbClr val="D9C3A5">
                <a:tint val="50000"/>
                <a:satMod val="180000"/>
              </a:srgbClr>
            </a:duotone>
          </a:blip>
          <a:stretch>
            <a:fillRect/>
          </a:stretch>
        </p:blipFill>
        <p:spPr>
          <a:xfrm rot="5400000">
            <a:off x="2648274" y="3158574"/>
            <a:ext cx="830189" cy="819759"/>
          </a:xfrm>
          <a:prstGeom prst="rect">
            <a:avLst/>
          </a:prstGeom>
          <a:ln w="12700">
            <a:miter lim="400000"/>
          </a:ln>
        </p:spPr>
      </p:pic>
      <p:pic>
        <p:nvPicPr>
          <p:cNvPr id="37" name="Graphic 36" descr="Close with solid fill">
            <a:extLst>
              <a:ext uri="{FF2B5EF4-FFF2-40B4-BE49-F238E27FC236}">
                <a16:creationId xmlns:a16="http://schemas.microsoft.com/office/drawing/2014/main" id="{8C305D4B-57CE-C3C5-F4FA-A54A80ABE4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88176" y="3889617"/>
            <a:ext cx="552036" cy="552036"/>
          </a:xfrm>
          <a:prstGeom prst="rect">
            <a:avLst/>
          </a:prstGeom>
        </p:spPr>
      </p:pic>
      <p:pic>
        <p:nvPicPr>
          <p:cNvPr id="38" name="Graphic 37" descr="Close with solid fill">
            <a:extLst>
              <a:ext uri="{FF2B5EF4-FFF2-40B4-BE49-F238E27FC236}">
                <a16:creationId xmlns:a16="http://schemas.microsoft.com/office/drawing/2014/main" id="{337CFD1E-76F2-F1EC-3071-28FB1BA908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309" y="3889617"/>
            <a:ext cx="552036" cy="552036"/>
          </a:xfrm>
          <a:prstGeom prst="rect">
            <a:avLst/>
          </a:prstGeom>
        </p:spPr>
      </p:pic>
      <p:pic>
        <p:nvPicPr>
          <p:cNvPr id="39" name="Graphic 38" descr="Close with solid fill">
            <a:extLst>
              <a:ext uri="{FF2B5EF4-FFF2-40B4-BE49-F238E27FC236}">
                <a16:creationId xmlns:a16="http://schemas.microsoft.com/office/drawing/2014/main" id="{7305606B-3758-C011-2666-1B01C93968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8160" y="3889617"/>
            <a:ext cx="552036" cy="552036"/>
          </a:xfrm>
          <a:prstGeom prst="rect">
            <a:avLst/>
          </a:prstGeom>
        </p:spPr>
      </p:pic>
      <p:pic>
        <p:nvPicPr>
          <p:cNvPr id="40" name="Graphic 39" descr="Close with solid fill">
            <a:extLst>
              <a:ext uri="{FF2B5EF4-FFF2-40B4-BE49-F238E27FC236}">
                <a16:creationId xmlns:a16="http://schemas.microsoft.com/office/drawing/2014/main" id="{77DC93B7-48F6-5685-2740-C97F75EC20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5456" y="3854690"/>
            <a:ext cx="552036" cy="552036"/>
          </a:xfrm>
          <a:prstGeom prst="rect">
            <a:avLst/>
          </a:prstGeom>
        </p:spPr>
      </p:pic>
      <p:pic>
        <p:nvPicPr>
          <p:cNvPr id="41" name="Graphic 40" descr="Close with solid fill">
            <a:extLst>
              <a:ext uri="{FF2B5EF4-FFF2-40B4-BE49-F238E27FC236}">
                <a16:creationId xmlns:a16="http://schemas.microsoft.com/office/drawing/2014/main" id="{E9DE37F9-96F8-2E59-CA40-00A88EF5D3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88176" y="4422800"/>
            <a:ext cx="552036" cy="552036"/>
          </a:xfrm>
          <a:prstGeom prst="rect">
            <a:avLst/>
          </a:prstGeom>
        </p:spPr>
      </p:pic>
      <p:pic>
        <p:nvPicPr>
          <p:cNvPr id="42" name="Graphic 41" descr="Close with solid fill">
            <a:extLst>
              <a:ext uri="{FF2B5EF4-FFF2-40B4-BE49-F238E27FC236}">
                <a16:creationId xmlns:a16="http://schemas.microsoft.com/office/drawing/2014/main" id="{4432E273-B86B-F7EC-7681-AAEBC54F9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309" y="4426798"/>
            <a:ext cx="552036" cy="552036"/>
          </a:xfrm>
          <a:prstGeom prst="rect">
            <a:avLst/>
          </a:prstGeom>
        </p:spPr>
      </p:pic>
      <p:pic>
        <p:nvPicPr>
          <p:cNvPr id="43" name="Graphic 42" descr="Close with solid fill">
            <a:extLst>
              <a:ext uri="{FF2B5EF4-FFF2-40B4-BE49-F238E27FC236}">
                <a16:creationId xmlns:a16="http://schemas.microsoft.com/office/drawing/2014/main" id="{60AA66C9-734D-89F2-2840-497DE8C4CA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8160" y="4426798"/>
            <a:ext cx="552036" cy="552036"/>
          </a:xfrm>
          <a:prstGeom prst="rect">
            <a:avLst/>
          </a:prstGeom>
        </p:spPr>
      </p:pic>
      <p:pic>
        <p:nvPicPr>
          <p:cNvPr id="45" name="Graphic 44" descr="Close with solid fill">
            <a:extLst>
              <a:ext uri="{FF2B5EF4-FFF2-40B4-BE49-F238E27FC236}">
                <a16:creationId xmlns:a16="http://schemas.microsoft.com/office/drawing/2014/main" id="{8D16F8DA-BB30-0A8F-D8B8-C2D86947E6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88176" y="4944157"/>
            <a:ext cx="552036" cy="552036"/>
          </a:xfrm>
          <a:prstGeom prst="rect">
            <a:avLst/>
          </a:prstGeom>
        </p:spPr>
      </p:pic>
      <p:pic>
        <p:nvPicPr>
          <p:cNvPr id="46" name="Graphic 45" descr="Close with solid fill">
            <a:extLst>
              <a:ext uri="{FF2B5EF4-FFF2-40B4-BE49-F238E27FC236}">
                <a16:creationId xmlns:a16="http://schemas.microsoft.com/office/drawing/2014/main" id="{E00C52E8-BF71-9911-AA2B-1EFDC89B5B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5309" y="4944157"/>
            <a:ext cx="552036" cy="552036"/>
          </a:xfrm>
          <a:prstGeom prst="rect">
            <a:avLst/>
          </a:prstGeom>
        </p:spPr>
      </p:pic>
      <p:pic>
        <p:nvPicPr>
          <p:cNvPr id="47" name="Graphic 46" descr="Close with solid fill">
            <a:extLst>
              <a:ext uri="{FF2B5EF4-FFF2-40B4-BE49-F238E27FC236}">
                <a16:creationId xmlns:a16="http://schemas.microsoft.com/office/drawing/2014/main" id="{1B73F81E-15EF-0375-B5E2-669B4FB503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8160" y="4944157"/>
            <a:ext cx="552036" cy="552036"/>
          </a:xfrm>
          <a:prstGeom prst="rect">
            <a:avLst/>
          </a:prstGeom>
        </p:spPr>
      </p:pic>
      <p:pic>
        <p:nvPicPr>
          <p:cNvPr id="48" name="Graphic 47" descr="Close with solid fill">
            <a:extLst>
              <a:ext uri="{FF2B5EF4-FFF2-40B4-BE49-F238E27FC236}">
                <a16:creationId xmlns:a16="http://schemas.microsoft.com/office/drawing/2014/main" id="{87CD77EB-91C7-05DD-9A68-9981CD99D3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88176" y="5552775"/>
            <a:ext cx="552036" cy="552036"/>
          </a:xfrm>
          <a:prstGeom prst="rect">
            <a:avLst/>
          </a:prstGeom>
        </p:spPr>
      </p:pic>
      <p:pic>
        <p:nvPicPr>
          <p:cNvPr id="53" name="Graphic 52" descr="Checkmark with solid fill">
            <a:extLst>
              <a:ext uri="{FF2B5EF4-FFF2-40B4-BE49-F238E27FC236}">
                <a16:creationId xmlns:a16="http://schemas.microsoft.com/office/drawing/2014/main" id="{599F8E45-241F-F58D-CEAB-0BE5685CA6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65456" y="5576727"/>
            <a:ext cx="552036" cy="552036"/>
          </a:xfrm>
          <a:prstGeom prst="rect">
            <a:avLst/>
          </a:prstGeom>
        </p:spPr>
      </p:pic>
      <p:sp>
        <p:nvSpPr>
          <p:cNvPr id="28" name="TextBox 27">
            <a:extLst>
              <a:ext uri="{FF2B5EF4-FFF2-40B4-BE49-F238E27FC236}">
                <a16:creationId xmlns:a16="http://schemas.microsoft.com/office/drawing/2014/main" id="{6E9E3510-8B29-4762-8477-FDB96FCEDEF7}"/>
              </a:ext>
            </a:extLst>
          </p:cNvPr>
          <p:cNvSpPr txBox="1"/>
          <p:nvPr/>
        </p:nvSpPr>
        <p:spPr>
          <a:xfrm>
            <a:off x="1636295" y="2548512"/>
            <a:ext cx="8983580" cy="584775"/>
          </a:xfrm>
          <a:prstGeom prst="rect">
            <a:avLst/>
          </a:prstGeom>
          <a:noFill/>
        </p:spPr>
        <p:txBody>
          <a:bodyPr wrap="square" rtlCol="0">
            <a:spAutoFit/>
          </a:bodyPr>
          <a:lstStyle/>
          <a:p>
            <a:r>
              <a:rPr lang="en-US" sz="3200" b="1" dirty="0"/>
              <a:t>AND wallet profile: </a:t>
            </a:r>
            <a:endParaRPr lang="en-US" sz="3200" dirty="0"/>
          </a:p>
        </p:txBody>
      </p:sp>
      <p:pic>
        <p:nvPicPr>
          <p:cNvPr id="29" name="Graphic 28" descr="Close with solid fill">
            <a:extLst>
              <a:ext uri="{FF2B5EF4-FFF2-40B4-BE49-F238E27FC236}">
                <a16:creationId xmlns:a16="http://schemas.microsoft.com/office/drawing/2014/main" id="{EC6297FC-BF81-4B5D-A8A9-1653B01475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8160" y="5576727"/>
            <a:ext cx="552036" cy="552036"/>
          </a:xfrm>
          <a:prstGeom prst="rect">
            <a:avLst/>
          </a:prstGeom>
        </p:spPr>
      </p:pic>
      <p:pic>
        <p:nvPicPr>
          <p:cNvPr id="30" name="Graphic 29" descr="Close with solid fill">
            <a:extLst>
              <a:ext uri="{FF2B5EF4-FFF2-40B4-BE49-F238E27FC236}">
                <a16:creationId xmlns:a16="http://schemas.microsoft.com/office/drawing/2014/main" id="{60D71A8B-F589-4C4F-9A33-2BC20C1672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5456" y="4944157"/>
            <a:ext cx="552036" cy="552036"/>
          </a:xfrm>
          <a:prstGeom prst="rect">
            <a:avLst/>
          </a:prstGeom>
        </p:spPr>
      </p:pic>
      <p:pic>
        <p:nvPicPr>
          <p:cNvPr id="31" name="Graphic 30" descr="Checkmark with solid fill">
            <a:extLst>
              <a:ext uri="{FF2B5EF4-FFF2-40B4-BE49-F238E27FC236}">
                <a16:creationId xmlns:a16="http://schemas.microsoft.com/office/drawing/2014/main" id="{A05FD039-94E3-427F-9AB2-941C8677A1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65456" y="4422800"/>
            <a:ext cx="552036" cy="552036"/>
          </a:xfrm>
          <a:prstGeom prst="rect">
            <a:avLst/>
          </a:prstGeom>
        </p:spPr>
      </p:pic>
      <p:pic>
        <p:nvPicPr>
          <p:cNvPr id="32" name="Graphic 31" descr="Checkmark with solid fill">
            <a:extLst>
              <a:ext uri="{FF2B5EF4-FFF2-40B4-BE49-F238E27FC236}">
                <a16:creationId xmlns:a16="http://schemas.microsoft.com/office/drawing/2014/main" id="{260E6D16-BA9E-485E-9088-9596CE3BA8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65309" y="5576727"/>
            <a:ext cx="552036" cy="552036"/>
          </a:xfrm>
          <a:prstGeom prst="rect">
            <a:avLst/>
          </a:prstGeom>
        </p:spPr>
      </p:pic>
    </p:spTree>
    <p:extLst>
      <p:ext uri="{BB962C8B-B14F-4D97-AF65-F5344CB8AC3E}">
        <p14:creationId xmlns:p14="http://schemas.microsoft.com/office/powerpoint/2010/main" val="227987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2A9DE-F9AB-4278-A05A-AA4543684D96}"/>
              </a:ext>
            </a:extLst>
          </p:cNvPr>
          <p:cNvSpPr>
            <a:spLocks noGrp="1"/>
          </p:cNvSpPr>
          <p:nvPr>
            <p:ph type="title"/>
          </p:nvPr>
        </p:nvSpPr>
        <p:spPr/>
        <p:txBody>
          <a:bodyPr/>
          <a:lstStyle/>
          <a:p>
            <a:r>
              <a:rPr lang="en-US" dirty="0"/>
              <a:t>Digital Asset Security</a:t>
            </a:r>
            <a:endParaRPr lang="en-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7000F11-288B-43F9-82A9-974AC565E963}"/>
                  </a:ext>
                </a:extLst>
              </p:cNvPr>
              <p:cNvSpPr txBox="1"/>
              <p:nvPr/>
            </p:nvSpPr>
            <p:spPr>
              <a:xfrm>
                <a:off x="1203242" y="640934"/>
                <a:ext cx="5056449" cy="1569660"/>
              </a:xfrm>
              <a:prstGeom prst="rect">
                <a:avLst/>
              </a:prstGeom>
              <a:noFill/>
            </p:spPr>
            <p:txBody>
              <a:bodyPr wrap="none" rtlCol="0">
                <a:spAutoFit/>
              </a:bodyPr>
              <a:lstStyle/>
              <a:p>
                <a:pPr marL="457200" indent="-457200">
                  <a:buFont typeface="Arial" panose="020B0604020202020204" pitchFamily="34" charset="0"/>
                  <a:buChar char="•"/>
                </a:pPr>
                <a:r>
                  <a:rPr lang="en-US" sz="3200" dirty="0"/>
                  <a:t>Secure individual keys </a:t>
                </a:r>
              </a:p>
              <a:p>
                <a:pPr marL="457200" indent="-457200">
                  <a:buFont typeface="Arial" panose="020B0604020202020204" pitchFamily="34" charset="0"/>
                  <a:buChar char="•"/>
                </a:pPr>
                <a:r>
                  <a:rPr lang="en-US" sz="3200" dirty="0"/>
                  <a:t>Use </a:t>
                </a:r>
                <a14:m>
                  <m:oMath xmlns:m="http://schemas.openxmlformats.org/officeDocument/2006/math">
                    <m:r>
                      <a:rPr lang="en-US" sz="3200" b="0" i="1" smtClean="0">
                        <a:latin typeface="Cambria Math" panose="02040503050406030204" pitchFamily="18" charset="0"/>
                      </a:rPr>
                      <m:t>𝑘</m:t>
                    </m:r>
                    <m:r>
                      <a:rPr lang="en-US" sz="3200" b="0" i="1" smtClean="0">
                        <a:latin typeface="Cambria Math" panose="02040503050406030204" pitchFamily="18" charset="0"/>
                      </a:rPr>
                      <m:t>/</m:t>
                    </m:r>
                    <m:r>
                      <a:rPr lang="en-US" sz="3200" b="0" i="1" smtClean="0">
                        <a:latin typeface="Cambria Math" panose="02040503050406030204" pitchFamily="18" charset="0"/>
                      </a:rPr>
                      <m:t>𝑛</m:t>
                    </m:r>
                  </m:oMath>
                </a14:m>
                <a:r>
                  <a:rPr lang="en-US" sz="3200" dirty="0"/>
                  <a:t> (more elaborate) </a:t>
                </a:r>
              </a:p>
              <a:p>
                <a:pPr marL="457200" indent="-457200">
                  <a:buFont typeface="Arial" panose="020B0604020202020204" pitchFamily="34" charset="0"/>
                  <a:buChar char="•"/>
                </a:pPr>
                <a:r>
                  <a:rPr lang="en-US" sz="3200" dirty="0"/>
                  <a:t>Is this enough? </a:t>
                </a:r>
                <a:endParaRPr lang="en-IL" sz="3200" dirty="0"/>
              </a:p>
            </p:txBody>
          </p:sp>
        </mc:Choice>
        <mc:Fallback xmlns="">
          <p:sp>
            <p:nvSpPr>
              <p:cNvPr id="3" name="TextBox 2">
                <a:extLst>
                  <a:ext uri="{FF2B5EF4-FFF2-40B4-BE49-F238E27FC236}">
                    <a16:creationId xmlns:a16="http://schemas.microsoft.com/office/drawing/2014/main" id="{07000F11-288B-43F9-82A9-974AC565E963}"/>
                  </a:ext>
                </a:extLst>
              </p:cNvPr>
              <p:cNvSpPr txBox="1">
                <a:spLocks noRot="1" noChangeAspect="1" noMove="1" noResize="1" noEditPoints="1" noAdjustHandles="1" noChangeArrowheads="1" noChangeShapeType="1" noTextEdit="1"/>
              </p:cNvSpPr>
              <p:nvPr/>
            </p:nvSpPr>
            <p:spPr>
              <a:xfrm>
                <a:off x="1203242" y="640934"/>
                <a:ext cx="5056449" cy="1569660"/>
              </a:xfrm>
              <a:prstGeom prst="rect">
                <a:avLst/>
              </a:prstGeom>
              <a:blipFill>
                <a:blip r:embed="rId2"/>
                <a:stretch>
                  <a:fillRect l="-2771" t="-5039" r="-2169" b="-11628"/>
                </a:stretch>
              </a:blipFill>
            </p:spPr>
            <p:txBody>
              <a:bodyPr/>
              <a:lstStyle/>
              <a:p>
                <a:r>
                  <a:rPr lang="en-IL">
                    <a:noFill/>
                  </a:rPr>
                  <a:t> </a:t>
                </a:r>
              </a:p>
            </p:txBody>
          </p:sp>
        </mc:Fallback>
      </mc:AlternateContent>
    </p:spTree>
    <p:extLst>
      <p:ext uri="{BB962C8B-B14F-4D97-AF65-F5344CB8AC3E}">
        <p14:creationId xmlns:p14="http://schemas.microsoft.com/office/powerpoint/2010/main" val="1854636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5">
            <a:extLst>
              <a:ext uri="{FF2B5EF4-FFF2-40B4-BE49-F238E27FC236}">
                <a16:creationId xmlns:a16="http://schemas.microsoft.com/office/drawing/2014/main" id="{5385AC7B-1ADE-866D-4C8A-00FC1A468CA7}"/>
              </a:ext>
            </a:extLst>
          </p:cNvPr>
          <p:cNvGraphicFramePr>
            <a:graphicFrameLocks noGrp="1"/>
          </p:cNvGraphicFramePr>
          <p:nvPr/>
        </p:nvGraphicFramePr>
        <p:xfrm>
          <a:off x="1636296" y="3332746"/>
          <a:ext cx="8983580" cy="2745300"/>
        </p:xfrm>
        <a:graphic>
          <a:graphicData uri="http://schemas.openxmlformats.org/drawingml/2006/table">
            <a:tbl>
              <a:tblPr firstRow="1" firstCol="1">
                <a:tableStyleId>{21E4AEA4-8DFA-4A89-87EB-49C32662AFE0}</a:tableStyleId>
              </a:tblPr>
              <a:tblGrid>
                <a:gridCol w="1900990">
                  <a:extLst>
                    <a:ext uri="{9D8B030D-6E8A-4147-A177-3AD203B41FA5}">
                      <a16:colId xmlns:a16="http://schemas.microsoft.com/office/drawing/2014/main" val="3846206249"/>
                    </a:ext>
                  </a:extLst>
                </a:gridCol>
                <a:gridCol w="1692442">
                  <a:extLst>
                    <a:ext uri="{9D8B030D-6E8A-4147-A177-3AD203B41FA5}">
                      <a16:colId xmlns:a16="http://schemas.microsoft.com/office/drawing/2014/main" val="407943355"/>
                    </a:ext>
                  </a:extLst>
                </a:gridCol>
                <a:gridCol w="1796716">
                  <a:extLst>
                    <a:ext uri="{9D8B030D-6E8A-4147-A177-3AD203B41FA5}">
                      <a16:colId xmlns:a16="http://schemas.microsoft.com/office/drawing/2014/main" val="3212117648"/>
                    </a:ext>
                  </a:extLst>
                </a:gridCol>
                <a:gridCol w="1796716">
                  <a:extLst>
                    <a:ext uri="{9D8B030D-6E8A-4147-A177-3AD203B41FA5}">
                      <a16:colId xmlns:a16="http://schemas.microsoft.com/office/drawing/2014/main" val="3220865350"/>
                    </a:ext>
                  </a:extLst>
                </a:gridCol>
                <a:gridCol w="1796716">
                  <a:extLst>
                    <a:ext uri="{9D8B030D-6E8A-4147-A177-3AD203B41FA5}">
                      <a16:colId xmlns:a16="http://schemas.microsoft.com/office/drawing/2014/main" val="2437188302"/>
                    </a:ext>
                  </a:extLst>
                </a:gridCol>
              </a:tblGrid>
              <a:tr h="549060">
                <a:tc>
                  <a:txBody>
                    <a:bodyPr/>
                    <a:lstStyle/>
                    <a:p>
                      <a:pPr algn="ctr"/>
                      <a:endParaRPr lang="en-US" sz="2400" dirty="0"/>
                    </a:p>
                  </a:txBody>
                  <a:tcPr>
                    <a:lnTlToBr w="38100" cap="flat" cmpd="sng" algn="ctr">
                      <a:solidFill>
                        <a:schemeClr val="bg1"/>
                      </a:solidFill>
                      <a:prstDash val="solid"/>
                      <a:round/>
                      <a:headEnd type="none" w="med" len="med"/>
                      <a:tailEnd type="none" w="med" len="med"/>
                    </a:lnTlToBr>
                  </a:tcPr>
                </a:tc>
                <a:tc>
                  <a:txBody>
                    <a:bodyPr/>
                    <a:lstStyle/>
                    <a:p>
                      <a:pPr algn="ctr"/>
                      <a:r>
                        <a:rPr lang="en-US" sz="2400" dirty="0"/>
                        <a:t>Stolen</a:t>
                      </a:r>
                    </a:p>
                  </a:txBody>
                  <a:tcPr/>
                </a:tc>
                <a:tc>
                  <a:txBody>
                    <a:bodyPr/>
                    <a:lstStyle/>
                    <a:p>
                      <a:pPr algn="ctr"/>
                      <a:r>
                        <a:rPr lang="en-US" sz="2400" dirty="0"/>
                        <a:t>Leaked</a:t>
                      </a:r>
                    </a:p>
                  </a:txBody>
                  <a:tcPr/>
                </a:tc>
                <a:tc>
                  <a:txBody>
                    <a:bodyPr/>
                    <a:lstStyle/>
                    <a:p>
                      <a:pPr algn="ctr"/>
                      <a:r>
                        <a:rPr lang="en-US" sz="2400" dirty="0"/>
                        <a:t>Lost</a:t>
                      </a:r>
                    </a:p>
                  </a:txBody>
                  <a:tcPr/>
                </a:tc>
                <a:tc>
                  <a:txBody>
                    <a:bodyPr/>
                    <a:lstStyle/>
                    <a:p>
                      <a:pPr algn="ctr"/>
                      <a:r>
                        <a:rPr lang="en-US" sz="2400" dirty="0"/>
                        <a:t>Safe</a:t>
                      </a:r>
                    </a:p>
                  </a:txBody>
                  <a:tcPr/>
                </a:tc>
                <a:extLst>
                  <a:ext uri="{0D108BD9-81ED-4DB2-BD59-A6C34878D82A}">
                    <a16:rowId xmlns:a16="http://schemas.microsoft.com/office/drawing/2014/main" val="3332752241"/>
                  </a:ext>
                </a:extLst>
              </a:tr>
              <a:tr h="549060">
                <a:tc>
                  <a:txBody>
                    <a:bodyPr/>
                    <a:lstStyle/>
                    <a:p>
                      <a:pPr algn="ctr"/>
                      <a:r>
                        <a:rPr lang="en-US" sz="2400" dirty="0"/>
                        <a:t>Stolen</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3706788019"/>
                  </a:ext>
                </a:extLst>
              </a:tr>
              <a:tr h="549060">
                <a:tc>
                  <a:txBody>
                    <a:bodyPr/>
                    <a:lstStyle/>
                    <a:p>
                      <a:pPr algn="ctr"/>
                      <a:r>
                        <a:rPr lang="en-US" sz="2400" dirty="0"/>
                        <a:t>Leaked</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364161627"/>
                  </a:ext>
                </a:extLst>
              </a:tr>
              <a:tr h="549060">
                <a:tc>
                  <a:txBody>
                    <a:bodyPr/>
                    <a:lstStyle/>
                    <a:p>
                      <a:pPr algn="ctr"/>
                      <a:r>
                        <a:rPr lang="en-US" sz="2400" dirty="0"/>
                        <a:t>Lost</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2765728417"/>
                  </a:ext>
                </a:extLst>
              </a:tr>
              <a:tr h="549060">
                <a:tc>
                  <a:txBody>
                    <a:bodyPr/>
                    <a:lstStyle/>
                    <a:p>
                      <a:pPr algn="ctr"/>
                      <a:r>
                        <a:rPr lang="en-US" sz="2400" dirty="0"/>
                        <a:t>Safe</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2252425480"/>
                  </a:ext>
                </a:extLst>
              </a:tr>
            </a:tbl>
          </a:graphicData>
        </a:graphic>
      </p:graphicFrame>
      <p:pic>
        <p:nvPicPr>
          <p:cNvPr id="33" name="Graphic 32" descr="Close with solid fill">
            <a:extLst>
              <a:ext uri="{FF2B5EF4-FFF2-40B4-BE49-F238E27FC236}">
                <a16:creationId xmlns:a16="http://schemas.microsoft.com/office/drawing/2014/main" id="{F2D85CC6-91D4-483D-B763-524AAD7AF1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5309" y="5571943"/>
            <a:ext cx="552036" cy="552036"/>
          </a:xfrm>
          <a:prstGeom prst="rect">
            <a:avLst/>
          </a:prstGeom>
        </p:spPr>
      </p:pic>
      <p:sp>
        <p:nvSpPr>
          <p:cNvPr id="2" name="Title 1">
            <a:extLst>
              <a:ext uri="{FF2B5EF4-FFF2-40B4-BE49-F238E27FC236}">
                <a16:creationId xmlns:a16="http://schemas.microsoft.com/office/drawing/2014/main" id="{A5541C13-8E00-6F6F-BDC3-853616340578}"/>
              </a:ext>
            </a:extLst>
          </p:cNvPr>
          <p:cNvSpPr>
            <a:spLocks noGrp="1"/>
          </p:cNvSpPr>
          <p:nvPr>
            <p:ph type="title"/>
          </p:nvPr>
        </p:nvSpPr>
        <p:spPr/>
        <p:txBody>
          <a:bodyPr/>
          <a:lstStyle/>
          <a:p>
            <a:r>
              <a:rPr lang="en-US" dirty="0"/>
              <a:t>Profiles</a:t>
            </a:r>
          </a:p>
        </p:txBody>
      </p:sp>
      <p:pic>
        <p:nvPicPr>
          <p:cNvPr id="26" name="Key-icon.png" descr="A close up of a light&#10;&#10;Description automatically generated with low confidence">
            <a:extLst>
              <a:ext uri="{FF2B5EF4-FFF2-40B4-BE49-F238E27FC236}">
                <a16:creationId xmlns:a16="http://schemas.microsoft.com/office/drawing/2014/main" id="{B4D02D2B-69FE-6556-F1BC-43DD41BABAA4}"/>
              </a:ext>
            </a:extLst>
          </p:cNvPr>
          <p:cNvPicPr>
            <a:picLocks noChangeAspect="1"/>
          </p:cNvPicPr>
          <p:nvPr/>
        </p:nvPicPr>
        <p:blipFill>
          <a:blip r:embed="rId5">
            <a:duotone>
              <a:prstClr val="black"/>
              <a:srgbClr val="7030A0">
                <a:tint val="45000"/>
                <a:satMod val="400000"/>
              </a:srgbClr>
            </a:duotone>
          </a:blip>
          <a:stretch>
            <a:fillRect/>
          </a:stretch>
        </p:blipFill>
        <p:spPr>
          <a:xfrm rot="5400000">
            <a:off x="1631081" y="3317889"/>
            <a:ext cx="830186" cy="819757"/>
          </a:xfrm>
          <a:prstGeom prst="rect">
            <a:avLst/>
          </a:prstGeom>
          <a:ln w="12700">
            <a:miter lim="400000"/>
          </a:ln>
        </p:spPr>
      </p:pic>
      <p:pic>
        <p:nvPicPr>
          <p:cNvPr id="27" name="Key-icon.png" descr="A close up of a light&#10;&#10;Description automatically generated with low confidence">
            <a:extLst>
              <a:ext uri="{FF2B5EF4-FFF2-40B4-BE49-F238E27FC236}">
                <a16:creationId xmlns:a16="http://schemas.microsoft.com/office/drawing/2014/main" id="{76622C11-3095-CFA8-74EF-B88C50DFBE01}"/>
              </a:ext>
            </a:extLst>
          </p:cNvPr>
          <p:cNvPicPr>
            <a:picLocks noChangeAspect="1"/>
          </p:cNvPicPr>
          <p:nvPr/>
        </p:nvPicPr>
        <p:blipFill>
          <a:blip r:embed="rId5">
            <a:duotone>
              <a:prstClr val="black"/>
              <a:srgbClr val="D9C3A5">
                <a:tint val="50000"/>
                <a:satMod val="180000"/>
              </a:srgbClr>
            </a:duotone>
          </a:blip>
          <a:stretch>
            <a:fillRect/>
          </a:stretch>
        </p:blipFill>
        <p:spPr>
          <a:xfrm rot="5400000">
            <a:off x="2648274" y="3158574"/>
            <a:ext cx="830189" cy="819759"/>
          </a:xfrm>
          <a:prstGeom prst="rect">
            <a:avLst/>
          </a:prstGeom>
          <a:ln w="12700">
            <a:miter lim="400000"/>
          </a:ln>
        </p:spPr>
      </p:pic>
      <p:pic>
        <p:nvPicPr>
          <p:cNvPr id="37" name="Graphic 36" descr="Close with solid fill">
            <a:extLst>
              <a:ext uri="{FF2B5EF4-FFF2-40B4-BE49-F238E27FC236}">
                <a16:creationId xmlns:a16="http://schemas.microsoft.com/office/drawing/2014/main" id="{8C305D4B-57CE-C3C5-F4FA-A54A80ABE4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8176" y="3889617"/>
            <a:ext cx="552036" cy="552036"/>
          </a:xfrm>
          <a:prstGeom prst="rect">
            <a:avLst/>
          </a:prstGeom>
        </p:spPr>
      </p:pic>
      <p:pic>
        <p:nvPicPr>
          <p:cNvPr id="38" name="Graphic 37" descr="Close with solid fill">
            <a:extLst>
              <a:ext uri="{FF2B5EF4-FFF2-40B4-BE49-F238E27FC236}">
                <a16:creationId xmlns:a16="http://schemas.microsoft.com/office/drawing/2014/main" id="{337CFD1E-76F2-F1EC-3071-28FB1BA908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5309" y="3889617"/>
            <a:ext cx="552036" cy="552036"/>
          </a:xfrm>
          <a:prstGeom prst="rect">
            <a:avLst/>
          </a:prstGeom>
        </p:spPr>
      </p:pic>
      <p:pic>
        <p:nvPicPr>
          <p:cNvPr id="39" name="Graphic 38" descr="Close with solid fill">
            <a:extLst>
              <a:ext uri="{FF2B5EF4-FFF2-40B4-BE49-F238E27FC236}">
                <a16:creationId xmlns:a16="http://schemas.microsoft.com/office/drawing/2014/main" id="{7305606B-3758-C011-2666-1B01C93968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8160" y="3889617"/>
            <a:ext cx="552036" cy="552036"/>
          </a:xfrm>
          <a:prstGeom prst="rect">
            <a:avLst/>
          </a:prstGeom>
        </p:spPr>
      </p:pic>
      <p:pic>
        <p:nvPicPr>
          <p:cNvPr id="41" name="Graphic 40" descr="Close with solid fill">
            <a:extLst>
              <a:ext uri="{FF2B5EF4-FFF2-40B4-BE49-F238E27FC236}">
                <a16:creationId xmlns:a16="http://schemas.microsoft.com/office/drawing/2014/main" id="{E9DE37F9-96F8-2E59-CA40-00A88EF5D3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8176" y="4422800"/>
            <a:ext cx="552036" cy="552036"/>
          </a:xfrm>
          <a:prstGeom prst="rect">
            <a:avLst/>
          </a:prstGeom>
        </p:spPr>
      </p:pic>
      <p:pic>
        <p:nvPicPr>
          <p:cNvPr id="42" name="Graphic 41" descr="Close with solid fill">
            <a:extLst>
              <a:ext uri="{FF2B5EF4-FFF2-40B4-BE49-F238E27FC236}">
                <a16:creationId xmlns:a16="http://schemas.microsoft.com/office/drawing/2014/main" id="{4432E273-B86B-F7EC-7681-AAEBC54F9D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5309" y="4426798"/>
            <a:ext cx="552036" cy="552036"/>
          </a:xfrm>
          <a:prstGeom prst="rect">
            <a:avLst/>
          </a:prstGeom>
        </p:spPr>
      </p:pic>
      <p:pic>
        <p:nvPicPr>
          <p:cNvPr id="43" name="Graphic 42" descr="Close with solid fill">
            <a:extLst>
              <a:ext uri="{FF2B5EF4-FFF2-40B4-BE49-F238E27FC236}">
                <a16:creationId xmlns:a16="http://schemas.microsoft.com/office/drawing/2014/main" id="{60AA66C9-734D-89F2-2840-497DE8C4CA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8160" y="4426798"/>
            <a:ext cx="552036" cy="552036"/>
          </a:xfrm>
          <a:prstGeom prst="rect">
            <a:avLst/>
          </a:prstGeom>
        </p:spPr>
      </p:pic>
      <p:pic>
        <p:nvPicPr>
          <p:cNvPr id="45" name="Graphic 44" descr="Close with solid fill">
            <a:extLst>
              <a:ext uri="{FF2B5EF4-FFF2-40B4-BE49-F238E27FC236}">
                <a16:creationId xmlns:a16="http://schemas.microsoft.com/office/drawing/2014/main" id="{8D16F8DA-BB30-0A8F-D8B8-C2D86947E6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8176" y="4944157"/>
            <a:ext cx="552036" cy="552036"/>
          </a:xfrm>
          <a:prstGeom prst="rect">
            <a:avLst/>
          </a:prstGeom>
        </p:spPr>
      </p:pic>
      <p:pic>
        <p:nvPicPr>
          <p:cNvPr id="46" name="Graphic 45" descr="Close with solid fill">
            <a:extLst>
              <a:ext uri="{FF2B5EF4-FFF2-40B4-BE49-F238E27FC236}">
                <a16:creationId xmlns:a16="http://schemas.microsoft.com/office/drawing/2014/main" id="{E00C52E8-BF71-9911-AA2B-1EFDC89B5B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5309" y="4944157"/>
            <a:ext cx="552036" cy="552036"/>
          </a:xfrm>
          <a:prstGeom prst="rect">
            <a:avLst/>
          </a:prstGeom>
        </p:spPr>
      </p:pic>
      <p:pic>
        <p:nvPicPr>
          <p:cNvPr id="47" name="Graphic 46" descr="Close with solid fill">
            <a:extLst>
              <a:ext uri="{FF2B5EF4-FFF2-40B4-BE49-F238E27FC236}">
                <a16:creationId xmlns:a16="http://schemas.microsoft.com/office/drawing/2014/main" id="{1B73F81E-15EF-0375-B5E2-669B4FB50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8160" y="4944157"/>
            <a:ext cx="552036" cy="552036"/>
          </a:xfrm>
          <a:prstGeom prst="rect">
            <a:avLst/>
          </a:prstGeom>
        </p:spPr>
      </p:pic>
      <p:pic>
        <p:nvPicPr>
          <p:cNvPr id="48" name="Graphic 47" descr="Close with solid fill">
            <a:extLst>
              <a:ext uri="{FF2B5EF4-FFF2-40B4-BE49-F238E27FC236}">
                <a16:creationId xmlns:a16="http://schemas.microsoft.com/office/drawing/2014/main" id="{87CD77EB-91C7-05DD-9A68-9981CD99D3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8176" y="5552775"/>
            <a:ext cx="552036" cy="552036"/>
          </a:xfrm>
          <a:prstGeom prst="rect">
            <a:avLst/>
          </a:prstGeom>
        </p:spPr>
      </p:pic>
      <p:pic>
        <p:nvPicPr>
          <p:cNvPr id="53" name="Graphic 52" descr="Checkmark with solid fill">
            <a:extLst>
              <a:ext uri="{FF2B5EF4-FFF2-40B4-BE49-F238E27FC236}">
                <a16:creationId xmlns:a16="http://schemas.microsoft.com/office/drawing/2014/main" id="{599F8E45-241F-F58D-CEAB-0BE5685CA6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65456" y="5576727"/>
            <a:ext cx="552036" cy="552036"/>
          </a:xfrm>
          <a:prstGeom prst="rect">
            <a:avLst/>
          </a:prstGeom>
        </p:spPr>
      </p:pic>
      <p:sp>
        <p:nvSpPr>
          <p:cNvPr id="28" name="TextBox 27">
            <a:extLst>
              <a:ext uri="{FF2B5EF4-FFF2-40B4-BE49-F238E27FC236}">
                <a16:creationId xmlns:a16="http://schemas.microsoft.com/office/drawing/2014/main" id="{6E9E3510-8B29-4762-8477-FDB96FCEDEF7}"/>
              </a:ext>
            </a:extLst>
          </p:cNvPr>
          <p:cNvSpPr txBox="1"/>
          <p:nvPr/>
        </p:nvSpPr>
        <p:spPr>
          <a:xfrm>
            <a:off x="1636295" y="2548512"/>
            <a:ext cx="8983580" cy="584775"/>
          </a:xfrm>
          <a:prstGeom prst="rect">
            <a:avLst/>
          </a:prstGeom>
          <a:noFill/>
        </p:spPr>
        <p:txBody>
          <a:bodyPr wrap="square" rtlCol="0">
            <a:spAutoFit/>
          </a:bodyPr>
          <a:lstStyle/>
          <a:p>
            <a:r>
              <a:rPr lang="en-US" sz="3200" b="1" dirty="0"/>
              <a:t>One-key wallet profile: </a:t>
            </a:r>
            <a:endParaRPr lang="en-US" sz="3200" dirty="0"/>
          </a:p>
        </p:txBody>
      </p:sp>
      <p:pic>
        <p:nvPicPr>
          <p:cNvPr id="29" name="Graphic 28" descr="Close with solid fill">
            <a:extLst>
              <a:ext uri="{FF2B5EF4-FFF2-40B4-BE49-F238E27FC236}">
                <a16:creationId xmlns:a16="http://schemas.microsoft.com/office/drawing/2014/main" id="{EC6297FC-BF81-4B5D-A8A9-1653B01475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8160" y="5576727"/>
            <a:ext cx="552036" cy="552036"/>
          </a:xfrm>
          <a:prstGeom prst="rect">
            <a:avLst/>
          </a:prstGeom>
        </p:spPr>
      </p:pic>
      <p:pic>
        <p:nvPicPr>
          <p:cNvPr id="31" name="Graphic 30" descr="Checkmark with solid fill">
            <a:extLst>
              <a:ext uri="{FF2B5EF4-FFF2-40B4-BE49-F238E27FC236}">
                <a16:creationId xmlns:a16="http://schemas.microsoft.com/office/drawing/2014/main" id="{A05FD039-94E3-427F-9AB2-941C8677A1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65456" y="4422800"/>
            <a:ext cx="552036" cy="552036"/>
          </a:xfrm>
          <a:prstGeom prst="rect">
            <a:avLst/>
          </a:prstGeom>
        </p:spPr>
      </p:pic>
      <p:pic>
        <p:nvPicPr>
          <p:cNvPr id="34" name="Graphic 33" descr="Checkmark with solid fill">
            <a:extLst>
              <a:ext uri="{FF2B5EF4-FFF2-40B4-BE49-F238E27FC236}">
                <a16:creationId xmlns:a16="http://schemas.microsoft.com/office/drawing/2014/main" id="{4490E787-2392-454C-98D2-4C2B0D395A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65456" y="4997926"/>
            <a:ext cx="552036" cy="552036"/>
          </a:xfrm>
          <a:prstGeom prst="rect">
            <a:avLst/>
          </a:prstGeom>
        </p:spPr>
      </p:pic>
      <p:pic>
        <p:nvPicPr>
          <p:cNvPr id="35" name="Graphic 34" descr="Checkmark with solid fill">
            <a:extLst>
              <a:ext uri="{FF2B5EF4-FFF2-40B4-BE49-F238E27FC236}">
                <a16:creationId xmlns:a16="http://schemas.microsoft.com/office/drawing/2014/main" id="{E355ED6F-1CDC-4224-B3BC-78F5155DBD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65456" y="3843999"/>
            <a:ext cx="552036" cy="552036"/>
          </a:xfrm>
          <a:prstGeom prst="rect">
            <a:avLst/>
          </a:prstGeom>
        </p:spPr>
      </p:pic>
    </p:spTree>
    <p:extLst>
      <p:ext uri="{BB962C8B-B14F-4D97-AF65-F5344CB8AC3E}">
        <p14:creationId xmlns:p14="http://schemas.microsoft.com/office/powerpoint/2010/main" val="352626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41C13-8E00-6F6F-BDC3-853616340578}"/>
              </a:ext>
            </a:extLst>
          </p:cNvPr>
          <p:cNvSpPr>
            <a:spLocks noGrp="1"/>
          </p:cNvSpPr>
          <p:nvPr>
            <p:ph type="title"/>
          </p:nvPr>
        </p:nvSpPr>
        <p:spPr/>
        <p:txBody>
          <a:bodyPr/>
          <a:lstStyle/>
          <a:p>
            <a:r>
              <a:rPr lang="en-US" dirty="0"/>
              <a:t>Profiles</a:t>
            </a:r>
          </a:p>
        </p:txBody>
      </p:sp>
      <p:graphicFrame>
        <p:nvGraphicFramePr>
          <p:cNvPr id="82" name="Table 5">
            <a:extLst>
              <a:ext uri="{FF2B5EF4-FFF2-40B4-BE49-F238E27FC236}">
                <a16:creationId xmlns:a16="http://schemas.microsoft.com/office/drawing/2014/main" id="{19114AB6-5757-46FC-AD0E-44A31676FE1B}"/>
              </a:ext>
            </a:extLst>
          </p:cNvPr>
          <p:cNvGraphicFramePr>
            <a:graphicFrameLocks noGrp="1"/>
          </p:cNvGraphicFramePr>
          <p:nvPr>
            <p:extLst>
              <p:ext uri="{D42A27DB-BD31-4B8C-83A1-F6EECF244321}">
                <p14:modId xmlns:p14="http://schemas.microsoft.com/office/powerpoint/2010/main" val="3475747169"/>
              </p:ext>
            </p:extLst>
          </p:nvPr>
        </p:nvGraphicFramePr>
        <p:xfrm>
          <a:off x="33412" y="3248320"/>
          <a:ext cx="5650834" cy="2254180"/>
        </p:xfrm>
        <a:graphic>
          <a:graphicData uri="http://schemas.openxmlformats.org/drawingml/2006/table">
            <a:tbl>
              <a:tblPr firstRow="1" firstCol="1">
                <a:tableStyleId>{21E4AEA4-8DFA-4A89-87EB-49C32662AFE0}</a:tableStyleId>
              </a:tblPr>
              <a:tblGrid>
                <a:gridCol w="1195757">
                  <a:extLst>
                    <a:ext uri="{9D8B030D-6E8A-4147-A177-3AD203B41FA5}">
                      <a16:colId xmlns:a16="http://schemas.microsoft.com/office/drawing/2014/main" val="3846206249"/>
                    </a:ext>
                  </a:extLst>
                </a:gridCol>
                <a:gridCol w="1064576">
                  <a:extLst>
                    <a:ext uri="{9D8B030D-6E8A-4147-A177-3AD203B41FA5}">
                      <a16:colId xmlns:a16="http://schemas.microsoft.com/office/drawing/2014/main" val="407943355"/>
                    </a:ext>
                  </a:extLst>
                </a:gridCol>
                <a:gridCol w="1130167">
                  <a:extLst>
                    <a:ext uri="{9D8B030D-6E8A-4147-A177-3AD203B41FA5}">
                      <a16:colId xmlns:a16="http://schemas.microsoft.com/office/drawing/2014/main" val="3212117648"/>
                    </a:ext>
                  </a:extLst>
                </a:gridCol>
                <a:gridCol w="1130167">
                  <a:extLst>
                    <a:ext uri="{9D8B030D-6E8A-4147-A177-3AD203B41FA5}">
                      <a16:colId xmlns:a16="http://schemas.microsoft.com/office/drawing/2014/main" val="3220865350"/>
                    </a:ext>
                  </a:extLst>
                </a:gridCol>
                <a:gridCol w="1130167">
                  <a:extLst>
                    <a:ext uri="{9D8B030D-6E8A-4147-A177-3AD203B41FA5}">
                      <a16:colId xmlns:a16="http://schemas.microsoft.com/office/drawing/2014/main" val="2437188302"/>
                    </a:ext>
                  </a:extLst>
                </a:gridCol>
              </a:tblGrid>
              <a:tr h="450836">
                <a:tc>
                  <a:txBody>
                    <a:bodyPr/>
                    <a:lstStyle/>
                    <a:p>
                      <a:pPr algn="ctr"/>
                      <a:endParaRPr lang="en-US" sz="2000" dirty="0"/>
                    </a:p>
                  </a:txBody>
                  <a:tcPr>
                    <a:lnTlToBr w="38100" cap="flat" cmpd="sng" algn="ctr">
                      <a:solidFill>
                        <a:schemeClr val="bg1"/>
                      </a:solidFill>
                      <a:prstDash val="solid"/>
                      <a:round/>
                      <a:headEnd type="none" w="med" len="med"/>
                      <a:tailEnd type="none" w="med" len="med"/>
                    </a:lnTlToBr>
                  </a:tcPr>
                </a:tc>
                <a:tc>
                  <a:txBody>
                    <a:bodyPr/>
                    <a:lstStyle/>
                    <a:p>
                      <a:pPr algn="ctr"/>
                      <a:r>
                        <a:rPr lang="en-US" sz="2000" dirty="0"/>
                        <a:t>Stolen</a:t>
                      </a:r>
                    </a:p>
                  </a:txBody>
                  <a:tcPr/>
                </a:tc>
                <a:tc>
                  <a:txBody>
                    <a:bodyPr/>
                    <a:lstStyle/>
                    <a:p>
                      <a:pPr algn="ctr"/>
                      <a:r>
                        <a:rPr lang="en-US" sz="2000" dirty="0"/>
                        <a:t>Leaked</a:t>
                      </a:r>
                    </a:p>
                  </a:txBody>
                  <a:tcPr/>
                </a:tc>
                <a:tc>
                  <a:txBody>
                    <a:bodyPr/>
                    <a:lstStyle/>
                    <a:p>
                      <a:pPr algn="ctr"/>
                      <a:r>
                        <a:rPr lang="en-US" sz="2000" dirty="0"/>
                        <a:t>Lost</a:t>
                      </a:r>
                    </a:p>
                  </a:txBody>
                  <a:tcPr/>
                </a:tc>
                <a:tc>
                  <a:txBody>
                    <a:bodyPr/>
                    <a:lstStyle/>
                    <a:p>
                      <a:pPr algn="ctr"/>
                      <a:r>
                        <a:rPr lang="en-US" sz="2000" dirty="0"/>
                        <a:t>Safe</a:t>
                      </a:r>
                    </a:p>
                  </a:txBody>
                  <a:tcPr/>
                </a:tc>
                <a:extLst>
                  <a:ext uri="{0D108BD9-81ED-4DB2-BD59-A6C34878D82A}">
                    <a16:rowId xmlns:a16="http://schemas.microsoft.com/office/drawing/2014/main" val="3332752241"/>
                  </a:ext>
                </a:extLst>
              </a:tr>
              <a:tr h="450836">
                <a:tc>
                  <a:txBody>
                    <a:bodyPr/>
                    <a:lstStyle/>
                    <a:p>
                      <a:pPr algn="ctr"/>
                      <a:r>
                        <a:rPr lang="en-US" sz="2000" dirty="0"/>
                        <a:t>Stolen</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3706788019"/>
                  </a:ext>
                </a:extLst>
              </a:tr>
              <a:tr h="450836">
                <a:tc>
                  <a:txBody>
                    <a:bodyPr/>
                    <a:lstStyle/>
                    <a:p>
                      <a:pPr algn="ctr"/>
                      <a:r>
                        <a:rPr lang="en-US" sz="2000" dirty="0"/>
                        <a:t>Leaked</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364161627"/>
                  </a:ext>
                </a:extLst>
              </a:tr>
              <a:tr h="450836">
                <a:tc>
                  <a:txBody>
                    <a:bodyPr/>
                    <a:lstStyle/>
                    <a:p>
                      <a:pPr algn="ctr"/>
                      <a:r>
                        <a:rPr lang="en-US" sz="2000" dirty="0"/>
                        <a:t>Lost</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2765728417"/>
                  </a:ext>
                </a:extLst>
              </a:tr>
              <a:tr h="450836">
                <a:tc>
                  <a:txBody>
                    <a:bodyPr/>
                    <a:lstStyle/>
                    <a:p>
                      <a:pPr algn="ctr"/>
                      <a:r>
                        <a:rPr lang="en-US" sz="2000" dirty="0"/>
                        <a:t>Safe</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2252425480"/>
                  </a:ext>
                </a:extLst>
              </a:tr>
            </a:tbl>
          </a:graphicData>
        </a:graphic>
      </p:graphicFrame>
      <p:pic>
        <p:nvPicPr>
          <p:cNvPr id="83" name="Key-icon.png" descr="A close up of a light&#10;&#10;Description automatically generated with low confidence">
            <a:extLst>
              <a:ext uri="{FF2B5EF4-FFF2-40B4-BE49-F238E27FC236}">
                <a16:creationId xmlns:a16="http://schemas.microsoft.com/office/drawing/2014/main" id="{1812B0EF-8F5B-4F2B-8A47-4A1058A43DBF}"/>
              </a:ext>
            </a:extLst>
          </p:cNvPr>
          <p:cNvPicPr>
            <a:picLocks noChangeAspect="1"/>
          </p:cNvPicPr>
          <p:nvPr/>
        </p:nvPicPr>
        <p:blipFill>
          <a:blip r:embed="rId3">
            <a:duotone>
              <a:prstClr val="black"/>
              <a:srgbClr val="7030A0">
                <a:tint val="45000"/>
                <a:satMod val="400000"/>
              </a:srgbClr>
            </a:duotone>
          </a:blip>
          <a:stretch>
            <a:fillRect/>
          </a:stretch>
        </p:blipFill>
        <p:spPr>
          <a:xfrm rot="5400000">
            <a:off x="57291" y="3285512"/>
            <a:ext cx="561252" cy="554201"/>
          </a:xfrm>
          <a:prstGeom prst="rect">
            <a:avLst/>
          </a:prstGeom>
          <a:ln w="12700">
            <a:miter lim="400000"/>
          </a:ln>
        </p:spPr>
      </p:pic>
      <p:pic>
        <p:nvPicPr>
          <p:cNvPr id="84" name="Key-icon.png" descr="A close up of a light&#10;&#10;Description automatically generated with low confidence">
            <a:extLst>
              <a:ext uri="{FF2B5EF4-FFF2-40B4-BE49-F238E27FC236}">
                <a16:creationId xmlns:a16="http://schemas.microsoft.com/office/drawing/2014/main" id="{F782A6F5-5124-4399-987C-C3A18C47AE9E}"/>
              </a:ext>
            </a:extLst>
          </p:cNvPr>
          <p:cNvPicPr>
            <a:picLocks noChangeAspect="1"/>
          </p:cNvPicPr>
          <p:nvPr/>
        </p:nvPicPr>
        <p:blipFill>
          <a:blip r:embed="rId3">
            <a:duotone>
              <a:prstClr val="black"/>
              <a:srgbClr val="D9C3A5">
                <a:tint val="50000"/>
                <a:satMod val="180000"/>
              </a:srgbClr>
            </a:duotone>
          </a:blip>
          <a:stretch>
            <a:fillRect/>
          </a:stretch>
        </p:blipFill>
        <p:spPr>
          <a:xfrm rot="5400000">
            <a:off x="638709" y="3072647"/>
            <a:ext cx="591207" cy="583780"/>
          </a:xfrm>
          <a:prstGeom prst="rect">
            <a:avLst/>
          </a:prstGeom>
          <a:ln w="12700">
            <a:miter lim="400000"/>
          </a:ln>
        </p:spPr>
      </p:pic>
      <p:pic>
        <p:nvPicPr>
          <p:cNvPr id="85" name="Graphic 84" descr="Close with solid fill">
            <a:extLst>
              <a:ext uri="{FF2B5EF4-FFF2-40B4-BE49-F238E27FC236}">
                <a16:creationId xmlns:a16="http://schemas.microsoft.com/office/drawing/2014/main" id="{8EC49001-B194-43A8-A4E6-AA5D416349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8996" y="3805191"/>
            <a:ext cx="320040" cy="320040"/>
          </a:xfrm>
          <a:prstGeom prst="rect">
            <a:avLst/>
          </a:prstGeom>
        </p:spPr>
      </p:pic>
      <p:pic>
        <p:nvPicPr>
          <p:cNvPr id="86" name="Graphic 85" descr="Close with solid fill">
            <a:extLst>
              <a:ext uri="{FF2B5EF4-FFF2-40B4-BE49-F238E27FC236}">
                <a16:creationId xmlns:a16="http://schemas.microsoft.com/office/drawing/2014/main" id="{E04DE75C-1123-4450-A974-40904E2993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8996" y="4258268"/>
            <a:ext cx="320040" cy="320040"/>
          </a:xfrm>
          <a:prstGeom prst="rect">
            <a:avLst/>
          </a:prstGeom>
        </p:spPr>
      </p:pic>
      <p:pic>
        <p:nvPicPr>
          <p:cNvPr id="87" name="Graphic 86" descr="Checkmark with solid fill">
            <a:extLst>
              <a:ext uri="{FF2B5EF4-FFF2-40B4-BE49-F238E27FC236}">
                <a16:creationId xmlns:a16="http://schemas.microsoft.com/office/drawing/2014/main" id="{736F0C97-6FA9-4756-A1BE-E0D435E097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39890" y="5136261"/>
            <a:ext cx="365760" cy="365760"/>
          </a:xfrm>
          <a:prstGeom prst="rect">
            <a:avLst/>
          </a:prstGeom>
        </p:spPr>
      </p:pic>
      <p:pic>
        <p:nvPicPr>
          <p:cNvPr id="88" name="Graphic 87" descr="Checkmark with solid fill">
            <a:extLst>
              <a:ext uri="{FF2B5EF4-FFF2-40B4-BE49-F238E27FC236}">
                <a16:creationId xmlns:a16="http://schemas.microsoft.com/office/drawing/2014/main" id="{FEC59C29-FFCC-447F-B0E1-9886CF46E9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39890" y="4688463"/>
            <a:ext cx="365760" cy="365760"/>
          </a:xfrm>
          <a:prstGeom prst="rect">
            <a:avLst/>
          </a:prstGeom>
        </p:spPr>
      </p:pic>
      <p:pic>
        <p:nvPicPr>
          <p:cNvPr id="89" name="Graphic 88" descr="Close with solid fill">
            <a:extLst>
              <a:ext uri="{FF2B5EF4-FFF2-40B4-BE49-F238E27FC236}">
                <a16:creationId xmlns:a16="http://schemas.microsoft.com/office/drawing/2014/main" id="{CC4E99C2-B3A5-4125-962C-CFD3E0C466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73288" y="3805916"/>
            <a:ext cx="320040" cy="320040"/>
          </a:xfrm>
          <a:prstGeom prst="rect">
            <a:avLst/>
          </a:prstGeom>
        </p:spPr>
      </p:pic>
      <p:pic>
        <p:nvPicPr>
          <p:cNvPr id="90" name="Graphic 89" descr="Close with solid fill">
            <a:extLst>
              <a:ext uri="{FF2B5EF4-FFF2-40B4-BE49-F238E27FC236}">
                <a16:creationId xmlns:a16="http://schemas.microsoft.com/office/drawing/2014/main" id="{986E3BC4-06D5-4B2A-9436-321054CCD1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1997" y="3805916"/>
            <a:ext cx="320040" cy="320040"/>
          </a:xfrm>
          <a:prstGeom prst="rect">
            <a:avLst/>
          </a:prstGeom>
        </p:spPr>
      </p:pic>
      <p:pic>
        <p:nvPicPr>
          <p:cNvPr id="91" name="Graphic 90" descr="Close with solid fill">
            <a:extLst>
              <a:ext uri="{FF2B5EF4-FFF2-40B4-BE49-F238E27FC236}">
                <a16:creationId xmlns:a16="http://schemas.microsoft.com/office/drawing/2014/main" id="{326373AC-B997-4DE3-81A1-22F08CBDC4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8498" y="3805191"/>
            <a:ext cx="320040" cy="320040"/>
          </a:xfrm>
          <a:prstGeom prst="rect">
            <a:avLst/>
          </a:prstGeom>
        </p:spPr>
      </p:pic>
      <p:pic>
        <p:nvPicPr>
          <p:cNvPr id="92" name="Graphic 91" descr="Close with solid fill">
            <a:extLst>
              <a:ext uri="{FF2B5EF4-FFF2-40B4-BE49-F238E27FC236}">
                <a16:creationId xmlns:a16="http://schemas.microsoft.com/office/drawing/2014/main" id="{3C58F8E3-52A4-4D48-A80F-613B877F6F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73288" y="4258268"/>
            <a:ext cx="320040" cy="320040"/>
          </a:xfrm>
          <a:prstGeom prst="rect">
            <a:avLst/>
          </a:prstGeom>
        </p:spPr>
      </p:pic>
      <p:pic>
        <p:nvPicPr>
          <p:cNvPr id="93" name="Graphic 92" descr="Close with solid fill">
            <a:extLst>
              <a:ext uri="{FF2B5EF4-FFF2-40B4-BE49-F238E27FC236}">
                <a16:creationId xmlns:a16="http://schemas.microsoft.com/office/drawing/2014/main" id="{45B4FAFE-712E-419E-907D-6FDE5AF045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1997" y="4258268"/>
            <a:ext cx="320040" cy="320040"/>
          </a:xfrm>
          <a:prstGeom prst="rect">
            <a:avLst/>
          </a:prstGeom>
        </p:spPr>
      </p:pic>
      <p:pic>
        <p:nvPicPr>
          <p:cNvPr id="94" name="Graphic 93" descr="Close with solid fill">
            <a:extLst>
              <a:ext uri="{FF2B5EF4-FFF2-40B4-BE49-F238E27FC236}">
                <a16:creationId xmlns:a16="http://schemas.microsoft.com/office/drawing/2014/main" id="{F01A84D6-8804-4D47-92DA-415A0B90B0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8498" y="4258268"/>
            <a:ext cx="320040" cy="320040"/>
          </a:xfrm>
          <a:prstGeom prst="rect">
            <a:avLst/>
          </a:prstGeom>
        </p:spPr>
      </p:pic>
      <p:pic>
        <p:nvPicPr>
          <p:cNvPr id="95" name="Graphic 94" descr="Close with solid fill">
            <a:extLst>
              <a:ext uri="{FF2B5EF4-FFF2-40B4-BE49-F238E27FC236}">
                <a16:creationId xmlns:a16="http://schemas.microsoft.com/office/drawing/2014/main" id="{625F0BD3-531E-48EB-B2B7-784A214E71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73288" y="4688463"/>
            <a:ext cx="320040" cy="320040"/>
          </a:xfrm>
          <a:prstGeom prst="rect">
            <a:avLst/>
          </a:prstGeom>
        </p:spPr>
      </p:pic>
      <p:pic>
        <p:nvPicPr>
          <p:cNvPr id="96" name="Graphic 95" descr="Close with solid fill">
            <a:extLst>
              <a:ext uri="{FF2B5EF4-FFF2-40B4-BE49-F238E27FC236}">
                <a16:creationId xmlns:a16="http://schemas.microsoft.com/office/drawing/2014/main" id="{F09357B1-D357-41BC-AEF3-D0C7152095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1997" y="4688463"/>
            <a:ext cx="320040" cy="320040"/>
          </a:xfrm>
          <a:prstGeom prst="rect">
            <a:avLst/>
          </a:prstGeom>
        </p:spPr>
      </p:pic>
      <p:pic>
        <p:nvPicPr>
          <p:cNvPr id="97" name="Graphic 96" descr="Close with solid fill">
            <a:extLst>
              <a:ext uri="{FF2B5EF4-FFF2-40B4-BE49-F238E27FC236}">
                <a16:creationId xmlns:a16="http://schemas.microsoft.com/office/drawing/2014/main" id="{53D740A7-B721-40BF-AEF2-AD1F44F8C5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8498" y="4688463"/>
            <a:ext cx="320040" cy="320040"/>
          </a:xfrm>
          <a:prstGeom prst="rect">
            <a:avLst/>
          </a:prstGeom>
        </p:spPr>
      </p:pic>
      <p:pic>
        <p:nvPicPr>
          <p:cNvPr id="98" name="Graphic 97" descr="Close with solid fill">
            <a:extLst>
              <a:ext uri="{FF2B5EF4-FFF2-40B4-BE49-F238E27FC236}">
                <a16:creationId xmlns:a16="http://schemas.microsoft.com/office/drawing/2014/main" id="{31AB25AA-504F-45C2-8F5F-3BBCB03451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1997" y="5159121"/>
            <a:ext cx="320040" cy="320040"/>
          </a:xfrm>
          <a:prstGeom prst="rect">
            <a:avLst/>
          </a:prstGeom>
        </p:spPr>
      </p:pic>
      <p:pic>
        <p:nvPicPr>
          <p:cNvPr id="99" name="Graphic 98" descr="Close with solid fill">
            <a:extLst>
              <a:ext uri="{FF2B5EF4-FFF2-40B4-BE49-F238E27FC236}">
                <a16:creationId xmlns:a16="http://schemas.microsoft.com/office/drawing/2014/main" id="{CF8C9337-B188-4FCC-B530-0673C60194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8498" y="5159121"/>
            <a:ext cx="320040" cy="320040"/>
          </a:xfrm>
          <a:prstGeom prst="rect">
            <a:avLst/>
          </a:prstGeom>
        </p:spPr>
      </p:pic>
      <p:graphicFrame>
        <p:nvGraphicFramePr>
          <p:cNvPr id="100" name="Table 5">
            <a:extLst>
              <a:ext uri="{FF2B5EF4-FFF2-40B4-BE49-F238E27FC236}">
                <a16:creationId xmlns:a16="http://schemas.microsoft.com/office/drawing/2014/main" id="{E466D350-F858-445D-B709-3758920C691B}"/>
              </a:ext>
            </a:extLst>
          </p:cNvPr>
          <p:cNvGraphicFramePr>
            <a:graphicFrameLocks noGrp="1"/>
          </p:cNvGraphicFramePr>
          <p:nvPr>
            <p:extLst>
              <p:ext uri="{D42A27DB-BD31-4B8C-83A1-F6EECF244321}">
                <p14:modId xmlns:p14="http://schemas.microsoft.com/office/powerpoint/2010/main" val="3411929427"/>
              </p:ext>
            </p:extLst>
          </p:nvPr>
        </p:nvGraphicFramePr>
        <p:xfrm>
          <a:off x="6541166" y="3224981"/>
          <a:ext cx="5650834" cy="2254180"/>
        </p:xfrm>
        <a:graphic>
          <a:graphicData uri="http://schemas.openxmlformats.org/drawingml/2006/table">
            <a:tbl>
              <a:tblPr firstRow="1" firstCol="1">
                <a:tableStyleId>{21E4AEA4-8DFA-4A89-87EB-49C32662AFE0}</a:tableStyleId>
              </a:tblPr>
              <a:tblGrid>
                <a:gridCol w="1195757">
                  <a:extLst>
                    <a:ext uri="{9D8B030D-6E8A-4147-A177-3AD203B41FA5}">
                      <a16:colId xmlns:a16="http://schemas.microsoft.com/office/drawing/2014/main" val="3846206249"/>
                    </a:ext>
                  </a:extLst>
                </a:gridCol>
                <a:gridCol w="1064576">
                  <a:extLst>
                    <a:ext uri="{9D8B030D-6E8A-4147-A177-3AD203B41FA5}">
                      <a16:colId xmlns:a16="http://schemas.microsoft.com/office/drawing/2014/main" val="407943355"/>
                    </a:ext>
                  </a:extLst>
                </a:gridCol>
                <a:gridCol w="1130167">
                  <a:extLst>
                    <a:ext uri="{9D8B030D-6E8A-4147-A177-3AD203B41FA5}">
                      <a16:colId xmlns:a16="http://schemas.microsoft.com/office/drawing/2014/main" val="3212117648"/>
                    </a:ext>
                  </a:extLst>
                </a:gridCol>
                <a:gridCol w="1130167">
                  <a:extLst>
                    <a:ext uri="{9D8B030D-6E8A-4147-A177-3AD203B41FA5}">
                      <a16:colId xmlns:a16="http://schemas.microsoft.com/office/drawing/2014/main" val="3220865350"/>
                    </a:ext>
                  </a:extLst>
                </a:gridCol>
                <a:gridCol w="1130167">
                  <a:extLst>
                    <a:ext uri="{9D8B030D-6E8A-4147-A177-3AD203B41FA5}">
                      <a16:colId xmlns:a16="http://schemas.microsoft.com/office/drawing/2014/main" val="2437188302"/>
                    </a:ext>
                  </a:extLst>
                </a:gridCol>
              </a:tblGrid>
              <a:tr h="450836">
                <a:tc>
                  <a:txBody>
                    <a:bodyPr/>
                    <a:lstStyle/>
                    <a:p>
                      <a:pPr algn="ctr"/>
                      <a:endParaRPr lang="en-US" sz="2000" dirty="0"/>
                    </a:p>
                  </a:txBody>
                  <a:tcPr>
                    <a:lnTlToBr w="38100" cap="flat" cmpd="sng" algn="ctr">
                      <a:solidFill>
                        <a:schemeClr val="bg1"/>
                      </a:solidFill>
                      <a:prstDash val="solid"/>
                      <a:round/>
                      <a:headEnd type="none" w="med" len="med"/>
                      <a:tailEnd type="none" w="med" len="med"/>
                    </a:lnTlToBr>
                  </a:tcPr>
                </a:tc>
                <a:tc>
                  <a:txBody>
                    <a:bodyPr/>
                    <a:lstStyle/>
                    <a:p>
                      <a:pPr algn="ctr"/>
                      <a:r>
                        <a:rPr lang="en-US" sz="2000" dirty="0"/>
                        <a:t>Stolen</a:t>
                      </a:r>
                    </a:p>
                  </a:txBody>
                  <a:tcPr/>
                </a:tc>
                <a:tc>
                  <a:txBody>
                    <a:bodyPr/>
                    <a:lstStyle/>
                    <a:p>
                      <a:pPr algn="ctr"/>
                      <a:r>
                        <a:rPr lang="en-US" sz="2000" dirty="0"/>
                        <a:t>Leaked</a:t>
                      </a:r>
                    </a:p>
                  </a:txBody>
                  <a:tcPr/>
                </a:tc>
                <a:tc>
                  <a:txBody>
                    <a:bodyPr/>
                    <a:lstStyle/>
                    <a:p>
                      <a:pPr algn="ctr"/>
                      <a:r>
                        <a:rPr lang="en-US" sz="2000" dirty="0"/>
                        <a:t>Lost</a:t>
                      </a:r>
                    </a:p>
                  </a:txBody>
                  <a:tcPr/>
                </a:tc>
                <a:tc>
                  <a:txBody>
                    <a:bodyPr/>
                    <a:lstStyle/>
                    <a:p>
                      <a:pPr algn="ctr"/>
                      <a:r>
                        <a:rPr lang="en-US" sz="2000" dirty="0"/>
                        <a:t>Safe</a:t>
                      </a:r>
                    </a:p>
                  </a:txBody>
                  <a:tcPr/>
                </a:tc>
                <a:extLst>
                  <a:ext uri="{0D108BD9-81ED-4DB2-BD59-A6C34878D82A}">
                    <a16:rowId xmlns:a16="http://schemas.microsoft.com/office/drawing/2014/main" val="3332752241"/>
                  </a:ext>
                </a:extLst>
              </a:tr>
              <a:tr h="450836">
                <a:tc>
                  <a:txBody>
                    <a:bodyPr/>
                    <a:lstStyle/>
                    <a:p>
                      <a:pPr algn="ctr"/>
                      <a:r>
                        <a:rPr lang="en-US" sz="2000" dirty="0"/>
                        <a:t>Stolen</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3706788019"/>
                  </a:ext>
                </a:extLst>
              </a:tr>
              <a:tr h="450836">
                <a:tc>
                  <a:txBody>
                    <a:bodyPr/>
                    <a:lstStyle/>
                    <a:p>
                      <a:pPr algn="ctr"/>
                      <a:r>
                        <a:rPr lang="en-US" sz="2000" dirty="0"/>
                        <a:t>Leaked</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364161627"/>
                  </a:ext>
                </a:extLst>
              </a:tr>
              <a:tr h="450836">
                <a:tc>
                  <a:txBody>
                    <a:bodyPr/>
                    <a:lstStyle/>
                    <a:p>
                      <a:pPr algn="ctr"/>
                      <a:r>
                        <a:rPr lang="en-US" sz="2000" dirty="0"/>
                        <a:t>Lost</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2765728417"/>
                  </a:ext>
                </a:extLst>
              </a:tr>
              <a:tr h="450836">
                <a:tc>
                  <a:txBody>
                    <a:bodyPr/>
                    <a:lstStyle/>
                    <a:p>
                      <a:pPr algn="ctr"/>
                      <a:r>
                        <a:rPr lang="en-US" sz="2000" dirty="0"/>
                        <a:t>Safe</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2252425480"/>
                  </a:ext>
                </a:extLst>
              </a:tr>
            </a:tbl>
          </a:graphicData>
        </a:graphic>
      </p:graphicFrame>
      <p:pic>
        <p:nvPicPr>
          <p:cNvPr id="101" name="Key-icon.png" descr="A close up of a light&#10;&#10;Description automatically generated with low confidence">
            <a:extLst>
              <a:ext uri="{FF2B5EF4-FFF2-40B4-BE49-F238E27FC236}">
                <a16:creationId xmlns:a16="http://schemas.microsoft.com/office/drawing/2014/main" id="{90EFC657-E8DC-49E4-B7B0-06ACAB59B15A}"/>
              </a:ext>
            </a:extLst>
          </p:cNvPr>
          <p:cNvPicPr>
            <a:picLocks noChangeAspect="1"/>
          </p:cNvPicPr>
          <p:nvPr/>
        </p:nvPicPr>
        <p:blipFill>
          <a:blip r:embed="rId3">
            <a:duotone>
              <a:prstClr val="black"/>
              <a:srgbClr val="7030A0">
                <a:tint val="45000"/>
                <a:satMod val="400000"/>
              </a:srgbClr>
            </a:duotone>
          </a:blip>
          <a:stretch>
            <a:fillRect/>
          </a:stretch>
        </p:blipFill>
        <p:spPr>
          <a:xfrm rot="5400000">
            <a:off x="6461245" y="3319177"/>
            <a:ext cx="561252" cy="554201"/>
          </a:xfrm>
          <a:prstGeom prst="rect">
            <a:avLst/>
          </a:prstGeom>
          <a:ln w="12700">
            <a:miter lim="400000"/>
          </a:ln>
        </p:spPr>
      </p:pic>
      <p:pic>
        <p:nvPicPr>
          <p:cNvPr id="102" name="Key-icon.png" descr="A close up of a light&#10;&#10;Description automatically generated with low confidence">
            <a:extLst>
              <a:ext uri="{FF2B5EF4-FFF2-40B4-BE49-F238E27FC236}">
                <a16:creationId xmlns:a16="http://schemas.microsoft.com/office/drawing/2014/main" id="{520B350E-91CE-4F5F-B1EB-C934F675409B}"/>
              </a:ext>
            </a:extLst>
          </p:cNvPr>
          <p:cNvPicPr>
            <a:picLocks noChangeAspect="1"/>
          </p:cNvPicPr>
          <p:nvPr/>
        </p:nvPicPr>
        <p:blipFill>
          <a:blip r:embed="rId3">
            <a:duotone>
              <a:prstClr val="black"/>
              <a:srgbClr val="D9C3A5">
                <a:tint val="50000"/>
                <a:satMod val="180000"/>
              </a:srgbClr>
            </a:duotone>
          </a:blip>
          <a:stretch>
            <a:fillRect/>
          </a:stretch>
        </p:blipFill>
        <p:spPr>
          <a:xfrm rot="5400000">
            <a:off x="7042663" y="3106312"/>
            <a:ext cx="591207" cy="583780"/>
          </a:xfrm>
          <a:prstGeom prst="rect">
            <a:avLst/>
          </a:prstGeom>
          <a:ln w="12700">
            <a:miter lim="400000"/>
          </a:ln>
        </p:spPr>
      </p:pic>
      <p:pic>
        <p:nvPicPr>
          <p:cNvPr id="103" name="Graphic 102" descr="Close with solid fill">
            <a:extLst>
              <a:ext uri="{FF2B5EF4-FFF2-40B4-BE49-F238E27FC236}">
                <a16:creationId xmlns:a16="http://schemas.microsoft.com/office/drawing/2014/main" id="{97DE7F35-9EC3-4DD0-A165-09979491C6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92950" y="3838856"/>
            <a:ext cx="320040" cy="320040"/>
          </a:xfrm>
          <a:prstGeom prst="rect">
            <a:avLst/>
          </a:prstGeom>
        </p:spPr>
      </p:pic>
      <p:pic>
        <p:nvPicPr>
          <p:cNvPr id="104" name="Graphic 103" descr="Close with solid fill">
            <a:extLst>
              <a:ext uri="{FF2B5EF4-FFF2-40B4-BE49-F238E27FC236}">
                <a16:creationId xmlns:a16="http://schemas.microsoft.com/office/drawing/2014/main" id="{E2FF649B-6E5A-428F-8DE1-D05398A9DE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92950" y="4291933"/>
            <a:ext cx="320040" cy="320040"/>
          </a:xfrm>
          <a:prstGeom prst="rect">
            <a:avLst/>
          </a:prstGeom>
        </p:spPr>
      </p:pic>
      <p:pic>
        <p:nvPicPr>
          <p:cNvPr id="105" name="Graphic 104" descr="Checkmark with solid fill">
            <a:extLst>
              <a:ext uri="{FF2B5EF4-FFF2-40B4-BE49-F238E27FC236}">
                <a16:creationId xmlns:a16="http://schemas.microsoft.com/office/drawing/2014/main" id="{E3A6B150-053E-4B59-B928-C16D04AD6F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3844" y="5169926"/>
            <a:ext cx="365760" cy="365760"/>
          </a:xfrm>
          <a:prstGeom prst="rect">
            <a:avLst/>
          </a:prstGeom>
        </p:spPr>
      </p:pic>
      <p:pic>
        <p:nvPicPr>
          <p:cNvPr id="106" name="Graphic 105" descr="Close with solid fill">
            <a:extLst>
              <a:ext uri="{FF2B5EF4-FFF2-40B4-BE49-F238E27FC236}">
                <a16:creationId xmlns:a16="http://schemas.microsoft.com/office/drawing/2014/main" id="{FE457A17-3959-4373-8869-F6A8DA5C52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77242" y="3839581"/>
            <a:ext cx="320040" cy="320040"/>
          </a:xfrm>
          <a:prstGeom prst="rect">
            <a:avLst/>
          </a:prstGeom>
        </p:spPr>
      </p:pic>
      <p:pic>
        <p:nvPicPr>
          <p:cNvPr id="107" name="Graphic 106" descr="Close with solid fill">
            <a:extLst>
              <a:ext uri="{FF2B5EF4-FFF2-40B4-BE49-F238E27FC236}">
                <a16:creationId xmlns:a16="http://schemas.microsoft.com/office/drawing/2014/main" id="{3DA4B33F-2BF9-45C8-9BD5-6690B83B6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5951" y="3839581"/>
            <a:ext cx="320040" cy="320040"/>
          </a:xfrm>
          <a:prstGeom prst="rect">
            <a:avLst/>
          </a:prstGeom>
        </p:spPr>
      </p:pic>
      <p:pic>
        <p:nvPicPr>
          <p:cNvPr id="108" name="Graphic 107" descr="Close with solid fill">
            <a:extLst>
              <a:ext uri="{FF2B5EF4-FFF2-40B4-BE49-F238E27FC236}">
                <a16:creationId xmlns:a16="http://schemas.microsoft.com/office/drawing/2014/main" id="{C8BEA3BF-2A9B-454E-93E6-15A86D6B77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2452" y="3838856"/>
            <a:ext cx="320040" cy="320040"/>
          </a:xfrm>
          <a:prstGeom prst="rect">
            <a:avLst/>
          </a:prstGeom>
        </p:spPr>
      </p:pic>
      <p:pic>
        <p:nvPicPr>
          <p:cNvPr id="109" name="Graphic 108" descr="Close with solid fill">
            <a:extLst>
              <a:ext uri="{FF2B5EF4-FFF2-40B4-BE49-F238E27FC236}">
                <a16:creationId xmlns:a16="http://schemas.microsoft.com/office/drawing/2014/main" id="{D0914D1B-E6D5-4135-AECD-2494D7E480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77242" y="4291933"/>
            <a:ext cx="320040" cy="320040"/>
          </a:xfrm>
          <a:prstGeom prst="rect">
            <a:avLst/>
          </a:prstGeom>
        </p:spPr>
      </p:pic>
      <p:pic>
        <p:nvPicPr>
          <p:cNvPr id="110" name="Graphic 109" descr="Close with solid fill">
            <a:extLst>
              <a:ext uri="{FF2B5EF4-FFF2-40B4-BE49-F238E27FC236}">
                <a16:creationId xmlns:a16="http://schemas.microsoft.com/office/drawing/2014/main" id="{CA9CC74E-3B6F-441F-801A-E71E21F3B4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5951" y="4291933"/>
            <a:ext cx="320040" cy="320040"/>
          </a:xfrm>
          <a:prstGeom prst="rect">
            <a:avLst/>
          </a:prstGeom>
        </p:spPr>
      </p:pic>
      <p:pic>
        <p:nvPicPr>
          <p:cNvPr id="111" name="Graphic 110" descr="Close with solid fill">
            <a:extLst>
              <a:ext uri="{FF2B5EF4-FFF2-40B4-BE49-F238E27FC236}">
                <a16:creationId xmlns:a16="http://schemas.microsoft.com/office/drawing/2014/main" id="{5BF7CC34-D5AB-4619-9CB5-943F9E75F8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2452" y="4291933"/>
            <a:ext cx="320040" cy="320040"/>
          </a:xfrm>
          <a:prstGeom prst="rect">
            <a:avLst/>
          </a:prstGeom>
        </p:spPr>
      </p:pic>
      <p:pic>
        <p:nvPicPr>
          <p:cNvPr id="112" name="Graphic 111" descr="Close with solid fill">
            <a:extLst>
              <a:ext uri="{FF2B5EF4-FFF2-40B4-BE49-F238E27FC236}">
                <a16:creationId xmlns:a16="http://schemas.microsoft.com/office/drawing/2014/main" id="{18AFF521-D916-4C06-8616-EBF4B61A2F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77242" y="4722128"/>
            <a:ext cx="320040" cy="320040"/>
          </a:xfrm>
          <a:prstGeom prst="rect">
            <a:avLst/>
          </a:prstGeom>
        </p:spPr>
      </p:pic>
      <p:pic>
        <p:nvPicPr>
          <p:cNvPr id="113" name="Graphic 112" descr="Close with solid fill">
            <a:extLst>
              <a:ext uri="{FF2B5EF4-FFF2-40B4-BE49-F238E27FC236}">
                <a16:creationId xmlns:a16="http://schemas.microsoft.com/office/drawing/2014/main" id="{20CB80C7-332B-48C7-9289-987E4F0123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5951" y="4722128"/>
            <a:ext cx="320040" cy="320040"/>
          </a:xfrm>
          <a:prstGeom prst="rect">
            <a:avLst/>
          </a:prstGeom>
        </p:spPr>
      </p:pic>
      <p:pic>
        <p:nvPicPr>
          <p:cNvPr id="114" name="Graphic 113" descr="Close with solid fill">
            <a:extLst>
              <a:ext uri="{FF2B5EF4-FFF2-40B4-BE49-F238E27FC236}">
                <a16:creationId xmlns:a16="http://schemas.microsoft.com/office/drawing/2014/main" id="{387181D2-BAEB-410A-B74A-73EBB4EBD0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2452" y="4722128"/>
            <a:ext cx="320040" cy="320040"/>
          </a:xfrm>
          <a:prstGeom prst="rect">
            <a:avLst/>
          </a:prstGeom>
        </p:spPr>
      </p:pic>
      <p:pic>
        <p:nvPicPr>
          <p:cNvPr id="115" name="Graphic 114" descr="Close with solid fill">
            <a:extLst>
              <a:ext uri="{FF2B5EF4-FFF2-40B4-BE49-F238E27FC236}">
                <a16:creationId xmlns:a16="http://schemas.microsoft.com/office/drawing/2014/main" id="{BA68A1C1-E87D-4D28-BDFA-1B34DA4DE7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77242" y="5192786"/>
            <a:ext cx="320040" cy="320040"/>
          </a:xfrm>
          <a:prstGeom prst="rect">
            <a:avLst/>
          </a:prstGeom>
        </p:spPr>
      </p:pic>
      <p:pic>
        <p:nvPicPr>
          <p:cNvPr id="116" name="Graphic 115" descr="Close with solid fill">
            <a:extLst>
              <a:ext uri="{FF2B5EF4-FFF2-40B4-BE49-F238E27FC236}">
                <a16:creationId xmlns:a16="http://schemas.microsoft.com/office/drawing/2014/main" id="{A993AB0B-0C98-47EC-9EDE-E78B3B8293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5951" y="5192786"/>
            <a:ext cx="320040" cy="320040"/>
          </a:xfrm>
          <a:prstGeom prst="rect">
            <a:avLst/>
          </a:prstGeom>
        </p:spPr>
      </p:pic>
      <p:pic>
        <p:nvPicPr>
          <p:cNvPr id="117" name="Graphic 116" descr="Close with solid fill">
            <a:extLst>
              <a:ext uri="{FF2B5EF4-FFF2-40B4-BE49-F238E27FC236}">
                <a16:creationId xmlns:a16="http://schemas.microsoft.com/office/drawing/2014/main" id="{E7AFA6C3-2392-41B7-A2BB-7CF9EA2DEF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2452" y="5192786"/>
            <a:ext cx="320040" cy="320040"/>
          </a:xfrm>
          <a:prstGeom prst="rect">
            <a:avLst/>
          </a:prstGeom>
        </p:spPr>
      </p:pic>
      <p:pic>
        <p:nvPicPr>
          <p:cNvPr id="118" name="Graphic 117" descr="Checkmark with solid fill">
            <a:extLst>
              <a:ext uri="{FF2B5EF4-FFF2-40B4-BE49-F238E27FC236}">
                <a16:creationId xmlns:a16="http://schemas.microsoft.com/office/drawing/2014/main" id="{ED52A51A-DBD7-44F3-B823-685A2903C2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55496" y="5147067"/>
            <a:ext cx="365760" cy="365760"/>
          </a:xfrm>
          <a:prstGeom prst="rect">
            <a:avLst/>
          </a:prstGeom>
        </p:spPr>
      </p:pic>
      <p:pic>
        <p:nvPicPr>
          <p:cNvPr id="119" name="Graphic 118" descr="Close with solid fill">
            <a:extLst>
              <a:ext uri="{FF2B5EF4-FFF2-40B4-BE49-F238E27FC236}">
                <a16:creationId xmlns:a16="http://schemas.microsoft.com/office/drawing/2014/main" id="{DCB30D48-F914-488F-8388-D12E1C9D13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88939" y="4734182"/>
            <a:ext cx="320040" cy="320040"/>
          </a:xfrm>
          <a:prstGeom prst="rect">
            <a:avLst/>
          </a:prstGeom>
        </p:spPr>
      </p:pic>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87895675-214B-4241-AEB1-6CB37442E9DD}"/>
                  </a:ext>
                </a:extLst>
              </p:cNvPr>
              <p:cNvSpPr txBox="1"/>
              <p:nvPr/>
            </p:nvSpPr>
            <p:spPr>
              <a:xfrm>
                <a:off x="5720375" y="4246777"/>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120" name="TextBox 119">
                <a:extLst>
                  <a:ext uri="{FF2B5EF4-FFF2-40B4-BE49-F238E27FC236}">
                    <a16:creationId xmlns:a16="http://schemas.microsoft.com/office/drawing/2014/main" id="{87895675-214B-4241-AEB1-6CB37442E9DD}"/>
                  </a:ext>
                </a:extLst>
              </p:cNvPr>
              <p:cNvSpPr txBox="1">
                <a:spLocks noRot="1" noChangeAspect="1" noMove="1" noResize="1" noEditPoints="1" noAdjustHandles="1" noChangeArrowheads="1" noChangeShapeType="1" noTextEdit="1"/>
              </p:cNvSpPr>
              <p:nvPr/>
            </p:nvSpPr>
            <p:spPr>
              <a:xfrm>
                <a:off x="5720375" y="4246777"/>
                <a:ext cx="777330" cy="523220"/>
              </a:xfrm>
              <a:prstGeom prst="rect">
                <a:avLst/>
              </a:prstGeom>
              <a:blipFill>
                <a:blip r:embed="rId9"/>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F39AAD5-CB81-43BD-B8D6-1B68490C7815}"/>
                  </a:ext>
                </a:extLst>
              </p:cNvPr>
              <p:cNvSpPr txBox="1"/>
              <p:nvPr/>
            </p:nvSpPr>
            <p:spPr>
              <a:xfrm>
                <a:off x="728506" y="603729"/>
                <a:ext cx="10734988" cy="2062103"/>
              </a:xfrm>
              <a:prstGeom prst="rect">
                <a:avLst/>
              </a:prstGeom>
              <a:noFill/>
            </p:spPr>
            <p:txBody>
              <a:bodyPr wrap="square" rtlCol="0">
                <a:spAutoFit/>
              </a:bodyPr>
              <a:lstStyle/>
              <a:p>
                <a:r>
                  <a:rPr lang="en-US" sz="3200" b="1" dirty="0"/>
                  <a:t>Security profile</a:t>
                </a:r>
                <a:r>
                  <a:rPr lang="en-US" sz="3200" dirty="0"/>
                  <a:t>: Set of scenarios where a mechanism succeeds in all executions. </a:t>
                </a:r>
              </a:p>
              <a:p>
                <a:endParaRPr lang="en-US" sz="3200" dirty="0"/>
              </a:p>
              <a:p>
                <a:r>
                  <a:rPr lang="en-US" sz="3200" b="1" dirty="0"/>
                  <a:t>Partial order</a:t>
                </a:r>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𝑀</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&gt;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𝑀</m:t>
                        </m:r>
                      </m:e>
                      <m:sub>
                        <m:r>
                          <a:rPr lang="en-US" sz="3200" b="0" i="1" smtClean="0">
                            <a:latin typeface="Cambria Math" panose="02040503050406030204" pitchFamily="18" charset="0"/>
                          </a:rPr>
                          <m:t>2</m:t>
                        </m:r>
                      </m:sub>
                    </m:sSub>
                  </m:oMath>
                </a14:m>
                <a:r>
                  <a:rPr lang="en-US" sz="3200" dirty="0"/>
                  <a:t>   iff  </a:t>
                </a:r>
                <a14:m>
                  <m:oMath xmlns:m="http://schemas.openxmlformats.org/officeDocument/2006/math">
                    <m:r>
                      <m:rPr>
                        <m:nor/>
                      </m:rPr>
                      <a:rPr lang="en-US" sz="3200">
                        <a:latin typeface="Cambria Math" panose="02040503050406030204" pitchFamily="18" charset="0"/>
                      </a:rPr>
                      <m:t>SucProf</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𝑀</m:t>
                            </m:r>
                          </m:e>
                          <m:sub>
                            <m:r>
                              <a:rPr lang="en-US" sz="3200" b="0" i="1" smtClean="0">
                                <a:latin typeface="Cambria Math" panose="02040503050406030204" pitchFamily="18" charset="0"/>
                              </a:rPr>
                              <m:t>1</m:t>
                            </m:r>
                          </m:sub>
                        </m:sSub>
                      </m:e>
                    </m:d>
                    <m:r>
                      <a:rPr lang="en-US" sz="3200" b="0" i="1" smtClean="0">
                        <a:latin typeface="Cambria Math" panose="02040503050406030204" pitchFamily="18" charset="0"/>
                      </a:rPr>
                      <m:t>⊃</m:t>
                    </m:r>
                    <m:r>
                      <m:rPr>
                        <m:nor/>
                      </m:rPr>
                      <a:rPr lang="en-US" sz="3200" b="0" i="0" smtClean="0">
                        <a:latin typeface="Cambria Math" panose="02040503050406030204" pitchFamily="18" charset="0"/>
                      </a:rPr>
                      <m:t>SucProf</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𝑀</m:t>
                            </m:r>
                          </m:e>
                          <m:sub>
                            <m:r>
                              <a:rPr lang="en-US" sz="3200" b="0" i="1" smtClean="0">
                                <a:latin typeface="Cambria Math" panose="02040503050406030204" pitchFamily="18" charset="0"/>
                              </a:rPr>
                              <m:t>2</m:t>
                            </m:r>
                          </m:sub>
                        </m:sSub>
                      </m:e>
                    </m:d>
                  </m:oMath>
                </a14:m>
                <a:endParaRPr lang="en-US" sz="3200" dirty="0"/>
              </a:p>
            </p:txBody>
          </p:sp>
        </mc:Choice>
        <mc:Fallback xmlns="">
          <p:sp>
            <p:nvSpPr>
              <p:cNvPr id="44" name="TextBox 43">
                <a:extLst>
                  <a:ext uri="{FF2B5EF4-FFF2-40B4-BE49-F238E27FC236}">
                    <a16:creationId xmlns:a16="http://schemas.microsoft.com/office/drawing/2014/main" id="{FF39AAD5-CB81-43BD-B8D6-1B68490C7815}"/>
                  </a:ext>
                </a:extLst>
              </p:cNvPr>
              <p:cNvSpPr txBox="1">
                <a:spLocks noRot="1" noChangeAspect="1" noMove="1" noResize="1" noEditPoints="1" noAdjustHandles="1" noChangeArrowheads="1" noChangeShapeType="1" noTextEdit="1"/>
              </p:cNvSpPr>
              <p:nvPr/>
            </p:nvSpPr>
            <p:spPr>
              <a:xfrm>
                <a:off x="728506" y="603729"/>
                <a:ext cx="10734988" cy="2062103"/>
              </a:xfrm>
              <a:prstGeom prst="rect">
                <a:avLst/>
              </a:prstGeom>
              <a:blipFill>
                <a:blip r:embed="rId10"/>
                <a:stretch>
                  <a:fillRect l="-1477" t="-3846" r="-568" b="-9172"/>
                </a:stretch>
              </a:blipFill>
            </p:spPr>
            <p:txBody>
              <a:bodyPr/>
              <a:lstStyle/>
              <a:p>
                <a:r>
                  <a:rPr lang="en-IL">
                    <a:noFill/>
                  </a:rPr>
                  <a:t> </a:t>
                </a:r>
              </a:p>
            </p:txBody>
          </p:sp>
        </mc:Fallback>
      </mc:AlternateContent>
    </p:spTree>
    <p:extLst>
      <p:ext uri="{BB962C8B-B14F-4D97-AF65-F5344CB8AC3E}">
        <p14:creationId xmlns:p14="http://schemas.microsoft.com/office/powerpoint/2010/main" val="7533449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41C13-8E00-6F6F-BDC3-853616340578}"/>
              </a:ext>
            </a:extLst>
          </p:cNvPr>
          <p:cNvSpPr>
            <a:spLocks noGrp="1"/>
          </p:cNvSpPr>
          <p:nvPr>
            <p:ph type="title"/>
          </p:nvPr>
        </p:nvSpPr>
        <p:spPr/>
        <p:txBody>
          <a:bodyPr/>
          <a:lstStyle/>
          <a:p>
            <a:r>
              <a:rPr lang="en-US" dirty="0"/>
              <a:t>Profiles</a:t>
            </a:r>
          </a:p>
        </p:txBody>
      </p:sp>
      <p:graphicFrame>
        <p:nvGraphicFramePr>
          <p:cNvPr id="82" name="Table 5">
            <a:extLst>
              <a:ext uri="{FF2B5EF4-FFF2-40B4-BE49-F238E27FC236}">
                <a16:creationId xmlns:a16="http://schemas.microsoft.com/office/drawing/2014/main" id="{19114AB6-5757-46FC-AD0E-44A31676FE1B}"/>
              </a:ext>
            </a:extLst>
          </p:cNvPr>
          <p:cNvGraphicFramePr>
            <a:graphicFrameLocks noGrp="1"/>
          </p:cNvGraphicFramePr>
          <p:nvPr/>
        </p:nvGraphicFramePr>
        <p:xfrm>
          <a:off x="33412" y="3248320"/>
          <a:ext cx="5650834" cy="2254180"/>
        </p:xfrm>
        <a:graphic>
          <a:graphicData uri="http://schemas.openxmlformats.org/drawingml/2006/table">
            <a:tbl>
              <a:tblPr firstRow="1" firstCol="1">
                <a:tableStyleId>{21E4AEA4-8DFA-4A89-87EB-49C32662AFE0}</a:tableStyleId>
              </a:tblPr>
              <a:tblGrid>
                <a:gridCol w="1195757">
                  <a:extLst>
                    <a:ext uri="{9D8B030D-6E8A-4147-A177-3AD203B41FA5}">
                      <a16:colId xmlns:a16="http://schemas.microsoft.com/office/drawing/2014/main" val="3846206249"/>
                    </a:ext>
                  </a:extLst>
                </a:gridCol>
                <a:gridCol w="1064576">
                  <a:extLst>
                    <a:ext uri="{9D8B030D-6E8A-4147-A177-3AD203B41FA5}">
                      <a16:colId xmlns:a16="http://schemas.microsoft.com/office/drawing/2014/main" val="407943355"/>
                    </a:ext>
                  </a:extLst>
                </a:gridCol>
                <a:gridCol w="1130167">
                  <a:extLst>
                    <a:ext uri="{9D8B030D-6E8A-4147-A177-3AD203B41FA5}">
                      <a16:colId xmlns:a16="http://schemas.microsoft.com/office/drawing/2014/main" val="3212117648"/>
                    </a:ext>
                  </a:extLst>
                </a:gridCol>
                <a:gridCol w="1130167">
                  <a:extLst>
                    <a:ext uri="{9D8B030D-6E8A-4147-A177-3AD203B41FA5}">
                      <a16:colId xmlns:a16="http://schemas.microsoft.com/office/drawing/2014/main" val="3220865350"/>
                    </a:ext>
                  </a:extLst>
                </a:gridCol>
                <a:gridCol w="1130167">
                  <a:extLst>
                    <a:ext uri="{9D8B030D-6E8A-4147-A177-3AD203B41FA5}">
                      <a16:colId xmlns:a16="http://schemas.microsoft.com/office/drawing/2014/main" val="2437188302"/>
                    </a:ext>
                  </a:extLst>
                </a:gridCol>
              </a:tblGrid>
              <a:tr h="450836">
                <a:tc>
                  <a:txBody>
                    <a:bodyPr/>
                    <a:lstStyle/>
                    <a:p>
                      <a:pPr algn="ctr"/>
                      <a:endParaRPr lang="en-US" sz="2000" dirty="0"/>
                    </a:p>
                  </a:txBody>
                  <a:tcPr>
                    <a:lnTlToBr w="38100" cap="flat" cmpd="sng" algn="ctr">
                      <a:solidFill>
                        <a:schemeClr val="bg1"/>
                      </a:solidFill>
                      <a:prstDash val="solid"/>
                      <a:round/>
                      <a:headEnd type="none" w="med" len="med"/>
                      <a:tailEnd type="none" w="med" len="med"/>
                    </a:lnTlToBr>
                  </a:tcPr>
                </a:tc>
                <a:tc>
                  <a:txBody>
                    <a:bodyPr/>
                    <a:lstStyle/>
                    <a:p>
                      <a:pPr algn="ctr"/>
                      <a:r>
                        <a:rPr lang="en-US" sz="2000" dirty="0"/>
                        <a:t>Stolen</a:t>
                      </a:r>
                    </a:p>
                  </a:txBody>
                  <a:tcPr/>
                </a:tc>
                <a:tc>
                  <a:txBody>
                    <a:bodyPr/>
                    <a:lstStyle/>
                    <a:p>
                      <a:pPr algn="ctr"/>
                      <a:r>
                        <a:rPr lang="en-US" sz="2000" dirty="0"/>
                        <a:t>Leaked</a:t>
                      </a:r>
                    </a:p>
                  </a:txBody>
                  <a:tcPr/>
                </a:tc>
                <a:tc>
                  <a:txBody>
                    <a:bodyPr/>
                    <a:lstStyle/>
                    <a:p>
                      <a:pPr algn="ctr"/>
                      <a:r>
                        <a:rPr lang="en-US" sz="2000" dirty="0"/>
                        <a:t>Lost</a:t>
                      </a:r>
                    </a:p>
                  </a:txBody>
                  <a:tcPr/>
                </a:tc>
                <a:tc>
                  <a:txBody>
                    <a:bodyPr/>
                    <a:lstStyle/>
                    <a:p>
                      <a:pPr algn="ctr"/>
                      <a:r>
                        <a:rPr lang="en-US" sz="2000" dirty="0"/>
                        <a:t>Safe</a:t>
                      </a:r>
                    </a:p>
                  </a:txBody>
                  <a:tcPr/>
                </a:tc>
                <a:extLst>
                  <a:ext uri="{0D108BD9-81ED-4DB2-BD59-A6C34878D82A}">
                    <a16:rowId xmlns:a16="http://schemas.microsoft.com/office/drawing/2014/main" val="3332752241"/>
                  </a:ext>
                </a:extLst>
              </a:tr>
              <a:tr h="450836">
                <a:tc>
                  <a:txBody>
                    <a:bodyPr/>
                    <a:lstStyle/>
                    <a:p>
                      <a:pPr algn="ctr"/>
                      <a:r>
                        <a:rPr lang="en-US" sz="2000" dirty="0"/>
                        <a:t>Stolen</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3706788019"/>
                  </a:ext>
                </a:extLst>
              </a:tr>
              <a:tr h="450836">
                <a:tc>
                  <a:txBody>
                    <a:bodyPr/>
                    <a:lstStyle/>
                    <a:p>
                      <a:pPr algn="ctr"/>
                      <a:r>
                        <a:rPr lang="en-US" sz="2000" dirty="0"/>
                        <a:t>Leaked</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364161627"/>
                  </a:ext>
                </a:extLst>
              </a:tr>
              <a:tr h="450836">
                <a:tc>
                  <a:txBody>
                    <a:bodyPr/>
                    <a:lstStyle/>
                    <a:p>
                      <a:pPr algn="ctr"/>
                      <a:r>
                        <a:rPr lang="en-US" sz="2000" dirty="0"/>
                        <a:t>Lost</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2765728417"/>
                  </a:ext>
                </a:extLst>
              </a:tr>
              <a:tr h="450836">
                <a:tc>
                  <a:txBody>
                    <a:bodyPr/>
                    <a:lstStyle/>
                    <a:p>
                      <a:pPr algn="ctr"/>
                      <a:r>
                        <a:rPr lang="en-US" sz="2000" dirty="0"/>
                        <a:t>Safe</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2252425480"/>
                  </a:ext>
                </a:extLst>
              </a:tr>
            </a:tbl>
          </a:graphicData>
        </a:graphic>
      </p:graphicFrame>
      <p:pic>
        <p:nvPicPr>
          <p:cNvPr id="83" name="Key-icon.png" descr="A close up of a light&#10;&#10;Description automatically generated with low confidence">
            <a:extLst>
              <a:ext uri="{FF2B5EF4-FFF2-40B4-BE49-F238E27FC236}">
                <a16:creationId xmlns:a16="http://schemas.microsoft.com/office/drawing/2014/main" id="{1812B0EF-8F5B-4F2B-8A47-4A1058A43DBF}"/>
              </a:ext>
            </a:extLst>
          </p:cNvPr>
          <p:cNvPicPr>
            <a:picLocks noChangeAspect="1"/>
          </p:cNvPicPr>
          <p:nvPr/>
        </p:nvPicPr>
        <p:blipFill>
          <a:blip r:embed="rId3">
            <a:duotone>
              <a:prstClr val="black"/>
              <a:srgbClr val="7030A0">
                <a:tint val="45000"/>
                <a:satMod val="400000"/>
              </a:srgbClr>
            </a:duotone>
          </a:blip>
          <a:stretch>
            <a:fillRect/>
          </a:stretch>
        </p:blipFill>
        <p:spPr>
          <a:xfrm rot="5400000">
            <a:off x="57291" y="3285512"/>
            <a:ext cx="561252" cy="554201"/>
          </a:xfrm>
          <a:prstGeom prst="rect">
            <a:avLst/>
          </a:prstGeom>
          <a:ln w="12700">
            <a:miter lim="400000"/>
          </a:ln>
        </p:spPr>
      </p:pic>
      <p:pic>
        <p:nvPicPr>
          <p:cNvPr id="84" name="Key-icon.png" descr="A close up of a light&#10;&#10;Description automatically generated with low confidence">
            <a:extLst>
              <a:ext uri="{FF2B5EF4-FFF2-40B4-BE49-F238E27FC236}">
                <a16:creationId xmlns:a16="http://schemas.microsoft.com/office/drawing/2014/main" id="{F782A6F5-5124-4399-987C-C3A18C47AE9E}"/>
              </a:ext>
            </a:extLst>
          </p:cNvPr>
          <p:cNvPicPr>
            <a:picLocks noChangeAspect="1"/>
          </p:cNvPicPr>
          <p:nvPr/>
        </p:nvPicPr>
        <p:blipFill>
          <a:blip r:embed="rId3">
            <a:duotone>
              <a:prstClr val="black"/>
              <a:srgbClr val="D9C3A5">
                <a:tint val="50000"/>
                <a:satMod val="180000"/>
              </a:srgbClr>
            </a:duotone>
          </a:blip>
          <a:stretch>
            <a:fillRect/>
          </a:stretch>
        </p:blipFill>
        <p:spPr>
          <a:xfrm rot="5400000">
            <a:off x="638709" y="3072647"/>
            <a:ext cx="591207" cy="583780"/>
          </a:xfrm>
          <a:prstGeom prst="rect">
            <a:avLst/>
          </a:prstGeom>
          <a:ln w="12700">
            <a:miter lim="400000"/>
          </a:ln>
        </p:spPr>
      </p:pic>
      <p:pic>
        <p:nvPicPr>
          <p:cNvPr id="85" name="Graphic 84" descr="Close with solid fill">
            <a:extLst>
              <a:ext uri="{FF2B5EF4-FFF2-40B4-BE49-F238E27FC236}">
                <a16:creationId xmlns:a16="http://schemas.microsoft.com/office/drawing/2014/main" id="{8EC49001-B194-43A8-A4E6-AA5D416349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8996" y="3805191"/>
            <a:ext cx="320040" cy="320040"/>
          </a:xfrm>
          <a:prstGeom prst="rect">
            <a:avLst/>
          </a:prstGeom>
        </p:spPr>
      </p:pic>
      <p:pic>
        <p:nvPicPr>
          <p:cNvPr id="86" name="Graphic 85" descr="Close with solid fill">
            <a:extLst>
              <a:ext uri="{FF2B5EF4-FFF2-40B4-BE49-F238E27FC236}">
                <a16:creationId xmlns:a16="http://schemas.microsoft.com/office/drawing/2014/main" id="{E04DE75C-1123-4450-A974-40904E2993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8996" y="4258268"/>
            <a:ext cx="320040" cy="320040"/>
          </a:xfrm>
          <a:prstGeom prst="rect">
            <a:avLst/>
          </a:prstGeom>
        </p:spPr>
      </p:pic>
      <p:pic>
        <p:nvPicPr>
          <p:cNvPr id="87" name="Graphic 86" descr="Checkmark with solid fill">
            <a:extLst>
              <a:ext uri="{FF2B5EF4-FFF2-40B4-BE49-F238E27FC236}">
                <a16:creationId xmlns:a16="http://schemas.microsoft.com/office/drawing/2014/main" id="{736F0C97-6FA9-4756-A1BE-E0D435E097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39890" y="5136261"/>
            <a:ext cx="365760" cy="365760"/>
          </a:xfrm>
          <a:prstGeom prst="rect">
            <a:avLst/>
          </a:prstGeom>
        </p:spPr>
      </p:pic>
      <p:pic>
        <p:nvPicPr>
          <p:cNvPr id="88" name="Graphic 87" descr="Checkmark with solid fill">
            <a:extLst>
              <a:ext uri="{FF2B5EF4-FFF2-40B4-BE49-F238E27FC236}">
                <a16:creationId xmlns:a16="http://schemas.microsoft.com/office/drawing/2014/main" id="{FEC59C29-FFCC-447F-B0E1-9886CF46E9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39890" y="4688463"/>
            <a:ext cx="365760" cy="365760"/>
          </a:xfrm>
          <a:prstGeom prst="rect">
            <a:avLst/>
          </a:prstGeom>
        </p:spPr>
      </p:pic>
      <p:pic>
        <p:nvPicPr>
          <p:cNvPr id="89" name="Graphic 88" descr="Close with solid fill">
            <a:extLst>
              <a:ext uri="{FF2B5EF4-FFF2-40B4-BE49-F238E27FC236}">
                <a16:creationId xmlns:a16="http://schemas.microsoft.com/office/drawing/2014/main" id="{CC4E99C2-B3A5-4125-962C-CFD3E0C466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73288" y="3805916"/>
            <a:ext cx="320040" cy="320040"/>
          </a:xfrm>
          <a:prstGeom prst="rect">
            <a:avLst/>
          </a:prstGeom>
        </p:spPr>
      </p:pic>
      <p:pic>
        <p:nvPicPr>
          <p:cNvPr id="90" name="Graphic 89" descr="Close with solid fill">
            <a:extLst>
              <a:ext uri="{FF2B5EF4-FFF2-40B4-BE49-F238E27FC236}">
                <a16:creationId xmlns:a16="http://schemas.microsoft.com/office/drawing/2014/main" id="{986E3BC4-06D5-4B2A-9436-321054CCD1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1997" y="3805916"/>
            <a:ext cx="320040" cy="320040"/>
          </a:xfrm>
          <a:prstGeom prst="rect">
            <a:avLst/>
          </a:prstGeom>
        </p:spPr>
      </p:pic>
      <p:pic>
        <p:nvPicPr>
          <p:cNvPr id="91" name="Graphic 90" descr="Close with solid fill">
            <a:extLst>
              <a:ext uri="{FF2B5EF4-FFF2-40B4-BE49-F238E27FC236}">
                <a16:creationId xmlns:a16="http://schemas.microsoft.com/office/drawing/2014/main" id="{326373AC-B997-4DE3-81A1-22F08CBDC4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8498" y="3805191"/>
            <a:ext cx="320040" cy="320040"/>
          </a:xfrm>
          <a:prstGeom prst="rect">
            <a:avLst/>
          </a:prstGeom>
        </p:spPr>
      </p:pic>
      <p:pic>
        <p:nvPicPr>
          <p:cNvPr id="92" name="Graphic 91" descr="Close with solid fill">
            <a:extLst>
              <a:ext uri="{FF2B5EF4-FFF2-40B4-BE49-F238E27FC236}">
                <a16:creationId xmlns:a16="http://schemas.microsoft.com/office/drawing/2014/main" id="{3C58F8E3-52A4-4D48-A80F-613B877F6F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73288" y="4258268"/>
            <a:ext cx="320040" cy="320040"/>
          </a:xfrm>
          <a:prstGeom prst="rect">
            <a:avLst/>
          </a:prstGeom>
        </p:spPr>
      </p:pic>
      <p:pic>
        <p:nvPicPr>
          <p:cNvPr id="93" name="Graphic 92" descr="Close with solid fill">
            <a:extLst>
              <a:ext uri="{FF2B5EF4-FFF2-40B4-BE49-F238E27FC236}">
                <a16:creationId xmlns:a16="http://schemas.microsoft.com/office/drawing/2014/main" id="{45B4FAFE-712E-419E-907D-6FDE5AF045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1997" y="4258268"/>
            <a:ext cx="320040" cy="320040"/>
          </a:xfrm>
          <a:prstGeom prst="rect">
            <a:avLst/>
          </a:prstGeom>
        </p:spPr>
      </p:pic>
      <p:pic>
        <p:nvPicPr>
          <p:cNvPr id="94" name="Graphic 93" descr="Close with solid fill">
            <a:extLst>
              <a:ext uri="{FF2B5EF4-FFF2-40B4-BE49-F238E27FC236}">
                <a16:creationId xmlns:a16="http://schemas.microsoft.com/office/drawing/2014/main" id="{F01A84D6-8804-4D47-92DA-415A0B90B0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8498" y="4258268"/>
            <a:ext cx="320040" cy="320040"/>
          </a:xfrm>
          <a:prstGeom prst="rect">
            <a:avLst/>
          </a:prstGeom>
        </p:spPr>
      </p:pic>
      <p:pic>
        <p:nvPicPr>
          <p:cNvPr id="95" name="Graphic 94" descr="Close with solid fill">
            <a:extLst>
              <a:ext uri="{FF2B5EF4-FFF2-40B4-BE49-F238E27FC236}">
                <a16:creationId xmlns:a16="http://schemas.microsoft.com/office/drawing/2014/main" id="{625F0BD3-531E-48EB-B2B7-784A214E71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73288" y="4688463"/>
            <a:ext cx="320040" cy="320040"/>
          </a:xfrm>
          <a:prstGeom prst="rect">
            <a:avLst/>
          </a:prstGeom>
        </p:spPr>
      </p:pic>
      <p:pic>
        <p:nvPicPr>
          <p:cNvPr id="96" name="Graphic 95" descr="Close with solid fill">
            <a:extLst>
              <a:ext uri="{FF2B5EF4-FFF2-40B4-BE49-F238E27FC236}">
                <a16:creationId xmlns:a16="http://schemas.microsoft.com/office/drawing/2014/main" id="{F09357B1-D357-41BC-AEF3-D0C7152095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1997" y="4688463"/>
            <a:ext cx="320040" cy="320040"/>
          </a:xfrm>
          <a:prstGeom prst="rect">
            <a:avLst/>
          </a:prstGeom>
        </p:spPr>
      </p:pic>
      <p:pic>
        <p:nvPicPr>
          <p:cNvPr id="97" name="Graphic 96" descr="Close with solid fill">
            <a:extLst>
              <a:ext uri="{FF2B5EF4-FFF2-40B4-BE49-F238E27FC236}">
                <a16:creationId xmlns:a16="http://schemas.microsoft.com/office/drawing/2014/main" id="{53D740A7-B721-40BF-AEF2-AD1F44F8C5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8498" y="4688463"/>
            <a:ext cx="320040" cy="320040"/>
          </a:xfrm>
          <a:prstGeom prst="rect">
            <a:avLst/>
          </a:prstGeom>
        </p:spPr>
      </p:pic>
      <p:pic>
        <p:nvPicPr>
          <p:cNvPr id="98" name="Graphic 97" descr="Close with solid fill">
            <a:extLst>
              <a:ext uri="{FF2B5EF4-FFF2-40B4-BE49-F238E27FC236}">
                <a16:creationId xmlns:a16="http://schemas.microsoft.com/office/drawing/2014/main" id="{31AB25AA-504F-45C2-8F5F-3BBCB03451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1997" y="5159121"/>
            <a:ext cx="320040" cy="320040"/>
          </a:xfrm>
          <a:prstGeom prst="rect">
            <a:avLst/>
          </a:prstGeom>
        </p:spPr>
      </p:pic>
      <p:pic>
        <p:nvPicPr>
          <p:cNvPr id="99" name="Graphic 98" descr="Close with solid fill">
            <a:extLst>
              <a:ext uri="{FF2B5EF4-FFF2-40B4-BE49-F238E27FC236}">
                <a16:creationId xmlns:a16="http://schemas.microsoft.com/office/drawing/2014/main" id="{CF8C9337-B188-4FCC-B530-0673C60194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8498" y="5159121"/>
            <a:ext cx="320040" cy="320040"/>
          </a:xfrm>
          <a:prstGeom prst="rect">
            <a:avLst/>
          </a:prstGeom>
        </p:spPr>
      </p:pic>
      <p:graphicFrame>
        <p:nvGraphicFramePr>
          <p:cNvPr id="100" name="Table 5">
            <a:extLst>
              <a:ext uri="{FF2B5EF4-FFF2-40B4-BE49-F238E27FC236}">
                <a16:creationId xmlns:a16="http://schemas.microsoft.com/office/drawing/2014/main" id="{E466D350-F858-445D-B709-3758920C691B}"/>
              </a:ext>
            </a:extLst>
          </p:cNvPr>
          <p:cNvGraphicFramePr>
            <a:graphicFrameLocks noGrp="1"/>
          </p:cNvGraphicFramePr>
          <p:nvPr/>
        </p:nvGraphicFramePr>
        <p:xfrm>
          <a:off x="6541166" y="3224981"/>
          <a:ext cx="5650834" cy="2254180"/>
        </p:xfrm>
        <a:graphic>
          <a:graphicData uri="http://schemas.openxmlformats.org/drawingml/2006/table">
            <a:tbl>
              <a:tblPr firstRow="1" firstCol="1">
                <a:tableStyleId>{21E4AEA4-8DFA-4A89-87EB-49C32662AFE0}</a:tableStyleId>
              </a:tblPr>
              <a:tblGrid>
                <a:gridCol w="1195757">
                  <a:extLst>
                    <a:ext uri="{9D8B030D-6E8A-4147-A177-3AD203B41FA5}">
                      <a16:colId xmlns:a16="http://schemas.microsoft.com/office/drawing/2014/main" val="3846206249"/>
                    </a:ext>
                  </a:extLst>
                </a:gridCol>
                <a:gridCol w="1064576">
                  <a:extLst>
                    <a:ext uri="{9D8B030D-6E8A-4147-A177-3AD203B41FA5}">
                      <a16:colId xmlns:a16="http://schemas.microsoft.com/office/drawing/2014/main" val="407943355"/>
                    </a:ext>
                  </a:extLst>
                </a:gridCol>
                <a:gridCol w="1130167">
                  <a:extLst>
                    <a:ext uri="{9D8B030D-6E8A-4147-A177-3AD203B41FA5}">
                      <a16:colId xmlns:a16="http://schemas.microsoft.com/office/drawing/2014/main" val="3212117648"/>
                    </a:ext>
                  </a:extLst>
                </a:gridCol>
                <a:gridCol w="1130167">
                  <a:extLst>
                    <a:ext uri="{9D8B030D-6E8A-4147-A177-3AD203B41FA5}">
                      <a16:colId xmlns:a16="http://schemas.microsoft.com/office/drawing/2014/main" val="3220865350"/>
                    </a:ext>
                  </a:extLst>
                </a:gridCol>
                <a:gridCol w="1130167">
                  <a:extLst>
                    <a:ext uri="{9D8B030D-6E8A-4147-A177-3AD203B41FA5}">
                      <a16:colId xmlns:a16="http://schemas.microsoft.com/office/drawing/2014/main" val="2437188302"/>
                    </a:ext>
                  </a:extLst>
                </a:gridCol>
              </a:tblGrid>
              <a:tr h="450836">
                <a:tc>
                  <a:txBody>
                    <a:bodyPr/>
                    <a:lstStyle/>
                    <a:p>
                      <a:pPr algn="ctr"/>
                      <a:endParaRPr lang="en-US" sz="2000" dirty="0"/>
                    </a:p>
                  </a:txBody>
                  <a:tcPr>
                    <a:lnTlToBr w="38100" cap="flat" cmpd="sng" algn="ctr">
                      <a:solidFill>
                        <a:schemeClr val="bg1"/>
                      </a:solidFill>
                      <a:prstDash val="solid"/>
                      <a:round/>
                      <a:headEnd type="none" w="med" len="med"/>
                      <a:tailEnd type="none" w="med" len="med"/>
                    </a:lnTlToBr>
                  </a:tcPr>
                </a:tc>
                <a:tc>
                  <a:txBody>
                    <a:bodyPr/>
                    <a:lstStyle/>
                    <a:p>
                      <a:pPr algn="ctr"/>
                      <a:r>
                        <a:rPr lang="en-US" sz="2000" dirty="0"/>
                        <a:t>Stolen</a:t>
                      </a:r>
                    </a:p>
                  </a:txBody>
                  <a:tcPr/>
                </a:tc>
                <a:tc>
                  <a:txBody>
                    <a:bodyPr/>
                    <a:lstStyle/>
                    <a:p>
                      <a:pPr algn="ctr"/>
                      <a:r>
                        <a:rPr lang="en-US" sz="2000" dirty="0"/>
                        <a:t>Leaked</a:t>
                      </a:r>
                    </a:p>
                  </a:txBody>
                  <a:tcPr/>
                </a:tc>
                <a:tc>
                  <a:txBody>
                    <a:bodyPr/>
                    <a:lstStyle/>
                    <a:p>
                      <a:pPr algn="ctr"/>
                      <a:r>
                        <a:rPr lang="en-US" sz="2000" dirty="0"/>
                        <a:t>Lost</a:t>
                      </a:r>
                    </a:p>
                  </a:txBody>
                  <a:tcPr/>
                </a:tc>
                <a:tc>
                  <a:txBody>
                    <a:bodyPr/>
                    <a:lstStyle/>
                    <a:p>
                      <a:pPr algn="ctr"/>
                      <a:r>
                        <a:rPr lang="en-US" sz="2000" dirty="0"/>
                        <a:t>Safe</a:t>
                      </a:r>
                    </a:p>
                  </a:txBody>
                  <a:tcPr/>
                </a:tc>
                <a:extLst>
                  <a:ext uri="{0D108BD9-81ED-4DB2-BD59-A6C34878D82A}">
                    <a16:rowId xmlns:a16="http://schemas.microsoft.com/office/drawing/2014/main" val="3332752241"/>
                  </a:ext>
                </a:extLst>
              </a:tr>
              <a:tr h="450836">
                <a:tc>
                  <a:txBody>
                    <a:bodyPr/>
                    <a:lstStyle/>
                    <a:p>
                      <a:pPr algn="ctr"/>
                      <a:r>
                        <a:rPr lang="en-US" sz="2000" dirty="0"/>
                        <a:t>Stolen</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3706788019"/>
                  </a:ext>
                </a:extLst>
              </a:tr>
              <a:tr h="450836">
                <a:tc>
                  <a:txBody>
                    <a:bodyPr/>
                    <a:lstStyle/>
                    <a:p>
                      <a:pPr algn="ctr"/>
                      <a:r>
                        <a:rPr lang="en-US" sz="2000" dirty="0"/>
                        <a:t>Leaked</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364161627"/>
                  </a:ext>
                </a:extLst>
              </a:tr>
              <a:tr h="450836">
                <a:tc>
                  <a:txBody>
                    <a:bodyPr/>
                    <a:lstStyle/>
                    <a:p>
                      <a:pPr algn="ctr"/>
                      <a:r>
                        <a:rPr lang="en-US" sz="2000" dirty="0"/>
                        <a:t>Lost</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2765728417"/>
                  </a:ext>
                </a:extLst>
              </a:tr>
              <a:tr h="450836">
                <a:tc>
                  <a:txBody>
                    <a:bodyPr/>
                    <a:lstStyle/>
                    <a:p>
                      <a:pPr algn="ctr"/>
                      <a:r>
                        <a:rPr lang="en-US" sz="2000" dirty="0"/>
                        <a:t>Safe</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2252425480"/>
                  </a:ext>
                </a:extLst>
              </a:tr>
            </a:tbl>
          </a:graphicData>
        </a:graphic>
      </p:graphicFrame>
      <p:pic>
        <p:nvPicPr>
          <p:cNvPr id="101" name="Key-icon.png" descr="A close up of a light&#10;&#10;Description automatically generated with low confidence">
            <a:extLst>
              <a:ext uri="{FF2B5EF4-FFF2-40B4-BE49-F238E27FC236}">
                <a16:creationId xmlns:a16="http://schemas.microsoft.com/office/drawing/2014/main" id="{90EFC657-E8DC-49E4-B7B0-06ACAB59B15A}"/>
              </a:ext>
            </a:extLst>
          </p:cNvPr>
          <p:cNvPicPr>
            <a:picLocks noChangeAspect="1"/>
          </p:cNvPicPr>
          <p:nvPr/>
        </p:nvPicPr>
        <p:blipFill>
          <a:blip r:embed="rId3">
            <a:duotone>
              <a:prstClr val="black"/>
              <a:srgbClr val="7030A0">
                <a:tint val="45000"/>
                <a:satMod val="400000"/>
              </a:srgbClr>
            </a:duotone>
          </a:blip>
          <a:stretch>
            <a:fillRect/>
          </a:stretch>
        </p:blipFill>
        <p:spPr>
          <a:xfrm rot="5400000">
            <a:off x="6461245" y="3319177"/>
            <a:ext cx="561252" cy="554201"/>
          </a:xfrm>
          <a:prstGeom prst="rect">
            <a:avLst/>
          </a:prstGeom>
          <a:ln w="12700">
            <a:miter lim="400000"/>
          </a:ln>
        </p:spPr>
      </p:pic>
      <p:pic>
        <p:nvPicPr>
          <p:cNvPr id="102" name="Key-icon.png" descr="A close up of a light&#10;&#10;Description automatically generated with low confidence">
            <a:extLst>
              <a:ext uri="{FF2B5EF4-FFF2-40B4-BE49-F238E27FC236}">
                <a16:creationId xmlns:a16="http://schemas.microsoft.com/office/drawing/2014/main" id="{520B350E-91CE-4F5F-B1EB-C934F675409B}"/>
              </a:ext>
            </a:extLst>
          </p:cNvPr>
          <p:cNvPicPr>
            <a:picLocks noChangeAspect="1"/>
          </p:cNvPicPr>
          <p:nvPr/>
        </p:nvPicPr>
        <p:blipFill>
          <a:blip r:embed="rId3">
            <a:duotone>
              <a:prstClr val="black"/>
              <a:srgbClr val="D9C3A5">
                <a:tint val="50000"/>
                <a:satMod val="180000"/>
              </a:srgbClr>
            </a:duotone>
          </a:blip>
          <a:stretch>
            <a:fillRect/>
          </a:stretch>
        </p:blipFill>
        <p:spPr>
          <a:xfrm rot="5400000">
            <a:off x="7042663" y="3106312"/>
            <a:ext cx="591207" cy="583780"/>
          </a:xfrm>
          <a:prstGeom prst="rect">
            <a:avLst/>
          </a:prstGeom>
          <a:ln w="12700">
            <a:miter lim="400000"/>
          </a:ln>
        </p:spPr>
      </p:pic>
      <p:pic>
        <p:nvPicPr>
          <p:cNvPr id="105" name="Graphic 104" descr="Checkmark with solid fill">
            <a:extLst>
              <a:ext uri="{FF2B5EF4-FFF2-40B4-BE49-F238E27FC236}">
                <a16:creationId xmlns:a16="http://schemas.microsoft.com/office/drawing/2014/main" id="{E3A6B150-053E-4B59-B928-C16D04AD6F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3844" y="5169926"/>
            <a:ext cx="365760" cy="365760"/>
          </a:xfrm>
          <a:prstGeom prst="rect">
            <a:avLst/>
          </a:prstGeom>
        </p:spPr>
      </p:pic>
      <p:pic>
        <p:nvPicPr>
          <p:cNvPr id="106" name="Graphic 105" descr="Close with solid fill">
            <a:extLst>
              <a:ext uri="{FF2B5EF4-FFF2-40B4-BE49-F238E27FC236}">
                <a16:creationId xmlns:a16="http://schemas.microsoft.com/office/drawing/2014/main" id="{FE457A17-3959-4373-8869-F6A8DA5C52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77242" y="3839581"/>
            <a:ext cx="320040" cy="320040"/>
          </a:xfrm>
          <a:prstGeom prst="rect">
            <a:avLst/>
          </a:prstGeom>
        </p:spPr>
      </p:pic>
      <p:pic>
        <p:nvPicPr>
          <p:cNvPr id="107" name="Graphic 106" descr="Close with solid fill">
            <a:extLst>
              <a:ext uri="{FF2B5EF4-FFF2-40B4-BE49-F238E27FC236}">
                <a16:creationId xmlns:a16="http://schemas.microsoft.com/office/drawing/2014/main" id="{3DA4B33F-2BF9-45C8-9BD5-6690B83B6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5951" y="3839581"/>
            <a:ext cx="320040" cy="320040"/>
          </a:xfrm>
          <a:prstGeom prst="rect">
            <a:avLst/>
          </a:prstGeom>
        </p:spPr>
      </p:pic>
      <p:pic>
        <p:nvPicPr>
          <p:cNvPr id="108" name="Graphic 107" descr="Close with solid fill">
            <a:extLst>
              <a:ext uri="{FF2B5EF4-FFF2-40B4-BE49-F238E27FC236}">
                <a16:creationId xmlns:a16="http://schemas.microsoft.com/office/drawing/2014/main" id="{C8BEA3BF-2A9B-454E-93E6-15A86D6B77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2452" y="3838856"/>
            <a:ext cx="320040" cy="320040"/>
          </a:xfrm>
          <a:prstGeom prst="rect">
            <a:avLst/>
          </a:prstGeom>
        </p:spPr>
      </p:pic>
      <p:pic>
        <p:nvPicPr>
          <p:cNvPr id="109" name="Graphic 108" descr="Close with solid fill">
            <a:extLst>
              <a:ext uri="{FF2B5EF4-FFF2-40B4-BE49-F238E27FC236}">
                <a16:creationId xmlns:a16="http://schemas.microsoft.com/office/drawing/2014/main" id="{D0914D1B-E6D5-4135-AECD-2494D7E480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77242" y="4291933"/>
            <a:ext cx="320040" cy="320040"/>
          </a:xfrm>
          <a:prstGeom prst="rect">
            <a:avLst/>
          </a:prstGeom>
        </p:spPr>
      </p:pic>
      <p:pic>
        <p:nvPicPr>
          <p:cNvPr id="110" name="Graphic 109" descr="Close with solid fill">
            <a:extLst>
              <a:ext uri="{FF2B5EF4-FFF2-40B4-BE49-F238E27FC236}">
                <a16:creationId xmlns:a16="http://schemas.microsoft.com/office/drawing/2014/main" id="{CA9CC74E-3B6F-441F-801A-E71E21F3B4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5951" y="4291933"/>
            <a:ext cx="320040" cy="320040"/>
          </a:xfrm>
          <a:prstGeom prst="rect">
            <a:avLst/>
          </a:prstGeom>
        </p:spPr>
      </p:pic>
      <p:pic>
        <p:nvPicPr>
          <p:cNvPr id="111" name="Graphic 110" descr="Close with solid fill">
            <a:extLst>
              <a:ext uri="{FF2B5EF4-FFF2-40B4-BE49-F238E27FC236}">
                <a16:creationId xmlns:a16="http://schemas.microsoft.com/office/drawing/2014/main" id="{5BF7CC34-D5AB-4619-9CB5-943F9E75F8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2452" y="4291933"/>
            <a:ext cx="320040" cy="320040"/>
          </a:xfrm>
          <a:prstGeom prst="rect">
            <a:avLst/>
          </a:prstGeom>
        </p:spPr>
      </p:pic>
      <p:pic>
        <p:nvPicPr>
          <p:cNvPr id="112" name="Graphic 111" descr="Close with solid fill">
            <a:extLst>
              <a:ext uri="{FF2B5EF4-FFF2-40B4-BE49-F238E27FC236}">
                <a16:creationId xmlns:a16="http://schemas.microsoft.com/office/drawing/2014/main" id="{18AFF521-D916-4C06-8616-EBF4B61A2F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77242" y="4722128"/>
            <a:ext cx="320040" cy="320040"/>
          </a:xfrm>
          <a:prstGeom prst="rect">
            <a:avLst/>
          </a:prstGeom>
        </p:spPr>
      </p:pic>
      <p:pic>
        <p:nvPicPr>
          <p:cNvPr id="113" name="Graphic 112" descr="Close with solid fill">
            <a:extLst>
              <a:ext uri="{FF2B5EF4-FFF2-40B4-BE49-F238E27FC236}">
                <a16:creationId xmlns:a16="http://schemas.microsoft.com/office/drawing/2014/main" id="{20CB80C7-332B-48C7-9289-987E4F0123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5951" y="4722128"/>
            <a:ext cx="320040" cy="320040"/>
          </a:xfrm>
          <a:prstGeom prst="rect">
            <a:avLst/>
          </a:prstGeom>
        </p:spPr>
      </p:pic>
      <p:pic>
        <p:nvPicPr>
          <p:cNvPr id="114" name="Graphic 113" descr="Close with solid fill">
            <a:extLst>
              <a:ext uri="{FF2B5EF4-FFF2-40B4-BE49-F238E27FC236}">
                <a16:creationId xmlns:a16="http://schemas.microsoft.com/office/drawing/2014/main" id="{387181D2-BAEB-410A-B74A-73EBB4EBD0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2452" y="4722128"/>
            <a:ext cx="320040" cy="320040"/>
          </a:xfrm>
          <a:prstGeom prst="rect">
            <a:avLst/>
          </a:prstGeom>
        </p:spPr>
      </p:pic>
      <p:pic>
        <p:nvPicPr>
          <p:cNvPr id="115" name="Graphic 114" descr="Close with solid fill">
            <a:extLst>
              <a:ext uri="{FF2B5EF4-FFF2-40B4-BE49-F238E27FC236}">
                <a16:creationId xmlns:a16="http://schemas.microsoft.com/office/drawing/2014/main" id="{BA68A1C1-E87D-4D28-BDFA-1B34DA4DE7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77242" y="5192786"/>
            <a:ext cx="320040" cy="320040"/>
          </a:xfrm>
          <a:prstGeom prst="rect">
            <a:avLst/>
          </a:prstGeom>
        </p:spPr>
      </p:pic>
      <p:pic>
        <p:nvPicPr>
          <p:cNvPr id="116" name="Graphic 115" descr="Close with solid fill">
            <a:extLst>
              <a:ext uri="{FF2B5EF4-FFF2-40B4-BE49-F238E27FC236}">
                <a16:creationId xmlns:a16="http://schemas.microsoft.com/office/drawing/2014/main" id="{A993AB0B-0C98-47EC-9EDE-E78B3B8293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5951" y="5192786"/>
            <a:ext cx="320040" cy="320040"/>
          </a:xfrm>
          <a:prstGeom prst="rect">
            <a:avLst/>
          </a:prstGeom>
        </p:spPr>
      </p:pic>
      <p:pic>
        <p:nvPicPr>
          <p:cNvPr id="117" name="Graphic 116" descr="Close with solid fill">
            <a:extLst>
              <a:ext uri="{FF2B5EF4-FFF2-40B4-BE49-F238E27FC236}">
                <a16:creationId xmlns:a16="http://schemas.microsoft.com/office/drawing/2014/main" id="{E7AFA6C3-2392-41B7-A2BB-7CF9EA2DEF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2452" y="5192786"/>
            <a:ext cx="320040" cy="320040"/>
          </a:xfrm>
          <a:prstGeom prst="rect">
            <a:avLst/>
          </a:prstGeom>
        </p:spPr>
      </p:pic>
      <p:pic>
        <p:nvPicPr>
          <p:cNvPr id="118" name="Graphic 117" descr="Checkmark with solid fill">
            <a:extLst>
              <a:ext uri="{FF2B5EF4-FFF2-40B4-BE49-F238E27FC236}">
                <a16:creationId xmlns:a16="http://schemas.microsoft.com/office/drawing/2014/main" id="{ED52A51A-DBD7-44F3-B823-685A2903C2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55496" y="5147067"/>
            <a:ext cx="365760" cy="365760"/>
          </a:xfrm>
          <a:prstGeom prst="rect">
            <a:avLst/>
          </a:prstGeom>
        </p:spPr>
      </p:pic>
      <p:pic>
        <p:nvPicPr>
          <p:cNvPr id="44" name="Graphic 43" descr="Checkmark with solid fill">
            <a:extLst>
              <a:ext uri="{FF2B5EF4-FFF2-40B4-BE49-F238E27FC236}">
                <a16:creationId xmlns:a16="http://schemas.microsoft.com/office/drawing/2014/main" id="{E1C0C57C-3AAB-4763-B9EB-A6259563E2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3844" y="4699268"/>
            <a:ext cx="365760" cy="365760"/>
          </a:xfrm>
          <a:prstGeom prst="rect">
            <a:avLst/>
          </a:prstGeom>
        </p:spPr>
      </p:pic>
      <p:pic>
        <p:nvPicPr>
          <p:cNvPr id="45" name="Graphic 44" descr="Checkmark with solid fill">
            <a:extLst>
              <a:ext uri="{FF2B5EF4-FFF2-40B4-BE49-F238E27FC236}">
                <a16:creationId xmlns:a16="http://schemas.microsoft.com/office/drawing/2014/main" id="{7076C055-916C-4ADA-8F75-E60F1307FB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3844" y="4228610"/>
            <a:ext cx="365760" cy="365760"/>
          </a:xfrm>
          <a:prstGeom prst="rect">
            <a:avLst/>
          </a:prstGeom>
        </p:spPr>
      </p:pic>
      <p:pic>
        <p:nvPicPr>
          <p:cNvPr id="46" name="Graphic 45" descr="Checkmark with solid fill">
            <a:extLst>
              <a:ext uri="{FF2B5EF4-FFF2-40B4-BE49-F238E27FC236}">
                <a16:creationId xmlns:a16="http://schemas.microsoft.com/office/drawing/2014/main" id="{FCFB0ABA-DEFA-42D2-80F6-0D7D8A0C29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3844" y="3757952"/>
            <a:ext cx="365760" cy="365760"/>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44E6662-C110-4501-BD22-4080F6E08511}"/>
                  </a:ext>
                </a:extLst>
              </p:cNvPr>
              <p:cNvSpPr txBox="1"/>
              <p:nvPr/>
            </p:nvSpPr>
            <p:spPr>
              <a:xfrm>
                <a:off x="728506" y="603729"/>
                <a:ext cx="10734988" cy="2062103"/>
              </a:xfrm>
              <a:prstGeom prst="rect">
                <a:avLst/>
              </a:prstGeom>
              <a:noFill/>
            </p:spPr>
            <p:txBody>
              <a:bodyPr wrap="square" rtlCol="0">
                <a:spAutoFit/>
              </a:bodyPr>
              <a:lstStyle/>
              <a:p>
                <a:r>
                  <a:rPr lang="en-US" sz="3200" b="1" dirty="0"/>
                  <a:t>Security profile</a:t>
                </a:r>
                <a:r>
                  <a:rPr lang="en-US" sz="3200" dirty="0"/>
                  <a:t>: Set of scenarios where a mechanism succeeds in all executions. </a:t>
                </a:r>
              </a:p>
              <a:p>
                <a:endParaRPr lang="en-US" sz="3200" dirty="0"/>
              </a:p>
              <a:p>
                <a:r>
                  <a:rPr lang="en-US" sz="3200" b="1" dirty="0"/>
                  <a:t>Partial order</a:t>
                </a:r>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𝑀</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&gt;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𝑀</m:t>
                        </m:r>
                      </m:e>
                      <m:sub>
                        <m:r>
                          <a:rPr lang="en-US" sz="3200" b="0" i="1" smtClean="0">
                            <a:latin typeface="Cambria Math" panose="02040503050406030204" pitchFamily="18" charset="0"/>
                          </a:rPr>
                          <m:t>2</m:t>
                        </m:r>
                      </m:sub>
                    </m:sSub>
                  </m:oMath>
                </a14:m>
                <a:r>
                  <a:rPr lang="en-US" sz="3200" dirty="0"/>
                  <a:t>   iff  </a:t>
                </a:r>
                <a14:m>
                  <m:oMath xmlns:m="http://schemas.openxmlformats.org/officeDocument/2006/math">
                    <m:r>
                      <m:rPr>
                        <m:nor/>
                      </m:rPr>
                      <a:rPr lang="en-US" sz="3200">
                        <a:latin typeface="Cambria Math" panose="02040503050406030204" pitchFamily="18" charset="0"/>
                      </a:rPr>
                      <m:t>SucProf</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𝑀</m:t>
                            </m:r>
                          </m:e>
                          <m:sub>
                            <m:r>
                              <a:rPr lang="en-US" sz="3200" b="0" i="1" smtClean="0">
                                <a:latin typeface="Cambria Math" panose="02040503050406030204" pitchFamily="18" charset="0"/>
                              </a:rPr>
                              <m:t>1</m:t>
                            </m:r>
                          </m:sub>
                        </m:sSub>
                      </m:e>
                    </m:d>
                    <m:r>
                      <a:rPr lang="en-US" sz="3200" b="0" i="1" smtClean="0">
                        <a:latin typeface="Cambria Math" panose="02040503050406030204" pitchFamily="18" charset="0"/>
                      </a:rPr>
                      <m:t>⊃</m:t>
                    </m:r>
                    <m:r>
                      <m:rPr>
                        <m:nor/>
                      </m:rPr>
                      <a:rPr lang="en-US" sz="3200" b="0" i="0" smtClean="0">
                        <a:latin typeface="Cambria Math" panose="02040503050406030204" pitchFamily="18" charset="0"/>
                      </a:rPr>
                      <m:t>SucProf</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𝑀</m:t>
                            </m:r>
                          </m:e>
                          <m:sub>
                            <m:r>
                              <a:rPr lang="en-US" sz="3200" b="0" i="1" smtClean="0">
                                <a:latin typeface="Cambria Math" panose="02040503050406030204" pitchFamily="18" charset="0"/>
                              </a:rPr>
                              <m:t>2</m:t>
                            </m:r>
                          </m:sub>
                        </m:sSub>
                      </m:e>
                    </m:d>
                  </m:oMath>
                </a14:m>
                <a:endParaRPr lang="en-US" sz="3200" dirty="0"/>
              </a:p>
            </p:txBody>
          </p:sp>
        </mc:Choice>
        <mc:Fallback xmlns="">
          <p:sp>
            <p:nvSpPr>
              <p:cNvPr id="43" name="TextBox 42">
                <a:extLst>
                  <a:ext uri="{FF2B5EF4-FFF2-40B4-BE49-F238E27FC236}">
                    <a16:creationId xmlns:a16="http://schemas.microsoft.com/office/drawing/2014/main" id="{F44E6662-C110-4501-BD22-4080F6E08511}"/>
                  </a:ext>
                </a:extLst>
              </p:cNvPr>
              <p:cNvSpPr txBox="1">
                <a:spLocks noRot="1" noChangeAspect="1" noMove="1" noResize="1" noEditPoints="1" noAdjustHandles="1" noChangeArrowheads="1" noChangeShapeType="1" noTextEdit="1"/>
              </p:cNvSpPr>
              <p:nvPr/>
            </p:nvSpPr>
            <p:spPr>
              <a:xfrm>
                <a:off x="728506" y="603729"/>
                <a:ext cx="10734988" cy="2062103"/>
              </a:xfrm>
              <a:prstGeom prst="rect">
                <a:avLst/>
              </a:prstGeom>
              <a:blipFill>
                <a:blip r:embed="rId8"/>
                <a:stretch>
                  <a:fillRect l="-1477" t="-3846" r="-568" b="-9172"/>
                </a:stretch>
              </a:blipFill>
            </p:spPr>
            <p:txBody>
              <a:bodyPr/>
              <a:lstStyle/>
              <a:p>
                <a:r>
                  <a:rPr lang="en-IL">
                    <a:noFill/>
                  </a:rPr>
                  <a:t> </a:t>
                </a:r>
              </a:p>
            </p:txBody>
          </p:sp>
        </mc:Fallback>
      </mc:AlternateContent>
    </p:spTree>
    <p:extLst>
      <p:ext uri="{BB962C8B-B14F-4D97-AF65-F5344CB8AC3E}">
        <p14:creationId xmlns:p14="http://schemas.microsoft.com/office/powerpoint/2010/main" val="799575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5E7D1-9C61-4A18-84E9-299D9F4C167F}"/>
              </a:ext>
            </a:extLst>
          </p:cNvPr>
          <p:cNvSpPr>
            <a:spLocks noGrp="1"/>
          </p:cNvSpPr>
          <p:nvPr>
            <p:ph type="ctrTitle"/>
          </p:nvPr>
        </p:nvSpPr>
        <p:spPr/>
        <p:txBody>
          <a:bodyPr/>
          <a:lstStyle/>
          <a:p>
            <a:r>
              <a:rPr lang="en-US" dirty="0"/>
              <a:t>Maximal Mechanisms</a:t>
            </a:r>
            <a:endParaRPr lang="en-IL" dirty="0"/>
          </a:p>
        </p:txBody>
      </p:sp>
    </p:spTree>
    <p:extLst>
      <p:ext uri="{BB962C8B-B14F-4D97-AF65-F5344CB8AC3E}">
        <p14:creationId xmlns:p14="http://schemas.microsoft.com/office/powerpoint/2010/main" val="2061581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206A9-9AF5-9102-A8B2-B1F431FC3EF5}"/>
              </a:ext>
            </a:extLst>
          </p:cNvPr>
          <p:cNvSpPr>
            <a:spLocks noGrp="1"/>
          </p:cNvSpPr>
          <p:nvPr>
            <p:ph type="title"/>
          </p:nvPr>
        </p:nvSpPr>
        <p:spPr/>
        <p:txBody>
          <a:bodyPr/>
          <a:lstStyle/>
          <a:p>
            <a:r>
              <a:rPr lang="en-US" dirty="0"/>
              <a:t>Partial order</a:t>
            </a:r>
          </a:p>
        </p:txBody>
      </p:sp>
      <p:sp>
        <p:nvSpPr>
          <p:cNvPr id="4" name="Slide Number Placeholder 3">
            <a:extLst>
              <a:ext uri="{FF2B5EF4-FFF2-40B4-BE49-F238E27FC236}">
                <a16:creationId xmlns:a16="http://schemas.microsoft.com/office/drawing/2014/main" id="{BDE09DB3-4125-A95A-2F61-CFEDB6D4C7AE}"/>
              </a:ext>
            </a:extLst>
          </p:cNvPr>
          <p:cNvSpPr>
            <a:spLocks noGrp="1"/>
          </p:cNvSpPr>
          <p:nvPr>
            <p:ph type="sldNum" sz="quarter" idx="4294967295"/>
          </p:nvPr>
        </p:nvSpPr>
        <p:spPr>
          <a:xfrm>
            <a:off x="0" y="0"/>
            <a:ext cx="0" cy="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17311-27B6-ED43-B230-17C377DE0BC7}" type="slidenum">
              <a:rPr kumimoji="0" lang="en-US" sz="1200" b="0" i="0" u="none" strike="noStrike" kern="1200" cap="none" spc="0" normalizeH="0" baseline="0" noProof="0" smtClean="0">
                <a:ln>
                  <a:noFill/>
                </a:ln>
                <a:solidFill>
                  <a:prstClr val="black">
                    <a:tint val="75000"/>
                  </a:prstClr>
                </a:solidFill>
                <a:effectLst/>
                <a:uLnTx/>
                <a:uFillTx/>
                <a:latin typeface="Gill Sans MT" panose="020B05020201040202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tint val="75000"/>
                </a:prstClr>
              </a:solidFill>
              <a:effectLst/>
              <a:uLnTx/>
              <a:uFillTx/>
              <a:latin typeface="Gill Sans MT" panose="020B0502020104020203"/>
              <a:ea typeface="+mn-ea"/>
              <a:cs typeface="+mn-cs"/>
            </a:endParaRPr>
          </a:p>
        </p:txBody>
      </p:sp>
      <p:pic>
        <p:nvPicPr>
          <p:cNvPr id="24" name="Graphic 23" descr="Jail with solid fill">
            <a:extLst>
              <a:ext uri="{FF2B5EF4-FFF2-40B4-BE49-F238E27FC236}">
                <a16:creationId xmlns:a16="http://schemas.microsoft.com/office/drawing/2014/main" id="{A97D78D1-219A-45AF-8EA4-7D96F6F1CD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0069" y="5056189"/>
            <a:ext cx="1325904" cy="1325904"/>
          </a:xfrm>
          <a:prstGeom prst="rect">
            <a:avLst/>
          </a:prstGeom>
        </p:spPr>
      </p:pic>
      <p:pic>
        <p:nvPicPr>
          <p:cNvPr id="25" name="Graphic 24" descr="Jail with solid fill">
            <a:extLst>
              <a:ext uri="{FF2B5EF4-FFF2-40B4-BE49-F238E27FC236}">
                <a16:creationId xmlns:a16="http://schemas.microsoft.com/office/drawing/2014/main" id="{9C2CFCA7-200E-4A21-B21C-51D316741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44216" y="837779"/>
            <a:ext cx="1325904" cy="1325904"/>
          </a:xfrm>
          <a:prstGeom prst="rect">
            <a:avLst/>
          </a:prstGeom>
        </p:spPr>
      </p:pic>
      <p:cxnSp>
        <p:nvCxnSpPr>
          <p:cNvPr id="26" name="Straight Arrow Connector 25">
            <a:extLst>
              <a:ext uri="{FF2B5EF4-FFF2-40B4-BE49-F238E27FC236}">
                <a16:creationId xmlns:a16="http://schemas.microsoft.com/office/drawing/2014/main" id="{39AB3A0B-5421-47E8-A313-098D6749E997}"/>
              </a:ext>
            </a:extLst>
          </p:cNvPr>
          <p:cNvCxnSpPr>
            <a:cxnSpLocks/>
          </p:cNvCxnSpPr>
          <p:nvPr/>
        </p:nvCxnSpPr>
        <p:spPr>
          <a:xfrm flipV="1">
            <a:off x="3163021" y="1927654"/>
            <a:ext cx="2180013" cy="3373395"/>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p:pic>
        <p:nvPicPr>
          <p:cNvPr id="27" name="Graphic 26" descr="Jail with solid fill">
            <a:extLst>
              <a:ext uri="{FF2B5EF4-FFF2-40B4-BE49-F238E27FC236}">
                <a16:creationId xmlns:a16="http://schemas.microsoft.com/office/drawing/2014/main" id="{0286E34D-D1C2-4A7F-AC5F-A698D3FD63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3649" y="5402639"/>
            <a:ext cx="1325904" cy="1325904"/>
          </a:xfrm>
          <a:prstGeom prst="rect">
            <a:avLst/>
          </a:prstGeom>
        </p:spPr>
      </p:pic>
      <p:pic>
        <p:nvPicPr>
          <p:cNvPr id="29" name="Graphic 28" descr="Jail with solid fill">
            <a:extLst>
              <a:ext uri="{FF2B5EF4-FFF2-40B4-BE49-F238E27FC236}">
                <a16:creationId xmlns:a16="http://schemas.microsoft.com/office/drawing/2014/main" id="{FE4D3565-A52B-4106-9DC9-FD67EB5308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23618" y="4922566"/>
            <a:ext cx="1325904" cy="1325904"/>
          </a:xfrm>
          <a:prstGeom prst="rect">
            <a:avLst/>
          </a:prstGeom>
        </p:spPr>
      </p:pic>
      <p:pic>
        <p:nvPicPr>
          <p:cNvPr id="31" name="Graphic 30" descr="Jail with solid fill">
            <a:extLst>
              <a:ext uri="{FF2B5EF4-FFF2-40B4-BE49-F238E27FC236}">
                <a16:creationId xmlns:a16="http://schemas.microsoft.com/office/drawing/2014/main" id="{2E85A427-B4D1-47CC-AD76-43F2285555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23732" y="3163492"/>
            <a:ext cx="1325904" cy="1325904"/>
          </a:xfrm>
          <a:prstGeom prst="rect">
            <a:avLst/>
          </a:prstGeom>
        </p:spPr>
      </p:pic>
      <p:pic>
        <p:nvPicPr>
          <p:cNvPr id="32" name="Graphic 31" descr="Jail with solid fill">
            <a:extLst>
              <a:ext uri="{FF2B5EF4-FFF2-40B4-BE49-F238E27FC236}">
                <a16:creationId xmlns:a16="http://schemas.microsoft.com/office/drawing/2014/main" id="{2EA66843-B6E9-4833-8D84-70693C251F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44090" y="837779"/>
            <a:ext cx="1325904" cy="1325904"/>
          </a:xfrm>
          <a:prstGeom prst="rect">
            <a:avLst/>
          </a:prstGeom>
        </p:spPr>
      </p:pic>
      <p:cxnSp>
        <p:nvCxnSpPr>
          <p:cNvPr id="33" name="Straight Arrow Connector 32">
            <a:extLst>
              <a:ext uri="{FF2B5EF4-FFF2-40B4-BE49-F238E27FC236}">
                <a16:creationId xmlns:a16="http://schemas.microsoft.com/office/drawing/2014/main" id="{D5E4590E-B994-4E57-9327-1113CA58202B}"/>
              </a:ext>
            </a:extLst>
          </p:cNvPr>
          <p:cNvCxnSpPr>
            <a:cxnSpLocks/>
          </p:cNvCxnSpPr>
          <p:nvPr/>
        </p:nvCxnSpPr>
        <p:spPr>
          <a:xfrm flipV="1">
            <a:off x="5343034" y="4281778"/>
            <a:ext cx="846966" cy="1297572"/>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6295CB7D-3E9B-448F-9906-BDD72A2EADC3}"/>
              </a:ext>
            </a:extLst>
          </p:cNvPr>
          <p:cNvCxnSpPr>
            <a:cxnSpLocks/>
          </p:cNvCxnSpPr>
          <p:nvPr/>
        </p:nvCxnSpPr>
        <p:spPr>
          <a:xfrm flipV="1">
            <a:off x="6854115" y="2042807"/>
            <a:ext cx="1552927" cy="1268804"/>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2E314CDD-463D-4AEB-B232-F6F98B63B08C}"/>
              </a:ext>
            </a:extLst>
          </p:cNvPr>
          <p:cNvCxnSpPr>
            <a:cxnSpLocks/>
          </p:cNvCxnSpPr>
          <p:nvPr/>
        </p:nvCxnSpPr>
        <p:spPr>
          <a:xfrm flipH="1" flipV="1">
            <a:off x="5307168" y="1927654"/>
            <a:ext cx="1365688" cy="1383957"/>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36" name="Straight Arrow Connector 35">
            <a:extLst>
              <a:ext uri="{FF2B5EF4-FFF2-40B4-BE49-F238E27FC236}">
                <a16:creationId xmlns:a16="http://schemas.microsoft.com/office/drawing/2014/main" id="{F91F6B27-5CB0-40A8-804F-95E329A8E737}"/>
              </a:ext>
            </a:extLst>
          </p:cNvPr>
          <p:cNvCxnSpPr>
            <a:cxnSpLocks/>
          </p:cNvCxnSpPr>
          <p:nvPr/>
        </p:nvCxnSpPr>
        <p:spPr>
          <a:xfrm flipH="1" flipV="1">
            <a:off x="8480453" y="1940057"/>
            <a:ext cx="1501747" cy="3262138"/>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p:sp>
        <p:nvSpPr>
          <p:cNvPr id="38" name="TextBox 37">
            <a:extLst>
              <a:ext uri="{FF2B5EF4-FFF2-40B4-BE49-F238E27FC236}">
                <a16:creationId xmlns:a16="http://schemas.microsoft.com/office/drawing/2014/main" id="{1E2B2335-C15A-4C55-8E5D-E3BB0C3115D7}"/>
              </a:ext>
            </a:extLst>
          </p:cNvPr>
          <p:cNvSpPr txBox="1"/>
          <p:nvPr/>
        </p:nvSpPr>
        <p:spPr>
          <a:xfrm>
            <a:off x="301947" y="1940057"/>
            <a:ext cx="3188369" cy="954107"/>
          </a:xfrm>
          <a:prstGeom prst="rect">
            <a:avLst/>
          </a:prstGeom>
          <a:noFill/>
          <a:ln w="57150">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panose="020B0502020104020203"/>
                <a:ea typeface="+mn-ea"/>
                <a:cs typeface="+mn-cs"/>
              </a:rPr>
              <a:t>Maximally secure mechanism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5EC89E-B463-4C1F-AAFB-4E7C63FE4740}"/>
                  </a:ext>
                </a:extLst>
              </p:cNvPr>
              <p:cNvSpPr txBox="1"/>
              <p:nvPr/>
            </p:nvSpPr>
            <p:spPr>
              <a:xfrm rot="7549981">
                <a:off x="5510557" y="4906154"/>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39" name="TextBox 38">
                <a:extLst>
                  <a:ext uri="{FF2B5EF4-FFF2-40B4-BE49-F238E27FC236}">
                    <a16:creationId xmlns:a16="http://schemas.microsoft.com/office/drawing/2014/main" id="{A85EC89E-B463-4C1F-AAFB-4E7C63FE4740}"/>
                  </a:ext>
                </a:extLst>
              </p:cNvPr>
              <p:cNvSpPr txBox="1">
                <a:spLocks noRot="1" noChangeAspect="1" noMove="1" noResize="1" noEditPoints="1" noAdjustHandles="1" noChangeArrowheads="1" noChangeShapeType="1" noTextEdit="1"/>
              </p:cNvSpPr>
              <p:nvPr/>
            </p:nvSpPr>
            <p:spPr>
              <a:xfrm rot="7549981">
                <a:off x="5510557" y="4906154"/>
                <a:ext cx="777330" cy="523220"/>
              </a:xfrm>
              <a:prstGeom prst="rect">
                <a:avLst/>
              </a:prstGeom>
              <a:blipFill>
                <a:blip r:embed="rId15"/>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2C2F149-6C61-4DAE-881E-F0D6853AE864}"/>
                  </a:ext>
                </a:extLst>
              </p:cNvPr>
              <p:cNvSpPr txBox="1"/>
              <p:nvPr/>
            </p:nvSpPr>
            <p:spPr>
              <a:xfrm rot="7331625">
                <a:off x="3993941" y="3706433"/>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40" name="TextBox 39">
                <a:extLst>
                  <a:ext uri="{FF2B5EF4-FFF2-40B4-BE49-F238E27FC236}">
                    <a16:creationId xmlns:a16="http://schemas.microsoft.com/office/drawing/2014/main" id="{12C2F149-6C61-4DAE-881E-F0D6853AE864}"/>
                  </a:ext>
                </a:extLst>
              </p:cNvPr>
              <p:cNvSpPr txBox="1">
                <a:spLocks noRot="1" noChangeAspect="1" noMove="1" noResize="1" noEditPoints="1" noAdjustHandles="1" noChangeArrowheads="1" noChangeShapeType="1" noTextEdit="1"/>
              </p:cNvSpPr>
              <p:nvPr/>
            </p:nvSpPr>
            <p:spPr>
              <a:xfrm rot="7331625">
                <a:off x="3993941" y="3706433"/>
                <a:ext cx="777330" cy="523220"/>
              </a:xfrm>
              <a:prstGeom prst="rect">
                <a:avLst/>
              </a:prstGeom>
              <a:blipFill>
                <a:blip r:embed="rId16"/>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5512C99-95DF-4B1F-BE23-B087479A135F}"/>
                  </a:ext>
                </a:extLst>
              </p:cNvPr>
              <p:cNvSpPr txBox="1"/>
              <p:nvPr/>
            </p:nvSpPr>
            <p:spPr>
              <a:xfrm rot="3986270">
                <a:off x="9139787" y="3518291"/>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41" name="TextBox 40">
                <a:extLst>
                  <a:ext uri="{FF2B5EF4-FFF2-40B4-BE49-F238E27FC236}">
                    <a16:creationId xmlns:a16="http://schemas.microsoft.com/office/drawing/2014/main" id="{D5512C99-95DF-4B1F-BE23-B087479A135F}"/>
                  </a:ext>
                </a:extLst>
              </p:cNvPr>
              <p:cNvSpPr txBox="1">
                <a:spLocks noRot="1" noChangeAspect="1" noMove="1" noResize="1" noEditPoints="1" noAdjustHandles="1" noChangeArrowheads="1" noChangeShapeType="1" noTextEdit="1"/>
              </p:cNvSpPr>
              <p:nvPr/>
            </p:nvSpPr>
            <p:spPr>
              <a:xfrm rot="3986270">
                <a:off x="9139787" y="3518291"/>
                <a:ext cx="777330" cy="523220"/>
              </a:xfrm>
              <a:prstGeom prst="rect">
                <a:avLst/>
              </a:prstGeom>
              <a:blipFill>
                <a:blip r:embed="rId17"/>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994C081-3F75-4359-8DCB-BF144257A98B}"/>
                  </a:ext>
                </a:extLst>
              </p:cNvPr>
              <p:cNvSpPr txBox="1"/>
              <p:nvPr/>
            </p:nvSpPr>
            <p:spPr>
              <a:xfrm rot="8449436">
                <a:off x="6960259" y="2362912"/>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42" name="TextBox 41">
                <a:extLst>
                  <a:ext uri="{FF2B5EF4-FFF2-40B4-BE49-F238E27FC236}">
                    <a16:creationId xmlns:a16="http://schemas.microsoft.com/office/drawing/2014/main" id="{6994C081-3F75-4359-8DCB-BF144257A98B}"/>
                  </a:ext>
                </a:extLst>
              </p:cNvPr>
              <p:cNvSpPr txBox="1">
                <a:spLocks noRot="1" noChangeAspect="1" noMove="1" noResize="1" noEditPoints="1" noAdjustHandles="1" noChangeArrowheads="1" noChangeShapeType="1" noTextEdit="1"/>
              </p:cNvSpPr>
              <p:nvPr/>
            </p:nvSpPr>
            <p:spPr>
              <a:xfrm rot="8449436">
                <a:off x="6960259" y="2362912"/>
                <a:ext cx="777330" cy="523220"/>
              </a:xfrm>
              <a:prstGeom prst="rect">
                <a:avLst/>
              </a:prstGeom>
              <a:blipFill>
                <a:blip r:embed="rId18"/>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C5D7FDF-15D2-4D6D-AF3E-E131449B9FC8}"/>
                  </a:ext>
                </a:extLst>
              </p:cNvPr>
              <p:cNvSpPr txBox="1"/>
              <p:nvPr/>
            </p:nvSpPr>
            <p:spPr>
              <a:xfrm rot="2915701">
                <a:off x="5852981" y="2283963"/>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43" name="TextBox 42">
                <a:extLst>
                  <a:ext uri="{FF2B5EF4-FFF2-40B4-BE49-F238E27FC236}">
                    <a16:creationId xmlns:a16="http://schemas.microsoft.com/office/drawing/2014/main" id="{FC5D7FDF-15D2-4D6D-AF3E-E131449B9FC8}"/>
                  </a:ext>
                </a:extLst>
              </p:cNvPr>
              <p:cNvSpPr txBox="1">
                <a:spLocks noRot="1" noChangeAspect="1" noMove="1" noResize="1" noEditPoints="1" noAdjustHandles="1" noChangeArrowheads="1" noChangeShapeType="1" noTextEdit="1"/>
              </p:cNvSpPr>
              <p:nvPr/>
            </p:nvSpPr>
            <p:spPr>
              <a:xfrm rot="2915701">
                <a:off x="5852981" y="2283963"/>
                <a:ext cx="777330" cy="523220"/>
              </a:xfrm>
              <a:prstGeom prst="rect">
                <a:avLst/>
              </a:prstGeom>
              <a:blipFill>
                <a:blip r:embed="rId19"/>
                <a:stretch>
                  <a:fillRect/>
                </a:stretch>
              </a:blipFill>
            </p:spPr>
            <p:txBody>
              <a:bodyPr/>
              <a:lstStyle/>
              <a:p>
                <a:r>
                  <a:rPr lang="en-IL">
                    <a:noFill/>
                  </a:rPr>
                  <a:t> </a:t>
                </a:r>
              </a:p>
            </p:txBody>
          </p:sp>
        </mc:Fallback>
      </mc:AlternateContent>
      <p:pic>
        <p:nvPicPr>
          <p:cNvPr id="51" name="Graphic 50" descr="Jail with solid fill">
            <a:extLst>
              <a:ext uri="{FF2B5EF4-FFF2-40B4-BE49-F238E27FC236}">
                <a16:creationId xmlns:a16="http://schemas.microsoft.com/office/drawing/2014/main" id="{B7C7EACF-7842-48D6-B0A1-534E1165EB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85568" y="5402639"/>
            <a:ext cx="1325904" cy="1325904"/>
          </a:xfrm>
          <a:prstGeom prst="rect">
            <a:avLst/>
          </a:prstGeom>
        </p:spPr>
      </p:pic>
      <p:cxnSp>
        <p:nvCxnSpPr>
          <p:cNvPr id="52" name="Straight Arrow Connector 51">
            <a:extLst>
              <a:ext uri="{FF2B5EF4-FFF2-40B4-BE49-F238E27FC236}">
                <a16:creationId xmlns:a16="http://schemas.microsoft.com/office/drawing/2014/main" id="{BF8C9A85-F360-469E-ABDD-F783F71874C4}"/>
              </a:ext>
            </a:extLst>
          </p:cNvPr>
          <p:cNvCxnSpPr>
            <a:cxnSpLocks/>
          </p:cNvCxnSpPr>
          <p:nvPr/>
        </p:nvCxnSpPr>
        <p:spPr>
          <a:xfrm flipH="1" flipV="1">
            <a:off x="7356419" y="4297232"/>
            <a:ext cx="611669" cy="1282118"/>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A68335B-A60B-4CA7-BC3A-DF2DAE695B9F}"/>
                  </a:ext>
                </a:extLst>
              </p:cNvPr>
              <p:cNvSpPr txBox="1"/>
              <p:nvPr/>
            </p:nvSpPr>
            <p:spPr>
              <a:xfrm rot="3986290">
                <a:off x="7608572" y="4709106"/>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53" name="TextBox 52">
                <a:extLst>
                  <a:ext uri="{FF2B5EF4-FFF2-40B4-BE49-F238E27FC236}">
                    <a16:creationId xmlns:a16="http://schemas.microsoft.com/office/drawing/2014/main" id="{9A68335B-A60B-4CA7-BC3A-DF2DAE695B9F}"/>
                  </a:ext>
                </a:extLst>
              </p:cNvPr>
              <p:cNvSpPr txBox="1">
                <a:spLocks noRot="1" noChangeAspect="1" noMove="1" noResize="1" noEditPoints="1" noAdjustHandles="1" noChangeArrowheads="1" noChangeShapeType="1" noTextEdit="1"/>
              </p:cNvSpPr>
              <p:nvPr/>
            </p:nvSpPr>
            <p:spPr>
              <a:xfrm rot="3986290">
                <a:off x="7608572" y="4709106"/>
                <a:ext cx="777330" cy="523220"/>
              </a:xfrm>
              <a:prstGeom prst="rect">
                <a:avLst/>
              </a:prstGeom>
              <a:blipFill>
                <a:blip r:embed="rId20"/>
                <a:stretch>
                  <a:fillRect/>
                </a:stretch>
              </a:blipFill>
            </p:spPr>
            <p:txBody>
              <a:bodyPr/>
              <a:lstStyle/>
              <a:p>
                <a:r>
                  <a:rPr lang="en-IL">
                    <a:noFill/>
                  </a:rPr>
                  <a:t> </a:t>
                </a:r>
              </a:p>
            </p:txBody>
          </p:sp>
        </mc:Fallback>
      </mc:AlternateContent>
      <p:cxnSp>
        <p:nvCxnSpPr>
          <p:cNvPr id="45" name="Connector: Curved 29">
            <a:extLst>
              <a:ext uri="{FF2B5EF4-FFF2-40B4-BE49-F238E27FC236}">
                <a16:creationId xmlns:a16="http://schemas.microsoft.com/office/drawing/2014/main" id="{85520A3C-F0CF-4EFD-9472-578B9B0A9898}"/>
              </a:ext>
            </a:extLst>
          </p:cNvPr>
          <p:cNvCxnSpPr>
            <a:cxnSpLocks/>
            <a:stCxn id="38" idx="3"/>
          </p:cNvCxnSpPr>
          <p:nvPr/>
        </p:nvCxnSpPr>
        <p:spPr>
          <a:xfrm flipV="1">
            <a:off x="3490316" y="1767017"/>
            <a:ext cx="1200207" cy="650094"/>
          </a:xfrm>
          <a:prstGeom prst="straightConnector1">
            <a:avLst/>
          </a:prstGeom>
          <a:ln w="38100">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0304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334A5-4BD3-168C-5C31-2534CBFD24F3}"/>
              </a:ext>
            </a:extLst>
          </p:cNvPr>
          <p:cNvSpPr>
            <a:spLocks noGrp="1"/>
          </p:cNvSpPr>
          <p:nvPr>
            <p:ph type="title"/>
          </p:nvPr>
        </p:nvSpPr>
        <p:spPr/>
        <p:txBody>
          <a:bodyPr/>
          <a:lstStyle/>
          <a:p>
            <a:r>
              <a:rPr lang="en-US" dirty="0"/>
              <a:t>Interactive Mechanism Template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7B23228-FD0A-4BD4-A013-494DA5DED0CA}"/>
                  </a:ext>
                </a:extLst>
              </p:cNvPr>
              <p:cNvSpPr txBox="1"/>
              <p:nvPr/>
            </p:nvSpPr>
            <p:spPr>
              <a:xfrm>
                <a:off x="628650" y="791328"/>
                <a:ext cx="10934700" cy="2554545"/>
              </a:xfrm>
              <a:prstGeom prst="rect">
                <a:avLst/>
              </a:prstGeom>
              <a:noFill/>
            </p:spPr>
            <p:txBody>
              <a:bodyPr wrap="square">
                <a:spAutoFit/>
              </a:bodyPr>
              <a:lstStyle/>
              <a:p>
                <a:pPr marL="514350" indent="-514350">
                  <a:buFont typeface="+mj-lt"/>
                  <a:buAutoNum type="arabicPeriod"/>
                </a:pPr>
                <a:r>
                  <a:rPr lang="en-US" sz="3200" dirty="0"/>
                  <a:t>Receive credentials from one party </a:t>
                </a:r>
              </a:p>
              <a:p>
                <a:pPr marL="514350" indent="-514350">
                  <a:buFont typeface="+mj-lt"/>
                  <a:buAutoNum type="arabicPeriod"/>
                </a:pPr>
                <a:r>
                  <a:rPr lang="en-US" sz="3200" dirty="0"/>
                  <a:t>Wait for credentials from other party </a:t>
                </a:r>
              </a:p>
              <a:p>
                <a:pPr marL="514350" indent="-514350">
                  <a:buFont typeface="+mj-lt"/>
                  <a:buAutoNum type="arabicPeriod"/>
                </a:pPr>
                <a:r>
                  <a:rPr lang="en-US" sz="3200" dirty="0"/>
                  <a:t>Judging function </a:t>
                </a:r>
                <a14:m>
                  <m:oMath xmlns:m="http://schemas.openxmlformats.org/officeDocument/2006/math">
                    <m:r>
                      <a:rPr lang="en-US" sz="3200" b="0" i="1" smtClean="0">
                        <a:latin typeface="Cambria Math" panose="02040503050406030204" pitchFamily="18" charset="0"/>
                      </a:rPr>
                      <m:t>𝐽</m:t>
                    </m:r>
                  </m:oMath>
                </a14:m>
                <a:r>
                  <a:rPr lang="en-US" sz="3200" dirty="0"/>
                  <a:t> decides based on credentials of both</a:t>
                </a:r>
              </a:p>
              <a:p>
                <a:endParaRPr lang="en-US" sz="3200" dirty="0"/>
              </a:p>
              <a:p>
                <a:r>
                  <a:rPr lang="en-US" sz="3200" dirty="0"/>
                  <a:t>So mechanism defined by </a:t>
                </a:r>
                <a14:m>
                  <m:oMath xmlns:m="http://schemas.openxmlformats.org/officeDocument/2006/math">
                    <m:r>
                      <a:rPr lang="en-US" sz="3200" b="0" i="1" smtClean="0">
                        <a:latin typeface="Cambria Math" panose="02040503050406030204" pitchFamily="18" charset="0"/>
                      </a:rPr>
                      <m:t>𝐽</m:t>
                    </m:r>
                  </m:oMath>
                </a14:m>
                <a:endParaRPr lang="en-IL" sz="3200" dirty="0"/>
              </a:p>
            </p:txBody>
          </p:sp>
        </mc:Choice>
        <mc:Fallback xmlns="">
          <p:sp>
            <p:nvSpPr>
              <p:cNvPr id="8" name="TextBox 7">
                <a:extLst>
                  <a:ext uri="{FF2B5EF4-FFF2-40B4-BE49-F238E27FC236}">
                    <a16:creationId xmlns:a16="http://schemas.microsoft.com/office/drawing/2014/main" id="{67B23228-FD0A-4BD4-A013-494DA5DED0CA}"/>
                  </a:ext>
                </a:extLst>
              </p:cNvPr>
              <p:cNvSpPr txBox="1">
                <a:spLocks noRot="1" noChangeAspect="1" noMove="1" noResize="1" noEditPoints="1" noAdjustHandles="1" noChangeArrowheads="1" noChangeShapeType="1" noTextEdit="1"/>
              </p:cNvSpPr>
              <p:nvPr/>
            </p:nvSpPr>
            <p:spPr>
              <a:xfrm>
                <a:off x="628650" y="791328"/>
                <a:ext cx="10934700" cy="2554545"/>
              </a:xfrm>
              <a:prstGeom prst="rect">
                <a:avLst/>
              </a:prstGeom>
              <a:blipFill>
                <a:blip r:embed="rId2"/>
                <a:stretch>
                  <a:fillRect l="-1449" t="-3819" b="-7160"/>
                </a:stretch>
              </a:blipFill>
            </p:spPr>
            <p:txBody>
              <a:bodyPr/>
              <a:lstStyle/>
              <a:p>
                <a:r>
                  <a:rPr lang="en-IL">
                    <a:noFill/>
                  </a:rPr>
                  <a:t> </a:t>
                </a:r>
              </a:p>
            </p:txBody>
          </p:sp>
        </mc:Fallback>
      </mc:AlternateContent>
    </p:spTree>
    <p:extLst>
      <p:ext uri="{BB962C8B-B14F-4D97-AF65-F5344CB8AC3E}">
        <p14:creationId xmlns:p14="http://schemas.microsoft.com/office/powerpoint/2010/main" val="1488350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0DE3E-287A-9503-020E-C393396D5622}"/>
              </a:ext>
            </a:extLst>
          </p:cNvPr>
          <p:cNvSpPr>
            <a:spLocks noGrp="1"/>
          </p:cNvSpPr>
          <p:nvPr>
            <p:ph type="title"/>
          </p:nvPr>
        </p:nvSpPr>
        <p:spPr/>
        <p:txBody>
          <a:bodyPr/>
          <a:lstStyle/>
          <a:p>
            <a:r>
              <a:rPr lang="en-US" dirty="0"/>
              <a:t>Priority mechanisms</a:t>
            </a:r>
          </a:p>
        </p:txBody>
      </p:sp>
      <p:grpSp>
        <p:nvGrpSpPr>
          <p:cNvPr id="7" name="Group 6">
            <a:extLst>
              <a:ext uri="{FF2B5EF4-FFF2-40B4-BE49-F238E27FC236}">
                <a16:creationId xmlns:a16="http://schemas.microsoft.com/office/drawing/2014/main" id="{F349D77A-7845-7782-31D3-E35C5A23E529}"/>
              </a:ext>
            </a:extLst>
          </p:cNvPr>
          <p:cNvGrpSpPr/>
          <p:nvPr/>
        </p:nvGrpSpPr>
        <p:grpSpPr>
          <a:xfrm>
            <a:off x="1900307" y="4416552"/>
            <a:ext cx="8391385" cy="2234629"/>
            <a:chOff x="1352400" y="3565318"/>
            <a:chExt cx="8391385" cy="2234629"/>
          </a:xfrm>
        </p:grpSpPr>
        <p:pic>
          <p:nvPicPr>
            <p:cNvPr id="8" name="Key-icon.png" descr="A close up of a light&#10;&#10;Description automatically generated with low confidence">
              <a:extLst>
                <a:ext uri="{FF2B5EF4-FFF2-40B4-BE49-F238E27FC236}">
                  <a16:creationId xmlns:a16="http://schemas.microsoft.com/office/drawing/2014/main" id="{C68DA429-06BF-FE4C-D21C-7F2B2CAB3573}"/>
                </a:ext>
              </a:extLst>
            </p:cNvPr>
            <p:cNvPicPr>
              <a:picLocks noChangeAspect="1"/>
            </p:cNvPicPr>
            <p:nvPr/>
          </p:nvPicPr>
          <p:blipFill>
            <a:blip r:embed="rId3">
              <a:duotone>
                <a:prstClr val="black"/>
                <a:srgbClr val="7030A0">
                  <a:tint val="45000"/>
                  <a:satMod val="400000"/>
                </a:srgbClr>
              </a:duotone>
            </a:blip>
            <a:stretch>
              <a:fillRect/>
            </a:stretch>
          </p:blipFill>
          <p:spPr>
            <a:xfrm rot="5400000">
              <a:off x="1338364" y="3579354"/>
              <a:ext cx="2234629" cy="2206557"/>
            </a:xfrm>
            <a:prstGeom prst="rect">
              <a:avLst/>
            </a:prstGeom>
            <a:ln w="12700">
              <a:miter lim="400000"/>
            </a:ln>
          </p:spPr>
        </p:pic>
        <p:pic>
          <p:nvPicPr>
            <p:cNvPr id="9" name="Key-icon.png" descr="A close up of a light&#10;&#10;Description automatically generated with low confidence">
              <a:extLst>
                <a:ext uri="{FF2B5EF4-FFF2-40B4-BE49-F238E27FC236}">
                  <a16:creationId xmlns:a16="http://schemas.microsoft.com/office/drawing/2014/main" id="{A3638046-7078-A36B-29CF-44B223A73CB6}"/>
                </a:ext>
              </a:extLst>
            </p:cNvPr>
            <p:cNvPicPr>
              <a:picLocks noChangeAspect="1"/>
            </p:cNvPicPr>
            <p:nvPr/>
          </p:nvPicPr>
          <p:blipFill>
            <a:blip r:embed="rId3">
              <a:duotone>
                <a:prstClr val="black"/>
                <a:srgbClr val="D9C3A5">
                  <a:tint val="50000"/>
                  <a:satMod val="180000"/>
                </a:srgbClr>
              </a:duotone>
            </a:blip>
            <a:stretch>
              <a:fillRect/>
            </a:stretch>
          </p:blipFill>
          <p:spPr>
            <a:xfrm rot="5400000">
              <a:off x="4646912" y="3675979"/>
              <a:ext cx="2038919" cy="2013303"/>
            </a:xfrm>
            <a:prstGeom prst="rect">
              <a:avLst/>
            </a:prstGeom>
            <a:ln w="12700">
              <a:miter lim="400000"/>
            </a:ln>
          </p:spPr>
        </p:pic>
        <p:sp>
          <p:nvSpPr>
            <p:cNvPr id="10" name="TextBox 9">
              <a:extLst>
                <a:ext uri="{FF2B5EF4-FFF2-40B4-BE49-F238E27FC236}">
                  <a16:creationId xmlns:a16="http://schemas.microsoft.com/office/drawing/2014/main" id="{440A6538-1318-6FB0-1389-2C6AE8832EE6}"/>
                </a:ext>
              </a:extLst>
            </p:cNvPr>
            <p:cNvSpPr txBox="1"/>
            <p:nvPr/>
          </p:nvSpPr>
          <p:spPr>
            <a:xfrm>
              <a:off x="3828381" y="4097856"/>
              <a:ext cx="1568567" cy="1169551"/>
            </a:xfrm>
            <a:prstGeom prst="rect">
              <a:avLst/>
            </a:prstGeom>
            <a:noFill/>
          </p:spPr>
          <p:txBody>
            <a:bodyPr wrap="square" rtlCol="0">
              <a:spAutoFit/>
            </a:bodyPr>
            <a:lstStyle/>
            <a:p>
              <a:r>
                <a:rPr lang="en-US" sz="7000" dirty="0"/>
                <a:t>&gt;</a:t>
              </a:r>
            </a:p>
          </p:txBody>
        </p:sp>
        <p:pic>
          <p:nvPicPr>
            <p:cNvPr id="11" name="Key-icon.png" descr="A close up of a light&#10;&#10;Description automatically generated with low confidence">
              <a:extLst>
                <a:ext uri="{FF2B5EF4-FFF2-40B4-BE49-F238E27FC236}">
                  <a16:creationId xmlns:a16="http://schemas.microsoft.com/office/drawing/2014/main" id="{A28B60F9-7329-D9E0-7E55-0CB873A1F2EF}"/>
                </a:ext>
              </a:extLst>
            </p:cNvPr>
            <p:cNvPicPr>
              <a:picLocks noChangeAspect="1"/>
            </p:cNvPicPr>
            <p:nvPr/>
          </p:nvPicPr>
          <p:blipFill>
            <a:blip r:embed="rId3">
              <a:duotone>
                <a:prstClr val="black"/>
                <a:schemeClr val="accent4">
                  <a:tint val="45000"/>
                  <a:satMod val="400000"/>
                </a:schemeClr>
              </a:duotone>
            </a:blip>
            <a:stretch>
              <a:fillRect/>
            </a:stretch>
          </p:blipFill>
          <p:spPr>
            <a:xfrm rot="5400000">
              <a:off x="7717674" y="3653131"/>
              <a:ext cx="2038919" cy="2013303"/>
            </a:xfrm>
            <a:prstGeom prst="rect">
              <a:avLst/>
            </a:prstGeom>
            <a:ln w="12700">
              <a:miter lim="400000"/>
            </a:ln>
          </p:spPr>
        </p:pic>
        <p:sp>
          <p:nvSpPr>
            <p:cNvPr id="12" name="TextBox 11">
              <a:extLst>
                <a:ext uri="{FF2B5EF4-FFF2-40B4-BE49-F238E27FC236}">
                  <a16:creationId xmlns:a16="http://schemas.microsoft.com/office/drawing/2014/main" id="{E7ECEEE0-DEFB-56B9-DAFD-55F65CFE48AD}"/>
                </a:ext>
              </a:extLst>
            </p:cNvPr>
            <p:cNvSpPr txBox="1"/>
            <p:nvPr/>
          </p:nvSpPr>
          <p:spPr>
            <a:xfrm>
              <a:off x="6873068" y="4075006"/>
              <a:ext cx="1568567" cy="1169551"/>
            </a:xfrm>
            <a:prstGeom prst="rect">
              <a:avLst/>
            </a:prstGeom>
            <a:noFill/>
          </p:spPr>
          <p:txBody>
            <a:bodyPr wrap="square" rtlCol="0">
              <a:spAutoFit/>
            </a:bodyPr>
            <a:lstStyle/>
            <a:p>
              <a:r>
                <a:rPr lang="en-US" sz="7000" dirty="0"/>
                <a:t>&gt;</a:t>
              </a:r>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0AD548C-7EFA-4074-B8CF-26BBC3F6585E}"/>
                  </a:ext>
                </a:extLst>
              </p:cNvPr>
              <p:cNvSpPr txBox="1"/>
              <p:nvPr/>
            </p:nvSpPr>
            <p:spPr>
              <a:xfrm>
                <a:off x="1284230" y="1844720"/>
                <a:ext cx="9860096" cy="1569660"/>
              </a:xfrm>
              <a:prstGeom prst="rect">
                <a:avLst/>
              </a:prstGeom>
              <a:noFill/>
            </p:spPr>
            <p:txBody>
              <a:bodyPr wrap="square">
                <a:spAutoFit/>
              </a:bodyPr>
              <a:lstStyle/>
              <a:p>
                <a:pPr marL="514350" indent="-514350">
                  <a:buFont typeface="+mj-lt"/>
                  <a:buAutoNum type="arabicPeriod"/>
                </a:pPr>
                <a:r>
                  <a:rPr lang="en-US" sz="3200" dirty="0"/>
                  <a:t>Define a priority between credentials (</a:t>
                </a:r>
                <a:r>
                  <a:rPr lang="en-US" sz="3200" dirty="0" err="1"/>
                  <a:t>apriori</a:t>
                </a:r>
                <a:r>
                  <a:rPr lang="en-US" sz="3200" dirty="0"/>
                  <a:t>) </a:t>
                </a:r>
              </a:p>
              <a:p>
                <a:pPr marL="514350" indent="-514350">
                  <a:buFont typeface="+mj-lt"/>
                  <a:buAutoNum type="arabicPeriod"/>
                </a:pPr>
                <a14:m>
                  <m:oMath xmlns:m="http://schemas.openxmlformats.org/officeDocument/2006/math">
                    <m:r>
                      <a:rPr lang="en-US" sz="3200" i="1" dirty="0" smtClean="0">
                        <a:latin typeface="Cambria Math" panose="02040503050406030204" pitchFamily="18" charset="0"/>
                      </a:rPr>
                      <m:t>𝐽</m:t>
                    </m:r>
                  </m:oMath>
                </a14:m>
                <a:r>
                  <a:rPr lang="en-US" sz="3200" dirty="0"/>
                  <a:t> chooses the player submitting a </a:t>
                </a:r>
                <a:r>
                  <a:rPr lang="en-US" sz="3200" i="1" dirty="0"/>
                  <a:t>unique high-priority</a:t>
                </a:r>
                <a:r>
                  <a:rPr lang="en-US" sz="3200" dirty="0"/>
                  <a:t> credential</a:t>
                </a:r>
              </a:p>
            </p:txBody>
          </p:sp>
        </mc:Choice>
        <mc:Fallback xmlns="">
          <p:sp>
            <p:nvSpPr>
              <p:cNvPr id="13" name="TextBox 12">
                <a:extLst>
                  <a:ext uri="{FF2B5EF4-FFF2-40B4-BE49-F238E27FC236}">
                    <a16:creationId xmlns:a16="http://schemas.microsoft.com/office/drawing/2014/main" id="{30AD548C-7EFA-4074-B8CF-26BBC3F6585E}"/>
                  </a:ext>
                </a:extLst>
              </p:cNvPr>
              <p:cNvSpPr txBox="1">
                <a:spLocks noRot="1" noChangeAspect="1" noMove="1" noResize="1" noEditPoints="1" noAdjustHandles="1" noChangeArrowheads="1" noChangeShapeType="1" noTextEdit="1"/>
              </p:cNvSpPr>
              <p:nvPr/>
            </p:nvSpPr>
            <p:spPr>
              <a:xfrm>
                <a:off x="1284230" y="1844720"/>
                <a:ext cx="9860096" cy="1569660"/>
              </a:xfrm>
              <a:prstGeom prst="rect">
                <a:avLst/>
              </a:prstGeom>
              <a:blipFill>
                <a:blip r:embed="rId4"/>
                <a:stretch>
                  <a:fillRect l="-1670" t="-6226" b="-12062"/>
                </a:stretch>
              </a:blipFill>
            </p:spPr>
            <p:txBody>
              <a:bodyPr/>
              <a:lstStyle/>
              <a:p>
                <a:r>
                  <a:rPr lang="en-IL">
                    <a:noFill/>
                  </a:rPr>
                  <a:t> </a:t>
                </a:r>
              </a:p>
            </p:txBody>
          </p:sp>
        </mc:Fallback>
      </mc:AlternateContent>
    </p:spTree>
    <p:extLst>
      <p:ext uri="{BB962C8B-B14F-4D97-AF65-F5344CB8AC3E}">
        <p14:creationId xmlns:p14="http://schemas.microsoft.com/office/powerpoint/2010/main" val="11774285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13EF562-B7F8-393D-3A86-C65D67F3E084}"/>
              </a:ext>
            </a:extLst>
          </p:cNvPr>
          <p:cNvPicPr>
            <a:picLocks noChangeAspect="1"/>
          </p:cNvPicPr>
          <p:nvPr/>
        </p:nvPicPr>
        <p:blipFill>
          <a:blip r:embed="rId3"/>
          <a:stretch>
            <a:fillRect/>
          </a:stretch>
        </p:blipFill>
        <p:spPr>
          <a:xfrm>
            <a:off x="6836623" y="3631457"/>
            <a:ext cx="2892282" cy="2267059"/>
          </a:xfrm>
          <a:prstGeom prst="rect">
            <a:avLst/>
          </a:prstGeom>
        </p:spPr>
      </p:pic>
      <p:sp>
        <p:nvSpPr>
          <p:cNvPr id="2" name="Title 1">
            <a:extLst>
              <a:ext uri="{FF2B5EF4-FFF2-40B4-BE49-F238E27FC236}">
                <a16:creationId xmlns:a16="http://schemas.microsoft.com/office/drawing/2014/main" id="{D0BFB62A-4BD9-5C05-5D06-4AE55F96533F}"/>
              </a:ext>
            </a:extLst>
          </p:cNvPr>
          <p:cNvSpPr>
            <a:spLocks noGrp="1"/>
          </p:cNvSpPr>
          <p:nvPr>
            <p:ph type="title"/>
          </p:nvPr>
        </p:nvSpPr>
        <p:spPr/>
        <p:txBody>
          <a:bodyPr/>
          <a:lstStyle/>
          <a:p>
            <a:r>
              <a:rPr lang="en-US" dirty="0"/>
              <a:t>An example scenario: purple safe, rest stolen</a:t>
            </a:r>
          </a:p>
        </p:txBody>
      </p:sp>
      <p:grpSp>
        <p:nvGrpSpPr>
          <p:cNvPr id="10" name="Group 9">
            <a:extLst>
              <a:ext uri="{FF2B5EF4-FFF2-40B4-BE49-F238E27FC236}">
                <a16:creationId xmlns:a16="http://schemas.microsoft.com/office/drawing/2014/main" id="{020B5378-4B0A-F220-5FCC-CC79FC65DB11}"/>
              </a:ext>
            </a:extLst>
          </p:cNvPr>
          <p:cNvGrpSpPr/>
          <p:nvPr/>
        </p:nvGrpSpPr>
        <p:grpSpPr>
          <a:xfrm>
            <a:off x="2298031" y="2115131"/>
            <a:ext cx="6790503" cy="1724941"/>
            <a:chOff x="1352400" y="3565318"/>
            <a:chExt cx="8391385" cy="2234629"/>
          </a:xfrm>
        </p:grpSpPr>
        <p:pic>
          <p:nvPicPr>
            <p:cNvPr id="5" name="Key-icon.png" descr="A close up of a light&#10;&#10;Description automatically generated with low confidence">
              <a:extLst>
                <a:ext uri="{FF2B5EF4-FFF2-40B4-BE49-F238E27FC236}">
                  <a16:creationId xmlns:a16="http://schemas.microsoft.com/office/drawing/2014/main" id="{B4D8C896-BC83-B7C8-3E96-3ECE8F7EBB30}"/>
                </a:ext>
              </a:extLst>
            </p:cNvPr>
            <p:cNvPicPr>
              <a:picLocks noChangeAspect="1"/>
            </p:cNvPicPr>
            <p:nvPr/>
          </p:nvPicPr>
          <p:blipFill>
            <a:blip r:embed="rId4">
              <a:duotone>
                <a:prstClr val="black"/>
                <a:srgbClr val="7030A0">
                  <a:tint val="45000"/>
                  <a:satMod val="400000"/>
                </a:srgbClr>
              </a:duotone>
            </a:blip>
            <a:stretch>
              <a:fillRect/>
            </a:stretch>
          </p:blipFill>
          <p:spPr>
            <a:xfrm rot="5400000">
              <a:off x="1338364" y="3579354"/>
              <a:ext cx="2234629" cy="2206557"/>
            </a:xfrm>
            <a:prstGeom prst="rect">
              <a:avLst/>
            </a:prstGeom>
            <a:ln w="12700">
              <a:miter lim="400000"/>
            </a:ln>
          </p:spPr>
        </p:pic>
        <p:pic>
          <p:nvPicPr>
            <p:cNvPr id="6" name="Key-icon.png" descr="A close up of a light&#10;&#10;Description automatically generated with low confidence">
              <a:extLst>
                <a:ext uri="{FF2B5EF4-FFF2-40B4-BE49-F238E27FC236}">
                  <a16:creationId xmlns:a16="http://schemas.microsoft.com/office/drawing/2014/main" id="{128F8012-1023-60C3-5092-EF6239AC01E1}"/>
                </a:ext>
              </a:extLst>
            </p:cNvPr>
            <p:cNvPicPr>
              <a:picLocks noChangeAspect="1"/>
            </p:cNvPicPr>
            <p:nvPr/>
          </p:nvPicPr>
          <p:blipFill>
            <a:blip r:embed="rId4">
              <a:duotone>
                <a:prstClr val="black"/>
                <a:srgbClr val="D9C3A5">
                  <a:tint val="50000"/>
                  <a:satMod val="180000"/>
                </a:srgbClr>
              </a:duotone>
            </a:blip>
            <a:stretch>
              <a:fillRect/>
            </a:stretch>
          </p:blipFill>
          <p:spPr>
            <a:xfrm rot="5400000">
              <a:off x="4646912" y="3675979"/>
              <a:ext cx="2038919" cy="2013303"/>
            </a:xfrm>
            <a:prstGeom prst="rect">
              <a:avLst/>
            </a:prstGeom>
            <a:ln w="12700">
              <a:miter lim="400000"/>
            </a:ln>
          </p:spPr>
        </p:pic>
        <p:sp>
          <p:nvSpPr>
            <p:cNvPr id="7" name="TextBox 6">
              <a:extLst>
                <a:ext uri="{FF2B5EF4-FFF2-40B4-BE49-F238E27FC236}">
                  <a16:creationId xmlns:a16="http://schemas.microsoft.com/office/drawing/2014/main" id="{F8206639-7C79-E75A-4152-4D20A84A4945}"/>
                </a:ext>
              </a:extLst>
            </p:cNvPr>
            <p:cNvSpPr txBox="1"/>
            <p:nvPr/>
          </p:nvSpPr>
          <p:spPr>
            <a:xfrm>
              <a:off x="3828381" y="3929263"/>
              <a:ext cx="1568567" cy="1169552"/>
            </a:xfrm>
            <a:prstGeom prst="rect">
              <a:avLst/>
            </a:prstGeom>
            <a:noFill/>
          </p:spPr>
          <p:txBody>
            <a:bodyPr wrap="square" rtlCol="0">
              <a:spAutoFit/>
            </a:bodyPr>
            <a:lstStyle/>
            <a:p>
              <a:r>
                <a:rPr lang="en-US" sz="7000" dirty="0"/>
                <a:t>&gt;</a:t>
              </a:r>
            </a:p>
          </p:txBody>
        </p:sp>
        <p:pic>
          <p:nvPicPr>
            <p:cNvPr id="8" name="Key-icon.png" descr="A close up of a light&#10;&#10;Description automatically generated with low confidence">
              <a:extLst>
                <a:ext uri="{FF2B5EF4-FFF2-40B4-BE49-F238E27FC236}">
                  <a16:creationId xmlns:a16="http://schemas.microsoft.com/office/drawing/2014/main" id="{75629E4E-BA4B-A116-0AFB-12E82410A8A7}"/>
                </a:ext>
              </a:extLst>
            </p:cNvPr>
            <p:cNvPicPr>
              <a:picLocks noChangeAspect="1"/>
            </p:cNvPicPr>
            <p:nvPr/>
          </p:nvPicPr>
          <p:blipFill>
            <a:blip r:embed="rId4">
              <a:duotone>
                <a:prstClr val="black"/>
                <a:schemeClr val="accent4">
                  <a:tint val="45000"/>
                  <a:satMod val="400000"/>
                </a:schemeClr>
              </a:duotone>
            </a:blip>
            <a:stretch>
              <a:fillRect/>
            </a:stretch>
          </p:blipFill>
          <p:spPr>
            <a:xfrm rot="5400000">
              <a:off x="7717674" y="3653131"/>
              <a:ext cx="2038919" cy="2013303"/>
            </a:xfrm>
            <a:prstGeom prst="rect">
              <a:avLst/>
            </a:prstGeom>
            <a:ln w="12700">
              <a:miter lim="400000"/>
            </a:ln>
          </p:spPr>
        </p:pic>
        <p:sp>
          <p:nvSpPr>
            <p:cNvPr id="9" name="TextBox 8">
              <a:extLst>
                <a:ext uri="{FF2B5EF4-FFF2-40B4-BE49-F238E27FC236}">
                  <a16:creationId xmlns:a16="http://schemas.microsoft.com/office/drawing/2014/main" id="{6DC19D1E-C6ED-1E0D-AF5D-65A16FB710B9}"/>
                </a:ext>
              </a:extLst>
            </p:cNvPr>
            <p:cNvSpPr txBox="1"/>
            <p:nvPr/>
          </p:nvSpPr>
          <p:spPr>
            <a:xfrm>
              <a:off x="6845072" y="3929261"/>
              <a:ext cx="1568567" cy="1169552"/>
            </a:xfrm>
            <a:prstGeom prst="rect">
              <a:avLst/>
            </a:prstGeom>
            <a:noFill/>
          </p:spPr>
          <p:txBody>
            <a:bodyPr wrap="square" rtlCol="0">
              <a:spAutoFit/>
            </a:bodyPr>
            <a:lstStyle/>
            <a:p>
              <a:r>
                <a:rPr lang="en-US" sz="7000" dirty="0"/>
                <a:t>&gt;</a:t>
              </a:r>
            </a:p>
          </p:txBody>
        </p:sp>
      </p:grpSp>
      <p:pic>
        <p:nvPicPr>
          <p:cNvPr id="11" name="Key-icon.png" descr="A close up of a light&#10;&#10;Description automatically generated with low confidence">
            <a:extLst>
              <a:ext uri="{FF2B5EF4-FFF2-40B4-BE49-F238E27FC236}">
                <a16:creationId xmlns:a16="http://schemas.microsoft.com/office/drawing/2014/main" id="{54E8CFBA-5882-EFC5-2C70-FBDAEE721FC7}"/>
              </a:ext>
            </a:extLst>
          </p:cNvPr>
          <p:cNvPicPr>
            <a:picLocks noChangeAspect="1"/>
          </p:cNvPicPr>
          <p:nvPr/>
        </p:nvPicPr>
        <p:blipFill>
          <a:blip r:embed="rId4">
            <a:duotone>
              <a:prstClr val="black"/>
              <a:srgbClr val="7030A0">
                <a:tint val="45000"/>
                <a:satMod val="400000"/>
              </a:srgbClr>
            </a:duotone>
          </a:blip>
          <a:stretch>
            <a:fillRect/>
          </a:stretch>
        </p:blipFill>
        <p:spPr>
          <a:xfrm rot="5400000">
            <a:off x="3933287" y="4681759"/>
            <a:ext cx="1925808" cy="1901615"/>
          </a:xfrm>
          <a:prstGeom prst="rect">
            <a:avLst/>
          </a:prstGeom>
          <a:ln w="12700">
            <a:miter lim="400000"/>
          </a:ln>
        </p:spPr>
      </p:pic>
      <p:pic>
        <p:nvPicPr>
          <p:cNvPr id="12" name="Key-icon.png" descr="A close up of a light&#10;&#10;Description automatically generated with low confidence">
            <a:extLst>
              <a:ext uri="{FF2B5EF4-FFF2-40B4-BE49-F238E27FC236}">
                <a16:creationId xmlns:a16="http://schemas.microsoft.com/office/drawing/2014/main" id="{099BBBF9-6022-72AD-870F-8F3FC4E32E7B}"/>
              </a:ext>
            </a:extLst>
          </p:cNvPr>
          <p:cNvPicPr>
            <a:picLocks noChangeAspect="1"/>
          </p:cNvPicPr>
          <p:nvPr/>
        </p:nvPicPr>
        <p:blipFill>
          <a:blip r:embed="rId4">
            <a:duotone>
              <a:prstClr val="black"/>
              <a:srgbClr val="D9C3A5">
                <a:tint val="50000"/>
                <a:satMod val="180000"/>
              </a:srgbClr>
            </a:duotone>
          </a:blip>
          <a:stretch>
            <a:fillRect/>
          </a:stretch>
        </p:blipFill>
        <p:spPr>
          <a:xfrm rot="5400000">
            <a:off x="7575446" y="4569356"/>
            <a:ext cx="2038919" cy="2013303"/>
          </a:xfrm>
          <a:prstGeom prst="rect">
            <a:avLst/>
          </a:prstGeom>
          <a:ln w="12700">
            <a:miter lim="400000"/>
          </a:ln>
        </p:spPr>
      </p:pic>
      <p:pic>
        <p:nvPicPr>
          <p:cNvPr id="13" name="Key-icon.png" descr="A close up of a light&#10;&#10;Description automatically generated with low confidence">
            <a:extLst>
              <a:ext uri="{FF2B5EF4-FFF2-40B4-BE49-F238E27FC236}">
                <a16:creationId xmlns:a16="http://schemas.microsoft.com/office/drawing/2014/main" id="{F262DBF8-E175-930B-D6E4-79CB802F9F30}"/>
              </a:ext>
            </a:extLst>
          </p:cNvPr>
          <p:cNvPicPr>
            <a:picLocks noChangeAspect="1"/>
          </p:cNvPicPr>
          <p:nvPr/>
        </p:nvPicPr>
        <p:blipFill>
          <a:blip r:embed="rId4">
            <a:duotone>
              <a:prstClr val="black"/>
              <a:schemeClr val="accent4">
                <a:tint val="45000"/>
                <a:satMod val="400000"/>
              </a:schemeClr>
            </a:duotone>
          </a:blip>
          <a:stretch>
            <a:fillRect/>
          </a:stretch>
        </p:blipFill>
        <p:spPr>
          <a:xfrm rot="5400000">
            <a:off x="7575445" y="5442512"/>
            <a:ext cx="2038919" cy="2013303"/>
          </a:xfrm>
          <a:prstGeom prst="rect">
            <a:avLst/>
          </a:prstGeom>
          <a:ln w="12700">
            <a:miter lim="400000"/>
          </a:ln>
        </p:spPr>
      </p:pic>
      <p:pic>
        <p:nvPicPr>
          <p:cNvPr id="14" name="image29.png">
            <a:extLst>
              <a:ext uri="{FF2B5EF4-FFF2-40B4-BE49-F238E27FC236}">
                <a16:creationId xmlns:a16="http://schemas.microsoft.com/office/drawing/2014/main" id="{23A8A4E2-7178-CD6E-296D-91CD57C70BC0}"/>
              </a:ext>
            </a:extLst>
          </p:cNvPr>
          <p:cNvPicPr>
            <a:picLocks noChangeAspect="1"/>
          </p:cNvPicPr>
          <p:nvPr/>
        </p:nvPicPr>
        <p:blipFill>
          <a:blip r:embed="rId5"/>
          <a:stretch>
            <a:fillRect/>
          </a:stretch>
        </p:blipFill>
        <p:spPr>
          <a:xfrm>
            <a:off x="2719447" y="3612041"/>
            <a:ext cx="1954231" cy="2198497"/>
          </a:xfrm>
          <a:prstGeom prst="rect">
            <a:avLst/>
          </a:prstGeom>
          <a:ln w="12700">
            <a:miter lim="400000"/>
          </a:ln>
        </p:spPr>
      </p:pic>
      <p:sp>
        <p:nvSpPr>
          <p:cNvPr id="16" name="TextBox 15">
            <a:extLst>
              <a:ext uri="{FF2B5EF4-FFF2-40B4-BE49-F238E27FC236}">
                <a16:creationId xmlns:a16="http://schemas.microsoft.com/office/drawing/2014/main" id="{EC600A9E-AE75-446B-63DA-A3194D0D2821}"/>
              </a:ext>
            </a:extLst>
          </p:cNvPr>
          <p:cNvSpPr txBox="1"/>
          <p:nvPr/>
        </p:nvSpPr>
        <p:spPr>
          <a:xfrm>
            <a:off x="978043" y="4356477"/>
            <a:ext cx="3501190" cy="1138773"/>
          </a:xfrm>
          <a:prstGeom prst="rect">
            <a:avLst/>
          </a:prstGeom>
          <a:noFill/>
        </p:spPr>
        <p:txBody>
          <a:bodyPr wrap="square" rtlCol="0">
            <a:spAutoFit/>
          </a:bodyPr>
          <a:lstStyle/>
          <a:p>
            <a:r>
              <a:rPr lang="en-US" sz="3200" b="1" dirty="0">
                <a:solidFill>
                  <a:srgbClr val="00B050"/>
                </a:solidFill>
              </a:rPr>
              <a:t>Winner!</a:t>
            </a:r>
          </a:p>
          <a:p>
            <a:r>
              <a:rPr lang="en-IL" sz="3600" dirty="0"/>
              <a:t>🎉</a:t>
            </a:r>
            <a:endParaRPr lang="en-IL" sz="3600" b="1" dirty="0"/>
          </a:p>
        </p:txBody>
      </p:sp>
    </p:spTree>
    <p:extLst>
      <p:ext uri="{BB962C8B-B14F-4D97-AF65-F5344CB8AC3E}">
        <p14:creationId xmlns:p14="http://schemas.microsoft.com/office/powerpoint/2010/main" val="146649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13EF562-B7F8-393D-3A86-C65D67F3E084}"/>
              </a:ext>
            </a:extLst>
          </p:cNvPr>
          <p:cNvPicPr>
            <a:picLocks noChangeAspect="1"/>
          </p:cNvPicPr>
          <p:nvPr/>
        </p:nvPicPr>
        <p:blipFill>
          <a:blip r:embed="rId3"/>
          <a:stretch>
            <a:fillRect/>
          </a:stretch>
        </p:blipFill>
        <p:spPr>
          <a:xfrm>
            <a:off x="6836623" y="3631457"/>
            <a:ext cx="2892282" cy="2267059"/>
          </a:xfrm>
          <a:prstGeom prst="rect">
            <a:avLst/>
          </a:prstGeom>
        </p:spPr>
      </p:pic>
      <p:sp>
        <p:nvSpPr>
          <p:cNvPr id="2" name="Title 1">
            <a:extLst>
              <a:ext uri="{FF2B5EF4-FFF2-40B4-BE49-F238E27FC236}">
                <a16:creationId xmlns:a16="http://schemas.microsoft.com/office/drawing/2014/main" id="{D0BFB62A-4BD9-5C05-5D06-4AE55F96533F}"/>
              </a:ext>
            </a:extLst>
          </p:cNvPr>
          <p:cNvSpPr>
            <a:spLocks noGrp="1"/>
          </p:cNvSpPr>
          <p:nvPr>
            <p:ph type="title"/>
          </p:nvPr>
        </p:nvSpPr>
        <p:spPr/>
        <p:txBody>
          <a:bodyPr/>
          <a:lstStyle/>
          <a:p>
            <a:r>
              <a:rPr lang="en-US" dirty="0"/>
              <a:t>Scenario: purple lost, silver leaked, gold stolen</a:t>
            </a:r>
          </a:p>
        </p:txBody>
      </p:sp>
      <p:grpSp>
        <p:nvGrpSpPr>
          <p:cNvPr id="10" name="Group 9">
            <a:extLst>
              <a:ext uri="{FF2B5EF4-FFF2-40B4-BE49-F238E27FC236}">
                <a16:creationId xmlns:a16="http://schemas.microsoft.com/office/drawing/2014/main" id="{020B5378-4B0A-F220-5FCC-CC79FC65DB11}"/>
              </a:ext>
            </a:extLst>
          </p:cNvPr>
          <p:cNvGrpSpPr/>
          <p:nvPr/>
        </p:nvGrpSpPr>
        <p:grpSpPr>
          <a:xfrm>
            <a:off x="2298031" y="2115131"/>
            <a:ext cx="6790503" cy="1724941"/>
            <a:chOff x="1352400" y="3565318"/>
            <a:chExt cx="8391385" cy="2234629"/>
          </a:xfrm>
        </p:grpSpPr>
        <p:pic>
          <p:nvPicPr>
            <p:cNvPr id="5" name="Key-icon.png" descr="A close up of a light&#10;&#10;Description automatically generated with low confidence">
              <a:extLst>
                <a:ext uri="{FF2B5EF4-FFF2-40B4-BE49-F238E27FC236}">
                  <a16:creationId xmlns:a16="http://schemas.microsoft.com/office/drawing/2014/main" id="{B4D8C896-BC83-B7C8-3E96-3ECE8F7EBB30}"/>
                </a:ext>
              </a:extLst>
            </p:cNvPr>
            <p:cNvPicPr>
              <a:picLocks noChangeAspect="1"/>
            </p:cNvPicPr>
            <p:nvPr/>
          </p:nvPicPr>
          <p:blipFill>
            <a:blip r:embed="rId4">
              <a:duotone>
                <a:prstClr val="black"/>
                <a:srgbClr val="7030A0">
                  <a:tint val="45000"/>
                  <a:satMod val="400000"/>
                </a:srgbClr>
              </a:duotone>
            </a:blip>
            <a:stretch>
              <a:fillRect/>
            </a:stretch>
          </p:blipFill>
          <p:spPr>
            <a:xfrm rot="5400000">
              <a:off x="1338364" y="3579354"/>
              <a:ext cx="2234629" cy="2206557"/>
            </a:xfrm>
            <a:prstGeom prst="rect">
              <a:avLst/>
            </a:prstGeom>
            <a:ln w="12700">
              <a:miter lim="400000"/>
            </a:ln>
          </p:spPr>
        </p:pic>
        <p:pic>
          <p:nvPicPr>
            <p:cNvPr id="6" name="Key-icon.png" descr="A close up of a light&#10;&#10;Description automatically generated with low confidence">
              <a:extLst>
                <a:ext uri="{FF2B5EF4-FFF2-40B4-BE49-F238E27FC236}">
                  <a16:creationId xmlns:a16="http://schemas.microsoft.com/office/drawing/2014/main" id="{128F8012-1023-60C3-5092-EF6239AC01E1}"/>
                </a:ext>
              </a:extLst>
            </p:cNvPr>
            <p:cNvPicPr>
              <a:picLocks noChangeAspect="1"/>
            </p:cNvPicPr>
            <p:nvPr/>
          </p:nvPicPr>
          <p:blipFill>
            <a:blip r:embed="rId4">
              <a:duotone>
                <a:prstClr val="black"/>
                <a:srgbClr val="D9C3A5">
                  <a:tint val="50000"/>
                  <a:satMod val="180000"/>
                </a:srgbClr>
              </a:duotone>
            </a:blip>
            <a:stretch>
              <a:fillRect/>
            </a:stretch>
          </p:blipFill>
          <p:spPr>
            <a:xfrm rot="5400000">
              <a:off x="4646912" y="3675979"/>
              <a:ext cx="2038919" cy="2013303"/>
            </a:xfrm>
            <a:prstGeom prst="rect">
              <a:avLst/>
            </a:prstGeom>
            <a:ln w="12700">
              <a:miter lim="400000"/>
            </a:ln>
          </p:spPr>
        </p:pic>
        <p:sp>
          <p:nvSpPr>
            <p:cNvPr id="7" name="TextBox 6">
              <a:extLst>
                <a:ext uri="{FF2B5EF4-FFF2-40B4-BE49-F238E27FC236}">
                  <a16:creationId xmlns:a16="http://schemas.microsoft.com/office/drawing/2014/main" id="{F8206639-7C79-E75A-4152-4D20A84A4945}"/>
                </a:ext>
              </a:extLst>
            </p:cNvPr>
            <p:cNvSpPr txBox="1"/>
            <p:nvPr/>
          </p:nvSpPr>
          <p:spPr>
            <a:xfrm>
              <a:off x="3828381" y="3929263"/>
              <a:ext cx="1568567" cy="1169552"/>
            </a:xfrm>
            <a:prstGeom prst="rect">
              <a:avLst/>
            </a:prstGeom>
            <a:noFill/>
          </p:spPr>
          <p:txBody>
            <a:bodyPr wrap="square" rtlCol="0">
              <a:spAutoFit/>
            </a:bodyPr>
            <a:lstStyle/>
            <a:p>
              <a:r>
                <a:rPr lang="en-US" sz="7000" dirty="0"/>
                <a:t>&gt;</a:t>
              </a:r>
            </a:p>
          </p:txBody>
        </p:sp>
        <p:pic>
          <p:nvPicPr>
            <p:cNvPr id="8" name="Key-icon.png" descr="A close up of a light&#10;&#10;Description automatically generated with low confidence">
              <a:extLst>
                <a:ext uri="{FF2B5EF4-FFF2-40B4-BE49-F238E27FC236}">
                  <a16:creationId xmlns:a16="http://schemas.microsoft.com/office/drawing/2014/main" id="{75629E4E-BA4B-A116-0AFB-12E82410A8A7}"/>
                </a:ext>
              </a:extLst>
            </p:cNvPr>
            <p:cNvPicPr>
              <a:picLocks noChangeAspect="1"/>
            </p:cNvPicPr>
            <p:nvPr/>
          </p:nvPicPr>
          <p:blipFill>
            <a:blip r:embed="rId4">
              <a:duotone>
                <a:prstClr val="black"/>
                <a:schemeClr val="accent4">
                  <a:tint val="45000"/>
                  <a:satMod val="400000"/>
                </a:schemeClr>
              </a:duotone>
            </a:blip>
            <a:stretch>
              <a:fillRect/>
            </a:stretch>
          </p:blipFill>
          <p:spPr>
            <a:xfrm rot="5400000">
              <a:off x="7717674" y="3653131"/>
              <a:ext cx="2038919" cy="2013303"/>
            </a:xfrm>
            <a:prstGeom prst="rect">
              <a:avLst/>
            </a:prstGeom>
            <a:ln w="12700">
              <a:miter lim="400000"/>
            </a:ln>
          </p:spPr>
        </p:pic>
        <p:sp>
          <p:nvSpPr>
            <p:cNvPr id="9" name="TextBox 8">
              <a:extLst>
                <a:ext uri="{FF2B5EF4-FFF2-40B4-BE49-F238E27FC236}">
                  <a16:creationId xmlns:a16="http://schemas.microsoft.com/office/drawing/2014/main" id="{6DC19D1E-C6ED-1E0D-AF5D-65A16FB710B9}"/>
                </a:ext>
              </a:extLst>
            </p:cNvPr>
            <p:cNvSpPr txBox="1"/>
            <p:nvPr/>
          </p:nvSpPr>
          <p:spPr>
            <a:xfrm>
              <a:off x="6845072" y="3929261"/>
              <a:ext cx="1568567" cy="1169552"/>
            </a:xfrm>
            <a:prstGeom prst="rect">
              <a:avLst/>
            </a:prstGeom>
            <a:noFill/>
          </p:spPr>
          <p:txBody>
            <a:bodyPr wrap="square" rtlCol="0">
              <a:spAutoFit/>
            </a:bodyPr>
            <a:lstStyle/>
            <a:p>
              <a:r>
                <a:rPr lang="en-US" sz="7000" dirty="0"/>
                <a:t>&gt;</a:t>
              </a:r>
            </a:p>
          </p:txBody>
        </p:sp>
      </p:grpSp>
      <p:pic>
        <p:nvPicPr>
          <p:cNvPr id="11" name="Key-icon.png" descr="A close up of a light&#10;&#10;Description automatically generated with low confidence">
            <a:extLst>
              <a:ext uri="{FF2B5EF4-FFF2-40B4-BE49-F238E27FC236}">
                <a16:creationId xmlns:a16="http://schemas.microsoft.com/office/drawing/2014/main" id="{54E8CFBA-5882-EFC5-2C70-FBDAEE721FC7}"/>
              </a:ext>
            </a:extLst>
          </p:cNvPr>
          <p:cNvPicPr>
            <a:picLocks noChangeAspect="1"/>
          </p:cNvPicPr>
          <p:nvPr/>
        </p:nvPicPr>
        <p:blipFill>
          <a:blip r:embed="rId4">
            <a:duotone>
              <a:prstClr val="black"/>
              <a:srgbClr val="D9C3A5">
                <a:tint val="50000"/>
                <a:satMod val="180000"/>
              </a:srgbClr>
            </a:duotone>
          </a:blip>
          <a:stretch>
            <a:fillRect/>
          </a:stretch>
        </p:blipFill>
        <p:spPr>
          <a:xfrm rot="5400000">
            <a:off x="3933287" y="4681757"/>
            <a:ext cx="1925808" cy="1901615"/>
          </a:xfrm>
          <a:prstGeom prst="rect">
            <a:avLst/>
          </a:prstGeom>
          <a:ln w="12700">
            <a:miter lim="400000"/>
          </a:ln>
        </p:spPr>
      </p:pic>
      <p:pic>
        <p:nvPicPr>
          <p:cNvPr id="12" name="Key-icon.png" descr="A close up of a light&#10;&#10;Description automatically generated with low confidence">
            <a:extLst>
              <a:ext uri="{FF2B5EF4-FFF2-40B4-BE49-F238E27FC236}">
                <a16:creationId xmlns:a16="http://schemas.microsoft.com/office/drawing/2014/main" id="{099BBBF9-6022-72AD-870F-8F3FC4E32E7B}"/>
              </a:ext>
            </a:extLst>
          </p:cNvPr>
          <p:cNvPicPr>
            <a:picLocks noChangeAspect="1"/>
          </p:cNvPicPr>
          <p:nvPr/>
        </p:nvPicPr>
        <p:blipFill>
          <a:blip r:embed="rId4">
            <a:duotone>
              <a:prstClr val="black"/>
              <a:srgbClr val="D9C3A5">
                <a:tint val="50000"/>
                <a:satMod val="180000"/>
              </a:srgbClr>
            </a:duotone>
          </a:blip>
          <a:stretch>
            <a:fillRect/>
          </a:stretch>
        </p:blipFill>
        <p:spPr>
          <a:xfrm rot="5400000">
            <a:off x="7575446" y="4569356"/>
            <a:ext cx="2038919" cy="2013303"/>
          </a:xfrm>
          <a:prstGeom prst="rect">
            <a:avLst/>
          </a:prstGeom>
          <a:ln w="12700">
            <a:miter lim="400000"/>
          </a:ln>
        </p:spPr>
      </p:pic>
      <p:pic>
        <p:nvPicPr>
          <p:cNvPr id="13" name="Key-icon.png" descr="A close up of a light&#10;&#10;Description automatically generated with low confidence">
            <a:extLst>
              <a:ext uri="{FF2B5EF4-FFF2-40B4-BE49-F238E27FC236}">
                <a16:creationId xmlns:a16="http://schemas.microsoft.com/office/drawing/2014/main" id="{F262DBF8-E175-930B-D6E4-79CB802F9F30}"/>
              </a:ext>
            </a:extLst>
          </p:cNvPr>
          <p:cNvPicPr>
            <a:picLocks noChangeAspect="1"/>
          </p:cNvPicPr>
          <p:nvPr/>
        </p:nvPicPr>
        <p:blipFill>
          <a:blip r:embed="rId4">
            <a:duotone>
              <a:prstClr val="black"/>
              <a:schemeClr val="accent4">
                <a:tint val="45000"/>
                <a:satMod val="400000"/>
              </a:schemeClr>
            </a:duotone>
          </a:blip>
          <a:stretch>
            <a:fillRect/>
          </a:stretch>
        </p:blipFill>
        <p:spPr>
          <a:xfrm rot="5400000">
            <a:off x="7575445" y="5442512"/>
            <a:ext cx="2038919" cy="2013303"/>
          </a:xfrm>
          <a:prstGeom prst="rect">
            <a:avLst/>
          </a:prstGeom>
          <a:ln w="12700">
            <a:miter lim="400000"/>
          </a:ln>
        </p:spPr>
      </p:pic>
      <p:pic>
        <p:nvPicPr>
          <p:cNvPr id="14" name="image29.png">
            <a:extLst>
              <a:ext uri="{FF2B5EF4-FFF2-40B4-BE49-F238E27FC236}">
                <a16:creationId xmlns:a16="http://schemas.microsoft.com/office/drawing/2014/main" id="{23A8A4E2-7178-CD6E-296D-91CD57C70BC0}"/>
              </a:ext>
            </a:extLst>
          </p:cNvPr>
          <p:cNvPicPr>
            <a:picLocks noChangeAspect="1"/>
          </p:cNvPicPr>
          <p:nvPr/>
        </p:nvPicPr>
        <p:blipFill>
          <a:blip r:embed="rId5"/>
          <a:stretch>
            <a:fillRect/>
          </a:stretch>
        </p:blipFill>
        <p:spPr>
          <a:xfrm>
            <a:off x="2719447" y="3612041"/>
            <a:ext cx="1954231" cy="2198497"/>
          </a:xfrm>
          <a:prstGeom prst="rect">
            <a:avLst/>
          </a:prstGeom>
          <a:ln w="12700">
            <a:miter lim="400000"/>
          </a:ln>
        </p:spPr>
      </p:pic>
      <p:sp>
        <p:nvSpPr>
          <p:cNvPr id="16" name="TextBox 15">
            <a:extLst>
              <a:ext uri="{FF2B5EF4-FFF2-40B4-BE49-F238E27FC236}">
                <a16:creationId xmlns:a16="http://schemas.microsoft.com/office/drawing/2014/main" id="{EC600A9E-AE75-446B-63DA-A3194D0D2821}"/>
              </a:ext>
            </a:extLst>
          </p:cNvPr>
          <p:cNvSpPr txBox="1"/>
          <p:nvPr/>
        </p:nvSpPr>
        <p:spPr>
          <a:xfrm>
            <a:off x="9380621" y="4295914"/>
            <a:ext cx="3501190" cy="584775"/>
          </a:xfrm>
          <a:prstGeom prst="rect">
            <a:avLst/>
          </a:prstGeom>
          <a:noFill/>
        </p:spPr>
        <p:txBody>
          <a:bodyPr wrap="square" rtlCol="0">
            <a:spAutoFit/>
          </a:bodyPr>
          <a:lstStyle/>
          <a:p>
            <a:r>
              <a:rPr lang="en-US" sz="3200" b="1" dirty="0">
                <a:solidFill>
                  <a:srgbClr val="FF0000"/>
                </a:solidFill>
              </a:rPr>
              <a:t>Winner!</a:t>
            </a:r>
            <a:r>
              <a:rPr lang="en-US" sz="3200" b="1" dirty="0">
                <a:solidFill>
                  <a:srgbClr val="00B050"/>
                </a:solidFill>
              </a:rPr>
              <a:t> </a:t>
            </a:r>
            <a:r>
              <a:rPr lang="en-IL" sz="3200" dirty="0"/>
              <a:t>🎉</a:t>
            </a:r>
            <a:endParaRPr lang="en-IL" sz="3200" b="1" dirty="0"/>
          </a:p>
        </p:txBody>
      </p:sp>
    </p:spTree>
    <p:extLst>
      <p:ext uri="{BB962C8B-B14F-4D97-AF65-F5344CB8AC3E}">
        <p14:creationId xmlns:p14="http://schemas.microsoft.com/office/powerpoint/2010/main" val="334940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2EBE0-4015-B658-7755-C15066DFE4ED}"/>
              </a:ext>
            </a:extLst>
          </p:cNvPr>
          <p:cNvSpPr>
            <a:spLocks noGrp="1"/>
          </p:cNvSpPr>
          <p:nvPr>
            <p:ph type="title"/>
          </p:nvPr>
        </p:nvSpPr>
        <p:spPr/>
        <p:txBody>
          <a:bodyPr/>
          <a:lstStyle/>
          <a:p>
            <a:r>
              <a:rPr lang="en-US" dirty="0"/>
              <a:t>Profile of the 2-credential priority mechanism</a:t>
            </a:r>
          </a:p>
        </p:txBody>
      </p:sp>
      <p:pic>
        <p:nvPicPr>
          <p:cNvPr id="10" name="Key-icon.png" descr="A close up of a light&#10;&#10;Description automatically generated with low confidence">
            <a:extLst>
              <a:ext uri="{FF2B5EF4-FFF2-40B4-BE49-F238E27FC236}">
                <a16:creationId xmlns:a16="http://schemas.microsoft.com/office/drawing/2014/main" id="{DCE007BC-3D23-5B4E-4FFF-E47658AE4C5F}"/>
              </a:ext>
            </a:extLst>
          </p:cNvPr>
          <p:cNvPicPr>
            <a:picLocks noChangeAspect="1"/>
          </p:cNvPicPr>
          <p:nvPr/>
        </p:nvPicPr>
        <p:blipFill>
          <a:blip r:embed="rId2">
            <a:duotone>
              <a:prstClr val="black"/>
              <a:srgbClr val="7030A0">
                <a:tint val="45000"/>
                <a:satMod val="400000"/>
              </a:srgbClr>
            </a:duotone>
          </a:blip>
          <a:stretch>
            <a:fillRect/>
          </a:stretch>
        </p:blipFill>
        <p:spPr>
          <a:xfrm rot="5400000">
            <a:off x="3913302" y="5193616"/>
            <a:ext cx="1537519" cy="1518204"/>
          </a:xfrm>
          <a:prstGeom prst="rect">
            <a:avLst/>
          </a:prstGeom>
          <a:ln w="12700">
            <a:miter lim="400000"/>
          </a:ln>
        </p:spPr>
      </p:pic>
      <p:pic>
        <p:nvPicPr>
          <p:cNvPr id="11" name="Key-icon.png" descr="A close up of a light&#10;&#10;Description automatically generated with low confidence">
            <a:extLst>
              <a:ext uri="{FF2B5EF4-FFF2-40B4-BE49-F238E27FC236}">
                <a16:creationId xmlns:a16="http://schemas.microsoft.com/office/drawing/2014/main" id="{30AE3829-9667-76CD-2D40-ADD058C8797F}"/>
              </a:ext>
            </a:extLst>
          </p:cNvPr>
          <p:cNvPicPr>
            <a:picLocks noChangeAspect="1"/>
          </p:cNvPicPr>
          <p:nvPr/>
        </p:nvPicPr>
        <p:blipFill>
          <a:blip r:embed="rId2">
            <a:duotone>
              <a:prstClr val="black"/>
              <a:srgbClr val="D9C3A5">
                <a:tint val="50000"/>
                <a:satMod val="180000"/>
              </a:srgbClr>
            </a:duotone>
          </a:blip>
          <a:stretch>
            <a:fillRect/>
          </a:stretch>
        </p:blipFill>
        <p:spPr>
          <a:xfrm rot="5400000">
            <a:off x="6279898" y="5190782"/>
            <a:ext cx="1491968" cy="1473224"/>
          </a:xfrm>
          <a:prstGeom prst="rect">
            <a:avLst/>
          </a:prstGeom>
          <a:ln w="12700">
            <a:miter lim="400000"/>
          </a:ln>
        </p:spPr>
      </p:pic>
      <p:sp>
        <p:nvSpPr>
          <p:cNvPr id="12" name="TextBox 11">
            <a:extLst>
              <a:ext uri="{FF2B5EF4-FFF2-40B4-BE49-F238E27FC236}">
                <a16:creationId xmlns:a16="http://schemas.microsoft.com/office/drawing/2014/main" id="{60573D74-E4E4-9162-A592-515C7D83E4D2}"/>
              </a:ext>
            </a:extLst>
          </p:cNvPr>
          <p:cNvSpPr txBox="1"/>
          <p:nvPr/>
        </p:nvSpPr>
        <p:spPr>
          <a:xfrm>
            <a:off x="5537911" y="5342618"/>
            <a:ext cx="1568567" cy="1169551"/>
          </a:xfrm>
          <a:prstGeom prst="rect">
            <a:avLst/>
          </a:prstGeom>
          <a:noFill/>
        </p:spPr>
        <p:txBody>
          <a:bodyPr wrap="square" rtlCol="0">
            <a:spAutoFit/>
          </a:bodyPr>
          <a:lstStyle/>
          <a:p>
            <a:r>
              <a:rPr lang="en-US" sz="7000" dirty="0"/>
              <a:t>&gt;</a:t>
            </a:r>
          </a:p>
        </p:txBody>
      </p:sp>
      <p:graphicFrame>
        <p:nvGraphicFramePr>
          <p:cNvPr id="14" name="Table 5">
            <a:extLst>
              <a:ext uri="{FF2B5EF4-FFF2-40B4-BE49-F238E27FC236}">
                <a16:creationId xmlns:a16="http://schemas.microsoft.com/office/drawing/2014/main" id="{3BC514EF-D035-DEE0-5638-3B4163D909B4}"/>
              </a:ext>
            </a:extLst>
          </p:cNvPr>
          <p:cNvGraphicFramePr>
            <a:graphicFrameLocks noGrp="1"/>
          </p:cNvGraphicFramePr>
          <p:nvPr/>
        </p:nvGraphicFramePr>
        <p:xfrm>
          <a:off x="1479886" y="2359772"/>
          <a:ext cx="8983580" cy="2745300"/>
        </p:xfrm>
        <a:graphic>
          <a:graphicData uri="http://schemas.openxmlformats.org/drawingml/2006/table">
            <a:tbl>
              <a:tblPr firstRow="1" firstCol="1">
                <a:tableStyleId>{21E4AEA4-8DFA-4A89-87EB-49C32662AFE0}</a:tableStyleId>
              </a:tblPr>
              <a:tblGrid>
                <a:gridCol w="1900990">
                  <a:extLst>
                    <a:ext uri="{9D8B030D-6E8A-4147-A177-3AD203B41FA5}">
                      <a16:colId xmlns:a16="http://schemas.microsoft.com/office/drawing/2014/main" val="3846206249"/>
                    </a:ext>
                  </a:extLst>
                </a:gridCol>
                <a:gridCol w="1692442">
                  <a:extLst>
                    <a:ext uri="{9D8B030D-6E8A-4147-A177-3AD203B41FA5}">
                      <a16:colId xmlns:a16="http://schemas.microsoft.com/office/drawing/2014/main" val="407943355"/>
                    </a:ext>
                  </a:extLst>
                </a:gridCol>
                <a:gridCol w="1796716">
                  <a:extLst>
                    <a:ext uri="{9D8B030D-6E8A-4147-A177-3AD203B41FA5}">
                      <a16:colId xmlns:a16="http://schemas.microsoft.com/office/drawing/2014/main" val="3212117648"/>
                    </a:ext>
                  </a:extLst>
                </a:gridCol>
                <a:gridCol w="1796716">
                  <a:extLst>
                    <a:ext uri="{9D8B030D-6E8A-4147-A177-3AD203B41FA5}">
                      <a16:colId xmlns:a16="http://schemas.microsoft.com/office/drawing/2014/main" val="3220865350"/>
                    </a:ext>
                  </a:extLst>
                </a:gridCol>
                <a:gridCol w="1796716">
                  <a:extLst>
                    <a:ext uri="{9D8B030D-6E8A-4147-A177-3AD203B41FA5}">
                      <a16:colId xmlns:a16="http://schemas.microsoft.com/office/drawing/2014/main" val="2437188302"/>
                    </a:ext>
                  </a:extLst>
                </a:gridCol>
              </a:tblGrid>
              <a:tr h="549060">
                <a:tc>
                  <a:txBody>
                    <a:bodyPr/>
                    <a:lstStyle/>
                    <a:p>
                      <a:pPr algn="ctr"/>
                      <a:endParaRPr lang="en-US" sz="2400" dirty="0"/>
                    </a:p>
                  </a:txBody>
                  <a:tcPr>
                    <a:lnTlToBr w="38100" cap="flat" cmpd="sng" algn="ctr">
                      <a:solidFill>
                        <a:schemeClr val="bg1"/>
                      </a:solidFill>
                      <a:prstDash val="solid"/>
                      <a:round/>
                      <a:headEnd type="none" w="med" len="med"/>
                      <a:tailEnd type="none" w="med" len="med"/>
                    </a:lnTlToBr>
                  </a:tcPr>
                </a:tc>
                <a:tc>
                  <a:txBody>
                    <a:bodyPr/>
                    <a:lstStyle/>
                    <a:p>
                      <a:pPr algn="ctr"/>
                      <a:r>
                        <a:rPr lang="en-US" sz="2400" dirty="0"/>
                        <a:t>Stolen</a:t>
                      </a:r>
                    </a:p>
                  </a:txBody>
                  <a:tcPr/>
                </a:tc>
                <a:tc>
                  <a:txBody>
                    <a:bodyPr/>
                    <a:lstStyle/>
                    <a:p>
                      <a:pPr algn="ctr"/>
                      <a:r>
                        <a:rPr lang="en-US" sz="2400" dirty="0"/>
                        <a:t>Leaked</a:t>
                      </a:r>
                    </a:p>
                  </a:txBody>
                  <a:tcPr/>
                </a:tc>
                <a:tc>
                  <a:txBody>
                    <a:bodyPr/>
                    <a:lstStyle/>
                    <a:p>
                      <a:pPr algn="ctr"/>
                      <a:r>
                        <a:rPr lang="en-US" sz="2400" dirty="0"/>
                        <a:t>Lost</a:t>
                      </a:r>
                    </a:p>
                  </a:txBody>
                  <a:tcPr/>
                </a:tc>
                <a:tc>
                  <a:txBody>
                    <a:bodyPr/>
                    <a:lstStyle/>
                    <a:p>
                      <a:pPr algn="ctr"/>
                      <a:r>
                        <a:rPr lang="en-US" sz="2400" dirty="0"/>
                        <a:t>Safe</a:t>
                      </a:r>
                    </a:p>
                  </a:txBody>
                  <a:tcPr/>
                </a:tc>
                <a:extLst>
                  <a:ext uri="{0D108BD9-81ED-4DB2-BD59-A6C34878D82A}">
                    <a16:rowId xmlns:a16="http://schemas.microsoft.com/office/drawing/2014/main" val="3332752241"/>
                  </a:ext>
                </a:extLst>
              </a:tr>
              <a:tr h="549060">
                <a:tc>
                  <a:txBody>
                    <a:bodyPr/>
                    <a:lstStyle/>
                    <a:p>
                      <a:pPr algn="ctr"/>
                      <a:r>
                        <a:rPr lang="en-US" sz="2400" dirty="0"/>
                        <a:t>Stolen</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3706788019"/>
                  </a:ext>
                </a:extLst>
              </a:tr>
              <a:tr h="549060">
                <a:tc>
                  <a:txBody>
                    <a:bodyPr/>
                    <a:lstStyle/>
                    <a:p>
                      <a:pPr algn="ctr"/>
                      <a:r>
                        <a:rPr lang="en-US" sz="2400" dirty="0"/>
                        <a:t>Leaked</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364161627"/>
                  </a:ext>
                </a:extLst>
              </a:tr>
              <a:tr h="549060">
                <a:tc>
                  <a:txBody>
                    <a:bodyPr/>
                    <a:lstStyle/>
                    <a:p>
                      <a:pPr algn="ctr"/>
                      <a:r>
                        <a:rPr lang="en-US" sz="2400" dirty="0"/>
                        <a:t>Lost</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2765728417"/>
                  </a:ext>
                </a:extLst>
              </a:tr>
              <a:tr h="549060">
                <a:tc>
                  <a:txBody>
                    <a:bodyPr/>
                    <a:lstStyle/>
                    <a:p>
                      <a:pPr algn="ctr"/>
                      <a:r>
                        <a:rPr lang="en-US" sz="2400" dirty="0"/>
                        <a:t>Safe</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2252425480"/>
                  </a:ext>
                </a:extLst>
              </a:tr>
            </a:tbl>
          </a:graphicData>
        </a:graphic>
      </p:graphicFrame>
      <p:pic>
        <p:nvPicPr>
          <p:cNvPr id="15" name="Key-icon.png" descr="A close up of a light&#10;&#10;Description automatically generated with low confidence">
            <a:extLst>
              <a:ext uri="{FF2B5EF4-FFF2-40B4-BE49-F238E27FC236}">
                <a16:creationId xmlns:a16="http://schemas.microsoft.com/office/drawing/2014/main" id="{BBB8F0C2-C518-CB7D-1AA7-A20FA9BCB81C}"/>
              </a:ext>
            </a:extLst>
          </p:cNvPr>
          <p:cNvPicPr>
            <a:picLocks noChangeAspect="1"/>
          </p:cNvPicPr>
          <p:nvPr/>
        </p:nvPicPr>
        <p:blipFill>
          <a:blip r:embed="rId2">
            <a:duotone>
              <a:prstClr val="black"/>
              <a:srgbClr val="7030A0">
                <a:tint val="45000"/>
                <a:satMod val="400000"/>
              </a:srgbClr>
            </a:duotone>
          </a:blip>
          <a:stretch>
            <a:fillRect/>
          </a:stretch>
        </p:blipFill>
        <p:spPr>
          <a:xfrm rot="5400000">
            <a:off x="1474671" y="2344916"/>
            <a:ext cx="830186" cy="819757"/>
          </a:xfrm>
          <a:prstGeom prst="rect">
            <a:avLst/>
          </a:prstGeom>
          <a:ln w="12700">
            <a:miter lim="400000"/>
          </a:ln>
        </p:spPr>
      </p:pic>
      <p:pic>
        <p:nvPicPr>
          <p:cNvPr id="16" name="Key-icon.png" descr="A close up of a light&#10;&#10;Description automatically generated with low confidence">
            <a:extLst>
              <a:ext uri="{FF2B5EF4-FFF2-40B4-BE49-F238E27FC236}">
                <a16:creationId xmlns:a16="http://schemas.microsoft.com/office/drawing/2014/main" id="{48B87B82-69F0-C5A5-5DAC-31A48211D982}"/>
              </a:ext>
            </a:extLst>
          </p:cNvPr>
          <p:cNvPicPr>
            <a:picLocks noChangeAspect="1"/>
          </p:cNvPicPr>
          <p:nvPr/>
        </p:nvPicPr>
        <p:blipFill>
          <a:blip r:embed="rId2">
            <a:duotone>
              <a:prstClr val="black"/>
              <a:srgbClr val="D9C3A5">
                <a:tint val="50000"/>
                <a:satMod val="180000"/>
              </a:srgbClr>
            </a:duotone>
          </a:blip>
          <a:stretch>
            <a:fillRect/>
          </a:stretch>
        </p:blipFill>
        <p:spPr>
          <a:xfrm rot="5400000">
            <a:off x="2491864" y="2185600"/>
            <a:ext cx="830189" cy="819759"/>
          </a:xfrm>
          <a:prstGeom prst="rect">
            <a:avLst/>
          </a:prstGeom>
          <a:ln w="12700">
            <a:miter lim="400000"/>
          </a:ln>
        </p:spPr>
      </p:pic>
      <p:pic>
        <p:nvPicPr>
          <p:cNvPr id="17" name="Graphic 16" descr="Close with solid fill">
            <a:extLst>
              <a:ext uri="{FF2B5EF4-FFF2-40B4-BE49-F238E27FC236}">
                <a16:creationId xmlns:a16="http://schemas.microsoft.com/office/drawing/2014/main" id="{0FA7FF20-6BE8-AA1F-972D-DB9BF8411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31766" y="2916643"/>
            <a:ext cx="552036" cy="552036"/>
          </a:xfrm>
          <a:prstGeom prst="rect">
            <a:avLst/>
          </a:prstGeom>
        </p:spPr>
      </p:pic>
      <p:pic>
        <p:nvPicPr>
          <p:cNvPr id="18" name="Graphic 17" descr="Close with solid fill">
            <a:extLst>
              <a:ext uri="{FF2B5EF4-FFF2-40B4-BE49-F238E27FC236}">
                <a16:creationId xmlns:a16="http://schemas.microsoft.com/office/drawing/2014/main" id="{D973AD5F-B872-7DBB-FEC6-7B809B8461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8899" y="2916643"/>
            <a:ext cx="552036" cy="552036"/>
          </a:xfrm>
          <a:prstGeom prst="rect">
            <a:avLst/>
          </a:prstGeom>
        </p:spPr>
      </p:pic>
      <p:pic>
        <p:nvPicPr>
          <p:cNvPr id="19" name="Graphic 18" descr="Close with solid fill">
            <a:extLst>
              <a:ext uri="{FF2B5EF4-FFF2-40B4-BE49-F238E27FC236}">
                <a16:creationId xmlns:a16="http://schemas.microsoft.com/office/drawing/2014/main" id="{94CB800D-8F57-6A21-753A-0C52D25901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1750" y="2916643"/>
            <a:ext cx="552036" cy="552036"/>
          </a:xfrm>
          <a:prstGeom prst="rect">
            <a:avLst/>
          </a:prstGeom>
        </p:spPr>
      </p:pic>
      <p:pic>
        <p:nvPicPr>
          <p:cNvPr id="20" name="Graphic 19" descr="Close with solid fill">
            <a:extLst>
              <a:ext uri="{FF2B5EF4-FFF2-40B4-BE49-F238E27FC236}">
                <a16:creationId xmlns:a16="http://schemas.microsoft.com/office/drawing/2014/main" id="{E1209BD0-549F-9CC5-6264-036B72045C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9046" y="2881716"/>
            <a:ext cx="552036" cy="552036"/>
          </a:xfrm>
          <a:prstGeom prst="rect">
            <a:avLst/>
          </a:prstGeom>
        </p:spPr>
      </p:pic>
      <p:pic>
        <p:nvPicPr>
          <p:cNvPr id="21" name="Graphic 20" descr="Close with solid fill">
            <a:extLst>
              <a:ext uri="{FF2B5EF4-FFF2-40B4-BE49-F238E27FC236}">
                <a16:creationId xmlns:a16="http://schemas.microsoft.com/office/drawing/2014/main" id="{EAE99695-3016-79AB-E8EE-0CF5A4E401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31766" y="3449826"/>
            <a:ext cx="552036" cy="552036"/>
          </a:xfrm>
          <a:prstGeom prst="rect">
            <a:avLst/>
          </a:prstGeom>
        </p:spPr>
      </p:pic>
      <p:pic>
        <p:nvPicPr>
          <p:cNvPr id="22" name="Graphic 21" descr="Close with solid fill">
            <a:extLst>
              <a:ext uri="{FF2B5EF4-FFF2-40B4-BE49-F238E27FC236}">
                <a16:creationId xmlns:a16="http://schemas.microsoft.com/office/drawing/2014/main" id="{C92CD750-0FEF-206F-5912-332D8D81D2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8899" y="3453824"/>
            <a:ext cx="552036" cy="552036"/>
          </a:xfrm>
          <a:prstGeom prst="rect">
            <a:avLst/>
          </a:prstGeom>
        </p:spPr>
      </p:pic>
      <p:pic>
        <p:nvPicPr>
          <p:cNvPr id="23" name="Graphic 22" descr="Close with solid fill">
            <a:extLst>
              <a:ext uri="{FF2B5EF4-FFF2-40B4-BE49-F238E27FC236}">
                <a16:creationId xmlns:a16="http://schemas.microsoft.com/office/drawing/2014/main" id="{5428F186-BB02-6225-8F64-46CD317187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1750" y="3453824"/>
            <a:ext cx="552036" cy="552036"/>
          </a:xfrm>
          <a:prstGeom prst="rect">
            <a:avLst/>
          </a:prstGeom>
        </p:spPr>
      </p:pic>
      <p:pic>
        <p:nvPicPr>
          <p:cNvPr id="24" name="Graphic 7" descr="Checkmark">
            <a:extLst>
              <a:ext uri="{FF2B5EF4-FFF2-40B4-BE49-F238E27FC236}">
                <a16:creationId xmlns:a16="http://schemas.microsoft.com/office/drawing/2014/main" id="{364C70D5-52CE-53F6-E5B5-ADAE2C1D21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09046" y="3453824"/>
            <a:ext cx="552036" cy="552036"/>
          </a:xfrm>
          <a:prstGeom prst="rect">
            <a:avLst/>
          </a:prstGeom>
        </p:spPr>
      </p:pic>
      <p:pic>
        <p:nvPicPr>
          <p:cNvPr id="25" name="Graphic 24" descr="Close with solid fill">
            <a:extLst>
              <a:ext uri="{FF2B5EF4-FFF2-40B4-BE49-F238E27FC236}">
                <a16:creationId xmlns:a16="http://schemas.microsoft.com/office/drawing/2014/main" id="{757825BD-1611-D2B2-E60E-E7612ACFE2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31766" y="3971183"/>
            <a:ext cx="552036" cy="552036"/>
          </a:xfrm>
          <a:prstGeom prst="rect">
            <a:avLst/>
          </a:prstGeom>
        </p:spPr>
      </p:pic>
      <p:pic>
        <p:nvPicPr>
          <p:cNvPr id="26" name="Graphic 25" descr="Close with solid fill">
            <a:extLst>
              <a:ext uri="{FF2B5EF4-FFF2-40B4-BE49-F238E27FC236}">
                <a16:creationId xmlns:a16="http://schemas.microsoft.com/office/drawing/2014/main" id="{D8031CC8-E9F3-F7BD-3842-36EB04DB19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8899" y="3971183"/>
            <a:ext cx="552036" cy="552036"/>
          </a:xfrm>
          <a:prstGeom prst="rect">
            <a:avLst/>
          </a:prstGeom>
        </p:spPr>
      </p:pic>
      <p:pic>
        <p:nvPicPr>
          <p:cNvPr id="27" name="Graphic 26" descr="Close with solid fill">
            <a:extLst>
              <a:ext uri="{FF2B5EF4-FFF2-40B4-BE49-F238E27FC236}">
                <a16:creationId xmlns:a16="http://schemas.microsoft.com/office/drawing/2014/main" id="{62206ECB-AF53-CAF2-01C7-5A848448BB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1750" y="3971183"/>
            <a:ext cx="552036" cy="552036"/>
          </a:xfrm>
          <a:prstGeom prst="rect">
            <a:avLst/>
          </a:prstGeom>
        </p:spPr>
      </p:pic>
      <p:pic>
        <p:nvPicPr>
          <p:cNvPr id="28" name="Graphic 7" descr="Checkmark">
            <a:extLst>
              <a:ext uri="{FF2B5EF4-FFF2-40B4-BE49-F238E27FC236}">
                <a16:creationId xmlns:a16="http://schemas.microsoft.com/office/drawing/2014/main" id="{C86005F2-49CE-A819-2AF1-BE2B0F1F3C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31766" y="4579801"/>
            <a:ext cx="552036" cy="552036"/>
          </a:xfrm>
          <a:prstGeom prst="rect">
            <a:avLst/>
          </a:prstGeom>
        </p:spPr>
      </p:pic>
      <p:pic>
        <p:nvPicPr>
          <p:cNvPr id="29" name="Graphic 28" descr="Checkmark">
            <a:extLst>
              <a:ext uri="{FF2B5EF4-FFF2-40B4-BE49-F238E27FC236}">
                <a16:creationId xmlns:a16="http://schemas.microsoft.com/office/drawing/2014/main" id="{3057EBE0-4B3B-B959-13F4-020F72675F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8899" y="4579801"/>
            <a:ext cx="552036" cy="552036"/>
          </a:xfrm>
          <a:prstGeom prst="rect">
            <a:avLst/>
          </a:prstGeom>
        </p:spPr>
      </p:pic>
      <p:pic>
        <p:nvPicPr>
          <p:cNvPr id="30" name="Graphic 29" descr="Checkmark with solid fill">
            <a:extLst>
              <a:ext uri="{FF2B5EF4-FFF2-40B4-BE49-F238E27FC236}">
                <a16:creationId xmlns:a16="http://schemas.microsoft.com/office/drawing/2014/main" id="{9EE15D93-F12E-4D9A-A7F2-11DF437FF9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43431" y="4603753"/>
            <a:ext cx="552036" cy="552036"/>
          </a:xfrm>
          <a:prstGeom prst="rect">
            <a:avLst/>
          </a:prstGeom>
        </p:spPr>
      </p:pic>
      <p:pic>
        <p:nvPicPr>
          <p:cNvPr id="31" name="Graphic 30" descr="Checkmark with solid fill">
            <a:extLst>
              <a:ext uri="{FF2B5EF4-FFF2-40B4-BE49-F238E27FC236}">
                <a16:creationId xmlns:a16="http://schemas.microsoft.com/office/drawing/2014/main" id="{0E288800-5F88-9D35-3A63-9138669D26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09046" y="4603753"/>
            <a:ext cx="552036" cy="552036"/>
          </a:xfrm>
          <a:prstGeom prst="rect">
            <a:avLst/>
          </a:prstGeom>
        </p:spPr>
      </p:pic>
      <p:pic>
        <p:nvPicPr>
          <p:cNvPr id="32" name="Graphic 31" descr="Checkmark with solid fill">
            <a:extLst>
              <a:ext uri="{FF2B5EF4-FFF2-40B4-BE49-F238E27FC236}">
                <a16:creationId xmlns:a16="http://schemas.microsoft.com/office/drawing/2014/main" id="{8C7E79CC-E008-726A-E0F9-87671AED50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09046" y="4051717"/>
            <a:ext cx="552036" cy="552036"/>
          </a:xfrm>
          <a:prstGeom prst="rect">
            <a:avLst/>
          </a:prstGeom>
        </p:spPr>
      </p:pic>
    </p:spTree>
    <p:extLst>
      <p:ext uri="{BB962C8B-B14F-4D97-AF65-F5344CB8AC3E}">
        <p14:creationId xmlns:p14="http://schemas.microsoft.com/office/powerpoint/2010/main" val="3719320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2A9DE-F9AB-4278-A05A-AA4543684D96}"/>
              </a:ext>
            </a:extLst>
          </p:cNvPr>
          <p:cNvSpPr>
            <a:spLocks noGrp="1"/>
          </p:cNvSpPr>
          <p:nvPr>
            <p:ph type="title"/>
          </p:nvPr>
        </p:nvSpPr>
        <p:spPr/>
        <p:txBody>
          <a:bodyPr/>
          <a:lstStyle/>
          <a:p>
            <a:r>
              <a:rPr lang="en-US" dirty="0"/>
              <a:t>Digital Asset Security</a:t>
            </a:r>
            <a:endParaRPr lang="en-IL"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7000F11-288B-43F9-82A9-974AC565E963}"/>
                  </a:ext>
                </a:extLst>
              </p:cNvPr>
              <p:cNvSpPr txBox="1"/>
              <p:nvPr/>
            </p:nvSpPr>
            <p:spPr>
              <a:xfrm>
                <a:off x="1203242" y="640934"/>
                <a:ext cx="5056449" cy="1569660"/>
              </a:xfrm>
              <a:prstGeom prst="rect">
                <a:avLst/>
              </a:prstGeom>
              <a:noFill/>
            </p:spPr>
            <p:txBody>
              <a:bodyPr wrap="none" rtlCol="0">
                <a:spAutoFit/>
              </a:bodyPr>
              <a:lstStyle/>
              <a:p>
                <a:pPr marL="457200" indent="-457200">
                  <a:buFont typeface="Arial" panose="020B0604020202020204" pitchFamily="34" charset="0"/>
                  <a:buChar char="•"/>
                </a:pPr>
                <a:r>
                  <a:rPr lang="en-US" sz="3200" dirty="0"/>
                  <a:t>Secure individual keys </a:t>
                </a:r>
              </a:p>
              <a:p>
                <a:pPr marL="457200" indent="-457200">
                  <a:buFont typeface="Arial" panose="020B0604020202020204" pitchFamily="34" charset="0"/>
                  <a:buChar char="•"/>
                </a:pPr>
                <a:r>
                  <a:rPr lang="en-US" sz="3200" dirty="0"/>
                  <a:t>Use </a:t>
                </a:r>
                <a14:m>
                  <m:oMath xmlns:m="http://schemas.openxmlformats.org/officeDocument/2006/math">
                    <m:r>
                      <a:rPr lang="en-US" sz="3200" b="0" i="1" smtClean="0">
                        <a:latin typeface="Cambria Math" panose="02040503050406030204" pitchFamily="18" charset="0"/>
                      </a:rPr>
                      <m:t>𝑘</m:t>
                    </m:r>
                    <m:r>
                      <a:rPr lang="en-US" sz="3200" b="0" i="1" smtClean="0">
                        <a:latin typeface="Cambria Math" panose="02040503050406030204" pitchFamily="18" charset="0"/>
                      </a:rPr>
                      <m:t>/</m:t>
                    </m:r>
                    <m:r>
                      <a:rPr lang="en-US" sz="3200" b="0" i="1" smtClean="0">
                        <a:latin typeface="Cambria Math" panose="02040503050406030204" pitchFamily="18" charset="0"/>
                      </a:rPr>
                      <m:t>𝑛</m:t>
                    </m:r>
                  </m:oMath>
                </a14:m>
                <a:r>
                  <a:rPr lang="en-US" sz="3200" dirty="0"/>
                  <a:t> (more elaborate) </a:t>
                </a:r>
              </a:p>
              <a:p>
                <a:pPr marL="457200" indent="-457200">
                  <a:buFont typeface="Arial" panose="020B0604020202020204" pitchFamily="34" charset="0"/>
                  <a:buChar char="•"/>
                </a:pPr>
                <a:r>
                  <a:rPr lang="en-US" sz="3200" dirty="0"/>
                  <a:t>Is this enough? </a:t>
                </a:r>
                <a:endParaRPr lang="en-IL" sz="3200" dirty="0"/>
              </a:p>
            </p:txBody>
          </p:sp>
        </mc:Choice>
        <mc:Fallback xmlns="">
          <p:sp>
            <p:nvSpPr>
              <p:cNvPr id="3" name="TextBox 2">
                <a:extLst>
                  <a:ext uri="{FF2B5EF4-FFF2-40B4-BE49-F238E27FC236}">
                    <a16:creationId xmlns:a16="http://schemas.microsoft.com/office/drawing/2014/main" id="{07000F11-288B-43F9-82A9-974AC565E963}"/>
                  </a:ext>
                </a:extLst>
              </p:cNvPr>
              <p:cNvSpPr txBox="1">
                <a:spLocks noRot="1" noChangeAspect="1" noMove="1" noResize="1" noEditPoints="1" noAdjustHandles="1" noChangeArrowheads="1" noChangeShapeType="1" noTextEdit="1"/>
              </p:cNvSpPr>
              <p:nvPr/>
            </p:nvSpPr>
            <p:spPr>
              <a:xfrm>
                <a:off x="1203242" y="640934"/>
                <a:ext cx="5056449" cy="1569660"/>
              </a:xfrm>
              <a:prstGeom prst="rect">
                <a:avLst/>
              </a:prstGeom>
              <a:blipFill>
                <a:blip r:embed="rId2"/>
                <a:stretch>
                  <a:fillRect l="-2771" t="-5039" r="-2169" b="-11628"/>
                </a:stretch>
              </a:blipFill>
            </p:spPr>
            <p:txBody>
              <a:bodyPr/>
              <a:lstStyle/>
              <a:p>
                <a:r>
                  <a:rPr lang="en-IL">
                    <a:noFill/>
                  </a:rPr>
                  <a:t> </a:t>
                </a:r>
              </a:p>
            </p:txBody>
          </p:sp>
        </mc:Fallback>
      </mc:AlternateContent>
      <p:pic>
        <p:nvPicPr>
          <p:cNvPr id="4" name="Picture 3">
            <a:extLst>
              <a:ext uri="{FF2B5EF4-FFF2-40B4-BE49-F238E27FC236}">
                <a16:creationId xmlns:a16="http://schemas.microsoft.com/office/drawing/2014/main" id="{D487AFEF-2EF5-4A45-8D77-8180376F4A6C}"/>
              </a:ext>
            </a:extLst>
          </p:cNvPr>
          <p:cNvPicPr>
            <a:picLocks noChangeAspect="1"/>
          </p:cNvPicPr>
          <p:nvPr/>
        </p:nvPicPr>
        <p:blipFill>
          <a:blip r:embed="rId3"/>
          <a:stretch>
            <a:fillRect/>
          </a:stretch>
        </p:blipFill>
        <p:spPr>
          <a:xfrm>
            <a:off x="4434739" y="3185803"/>
            <a:ext cx="6998060" cy="20702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261926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5122-734A-8E38-0A50-BBB9045021E0}"/>
              </a:ext>
            </a:extLst>
          </p:cNvPr>
          <p:cNvSpPr>
            <a:spLocks noGrp="1"/>
          </p:cNvSpPr>
          <p:nvPr>
            <p:ph type="title"/>
          </p:nvPr>
        </p:nvSpPr>
        <p:spPr/>
        <p:txBody>
          <a:bodyPr/>
          <a:lstStyle/>
          <a:p>
            <a:r>
              <a:rPr lang="en-US" dirty="0"/>
              <a:t>Profiles of common 2-cred mechanisms</a:t>
            </a:r>
          </a:p>
        </p:txBody>
      </p:sp>
      <p:sp>
        <p:nvSpPr>
          <p:cNvPr id="8" name="TextBox 7">
            <a:extLst>
              <a:ext uri="{FF2B5EF4-FFF2-40B4-BE49-F238E27FC236}">
                <a16:creationId xmlns:a16="http://schemas.microsoft.com/office/drawing/2014/main" id="{233E42C3-0830-75AF-B0C8-B8F9A2E727C9}"/>
              </a:ext>
            </a:extLst>
          </p:cNvPr>
          <p:cNvSpPr txBox="1"/>
          <p:nvPr/>
        </p:nvSpPr>
        <p:spPr>
          <a:xfrm>
            <a:off x="2960900" y="1337845"/>
            <a:ext cx="951946" cy="523220"/>
          </a:xfrm>
          <a:prstGeom prst="rect">
            <a:avLst/>
          </a:prstGeom>
          <a:noFill/>
        </p:spPr>
        <p:txBody>
          <a:bodyPr wrap="square" rtlCol="0">
            <a:spAutoFit/>
          </a:bodyPr>
          <a:lstStyle/>
          <a:p>
            <a:r>
              <a:rPr lang="en-US" sz="2800" dirty="0"/>
              <a:t>OR</a:t>
            </a:r>
            <a:endParaRPr lang="en-US" dirty="0"/>
          </a:p>
        </p:txBody>
      </p:sp>
      <p:pic>
        <p:nvPicPr>
          <p:cNvPr id="9" name="Key-icon.png" descr="A close up of a light&#10;&#10;Description automatically generated with low confidence">
            <a:extLst>
              <a:ext uri="{FF2B5EF4-FFF2-40B4-BE49-F238E27FC236}">
                <a16:creationId xmlns:a16="http://schemas.microsoft.com/office/drawing/2014/main" id="{212A2E1F-DCF0-AA52-C181-657FC4DAD726}"/>
              </a:ext>
            </a:extLst>
          </p:cNvPr>
          <p:cNvPicPr>
            <a:picLocks noChangeAspect="1"/>
          </p:cNvPicPr>
          <p:nvPr/>
        </p:nvPicPr>
        <p:blipFill>
          <a:blip r:embed="rId3">
            <a:duotone>
              <a:prstClr val="black"/>
              <a:srgbClr val="D9C3A5">
                <a:tint val="50000"/>
                <a:satMod val="180000"/>
              </a:srgbClr>
            </a:duotone>
          </a:blip>
          <a:stretch>
            <a:fillRect/>
          </a:stretch>
        </p:blipFill>
        <p:spPr>
          <a:xfrm rot="5400000">
            <a:off x="2029522" y="1148425"/>
            <a:ext cx="937265" cy="925490"/>
          </a:xfrm>
          <a:prstGeom prst="rect">
            <a:avLst/>
          </a:prstGeom>
          <a:ln w="12700">
            <a:miter lim="400000"/>
          </a:ln>
        </p:spPr>
      </p:pic>
      <p:pic>
        <p:nvPicPr>
          <p:cNvPr id="10" name="Key-icon.png" descr="A close up of a light&#10;&#10;Description automatically generated with low confidence">
            <a:extLst>
              <a:ext uri="{FF2B5EF4-FFF2-40B4-BE49-F238E27FC236}">
                <a16:creationId xmlns:a16="http://schemas.microsoft.com/office/drawing/2014/main" id="{84322678-A237-F19D-D07E-1E75174ED36A}"/>
              </a:ext>
            </a:extLst>
          </p:cNvPr>
          <p:cNvPicPr>
            <a:picLocks noChangeAspect="1"/>
          </p:cNvPicPr>
          <p:nvPr/>
        </p:nvPicPr>
        <p:blipFill>
          <a:blip r:embed="rId3">
            <a:duotone>
              <a:prstClr val="black"/>
              <a:srgbClr val="7030A0">
                <a:tint val="45000"/>
                <a:satMod val="400000"/>
              </a:srgbClr>
            </a:duotone>
          </a:blip>
          <a:stretch>
            <a:fillRect/>
          </a:stretch>
        </p:blipFill>
        <p:spPr>
          <a:xfrm rot="5400000">
            <a:off x="3609740" y="1171901"/>
            <a:ext cx="865994" cy="855115"/>
          </a:xfrm>
          <a:prstGeom prst="rect">
            <a:avLst/>
          </a:prstGeom>
          <a:ln w="12700">
            <a:miter lim="400000"/>
          </a:ln>
        </p:spPr>
      </p:pic>
      <p:sp>
        <p:nvSpPr>
          <p:cNvPr id="21" name="TextBox 20">
            <a:extLst>
              <a:ext uri="{FF2B5EF4-FFF2-40B4-BE49-F238E27FC236}">
                <a16:creationId xmlns:a16="http://schemas.microsoft.com/office/drawing/2014/main" id="{0B82DAB7-8681-2CF1-54C8-E0446A524D15}"/>
              </a:ext>
            </a:extLst>
          </p:cNvPr>
          <p:cNvSpPr txBox="1"/>
          <p:nvPr/>
        </p:nvSpPr>
        <p:spPr>
          <a:xfrm>
            <a:off x="8659324" y="1367315"/>
            <a:ext cx="1120778" cy="523220"/>
          </a:xfrm>
          <a:prstGeom prst="rect">
            <a:avLst/>
          </a:prstGeom>
          <a:noFill/>
        </p:spPr>
        <p:txBody>
          <a:bodyPr wrap="square" rtlCol="0">
            <a:spAutoFit/>
          </a:bodyPr>
          <a:lstStyle/>
          <a:p>
            <a:r>
              <a:rPr lang="en-US" sz="2800" dirty="0"/>
              <a:t>AND</a:t>
            </a:r>
            <a:endParaRPr lang="en-US" dirty="0"/>
          </a:p>
        </p:txBody>
      </p:sp>
      <p:pic>
        <p:nvPicPr>
          <p:cNvPr id="22" name="Key-icon.png" descr="A close up of a light&#10;&#10;Description automatically generated with low confidence">
            <a:extLst>
              <a:ext uri="{FF2B5EF4-FFF2-40B4-BE49-F238E27FC236}">
                <a16:creationId xmlns:a16="http://schemas.microsoft.com/office/drawing/2014/main" id="{FB8FEF8B-5CAF-AA87-ABFB-327BBDAF3E18}"/>
              </a:ext>
            </a:extLst>
          </p:cNvPr>
          <p:cNvPicPr>
            <a:picLocks noChangeAspect="1"/>
          </p:cNvPicPr>
          <p:nvPr/>
        </p:nvPicPr>
        <p:blipFill>
          <a:blip r:embed="rId3">
            <a:duotone>
              <a:prstClr val="black"/>
              <a:srgbClr val="D9C3A5">
                <a:tint val="50000"/>
                <a:satMod val="180000"/>
              </a:srgbClr>
            </a:duotone>
          </a:blip>
          <a:stretch>
            <a:fillRect/>
          </a:stretch>
        </p:blipFill>
        <p:spPr>
          <a:xfrm rot="5400000">
            <a:off x="7727946" y="1177894"/>
            <a:ext cx="937265" cy="925490"/>
          </a:xfrm>
          <a:prstGeom prst="rect">
            <a:avLst/>
          </a:prstGeom>
          <a:ln w="12700">
            <a:miter lim="400000"/>
          </a:ln>
        </p:spPr>
      </p:pic>
      <p:pic>
        <p:nvPicPr>
          <p:cNvPr id="15" name="Key-icon.png" descr="A close up of a light&#10;&#10;Description automatically generated with low confidence">
            <a:extLst>
              <a:ext uri="{FF2B5EF4-FFF2-40B4-BE49-F238E27FC236}">
                <a16:creationId xmlns:a16="http://schemas.microsoft.com/office/drawing/2014/main" id="{EEE8D640-AAE7-8340-9219-C0F8038F4724}"/>
              </a:ext>
            </a:extLst>
          </p:cNvPr>
          <p:cNvPicPr>
            <a:picLocks noChangeAspect="1"/>
          </p:cNvPicPr>
          <p:nvPr/>
        </p:nvPicPr>
        <p:blipFill>
          <a:blip r:embed="rId3">
            <a:duotone>
              <a:prstClr val="black"/>
              <a:srgbClr val="7030A0">
                <a:tint val="45000"/>
                <a:satMod val="400000"/>
              </a:srgbClr>
            </a:duotone>
          </a:blip>
          <a:stretch>
            <a:fillRect/>
          </a:stretch>
        </p:blipFill>
        <p:spPr>
          <a:xfrm rot="5400000">
            <a:off x="9549203" y="1192132"/>
            <a:ext cx="865994" cy="855115"/>
          </a:xfrm>
          <a:prstGeom prst="rect">
            <a:avLst/>
          </a:prstGeom>
          <a:ln w="12700">
            <a:miter lim="400000"/>
          </a:ln>
        </p:spPr>
      </p:pic>
      <p:graphicFrame>
        <p:nvGraphicFramePr>
          <p:cNvPr id="49" name="Table 5">
            <a:extLst>
              <a:ext uri="{FF2B5EF4-FFF2-40B4-BE49-F238E27FC236}">
                <a16:creationId xmlns:a16="http://schemas.microsoft.com/office/drawing/2014/main" id="{95893BBE-C4B6-78AD-35A6-8C8C857A1D31}"/>
              </a:ext>
            </a:extLst>
          </p:cNvPr>
          <p:cNvGraphicFramePr>
            <a:graphicFrameLocks noGrp="1"/>
          </p:cNvGraphicFramePr>
          <p:nvPr/>
        </p:nvGraphicFramePr>
        <p:xfrm>
          <a:off x="451230" y="1958583"/>
          <a:ext cx="5650834" cy="2254180"/>
        </p:xfrm>
        <a:graphic>
          <a:graphicData uri="http://schemas.openxmlformats.org/drawingml/2006/table">
            <a:tbl>
              <a:tblPr firstRow="1" firstCol="1">
                <a:tableStyleId>{21E4AEA4-8DFA-4A89-87EB-49C32662AFE0}</a:tableStyleId>
              </a:tblPr>
              <a:tblGrid>
                <a:gridCol w="1195757">
                  <a:extLst>
                    <a:ext uri="{9D8B030D-6E8A-4147-A177-3AD203B41FA5}">
                      <a16:colId xmlns:a16="http://schemas.microsoft.com/office/drawing/2014/main" val="3846206249"/>
                    </a:ext>
                  </a:extLst>
                </a:gridCol>
                <a:gridCol w="1064576">
                  <a:extLst>
                    <a:ext uri="{9D8B030D-6E8A-4147-A177-3AD203B41FA5}">
                      <a16:colId xmlns:a16="http://schemas.microsoft.com/office/drawing/2014/main" val="407943355"/>
                    </a:ext>
                  </a:extLst>
                </a:gridCol>
                <a:gridCol w="1130167">
                  <a:extLst>
                    <a:ext uri="{9D8B030D-6E8A-4147-A177-3AD203B41FA5}">
                      <a16:colId xmlns:a16="http://schemas.microsoft.com/office/drawing/2014/main" val="3212117648"/>
                    </a:ext>
                  </a:extLst>
                </a:gridCol>
                <a:gridCol w="1130167">
                  <a:extLst>
                    <a:ext uri="{9D8B030D-6E8A-4147-A177-3AD203B41FA5}">
                      <a16:colId xmlns:a16="http://schemas.microsoft.com/office/drawing/2014/main" val="3220865350"/>
                    </a:ext>
                  </a:extLst>
                </a:gridCol>
                <a:gridCol w="1130167">
                  <a:extLst>
                    <a:ext uri="{9D8B030D-6E8A-4147-A177-3AD203B41FA5}">
                      <a16:colId xmlns:a16="http://schemas.microsoft.com/office/drawing/2014/main" val="2437188302"/>
                    </a:ext>
                  </a:extLst>
                </a:gridCol>
              </a:tblGrid>
              <a:tr h="450836">
                <a:tc>
                  <a:txBody>
                    <a:bodyPr/>
                    <a:lstStyle/>
                    <a:p>
                      <a:pPr algn="ctr"/>
                      <a:endParaRPr lang="en-US" sz="2000" dirty="0"/>
                    </a:p>
                  </a:txBody>
                  <a:tcPr>
                    <a:lnTlToBr w="38100" cap="flat" cmpd="sng" algn="ctr">
                      <a:solidFill>
                        <a:schemeClr val="bg1"/>
                      </a:solidFill>
                      <a:prstDash val="solid"/>
                      <a:round/>
                      <a:headEnd type="none" w="med" len="med"/>
                      <a:tailEnd type="none" w="med" len="med"/>
                    </a:lnTlToBr>
                  </a:tcPr>
                </a:tc>
                <a:tc>
                  <a:txBody>
                    <a:bodyPr/>
                    <a:lstStyle/>
                    <a:p>
                      <a:pPr algn="ctr"/>
                      <a:r>
                        <a:rPr lang="en-US" sz="2000" dirty="0"/>
                        <a:t>Stolen</a:t>
                      </a:r>
                    </a:p>
                  </a:txBody>
                  <a:tcPr/>
                </a:tc>
                <a:tc>
                  <a:txBody>
                    <a:bodyPr/>
                    <a:lstStyle/>
                    <a:p>
                      <a:pPr algn="ctr"/>
                      <a:r>
                        <a:rPr lang="en-US" sz="2000" dirty="0"/>
                        <a:t>Leaked</a:t>
                      </a:r>
                    </a:p>
                  </a:txBody>
                  <a:tcPr/>
                </a:tc>
                <a:tc>
                  <a:txBody>
                    <a:bodyPr/>
                    <a:lstStyle/>
                    <a:p>
                      <a:pPr algn="ctr"/>
                      <a:r>
                        <a:rPr lang="en-US" sz="2000" dirty="0"/>
                        <a:t>Lost</a:t>
                      </a:r>
                    </a:p>
                  </a:txBody>
                  <a:tcPr/>
                </a:tc>
                <a:tc>
                  <a:txBody>
                    <a:bodyPr/>
                    <a:lstStyle/>
                    <a:p>
                      <a:pPr algn="ctr"/>
                      <a:r>
                        <a:rPr lang="en-US" sz="2000" dirty="0"/>
                        <a:t>Safe</a:t>
                      </a:r>
                    </a:p>
                  </a:txBody>
                  <a:tcPr/>
                </a:tc>
                <a:extLst>
                  <a:ext uri="{0D108BD9-81ED-4DB2-BD59-A6C34878D82A}">
                    <a16:rowId xmlns:a16="http://schemas.microsoft.com/office/drawing/2014/main" val="3332752241"/>
                  </a:ext>
                </a:extLst>
              </a:tr>
              <a:tr h="450836">
                <a:tc>
                  <a:txBody>
                    <a:bodyPr/>
                    <a:lstStyle/>
                    <a:p>
                      <a:pPr algn="ctr"/>
                      <a:r>
                        <a:rPr lang="en-US" sz="2000" dirty="0"/>
                        <a:t>Stolen</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3706788019"/>
                  </a:ext>
                </a:extLst>
              </a:tr>
              <a:tr h="450836">
                <a:tc>
                  <a:txBody>
                    <a:bodyPr/>
                    <a:lstStyle/>
                    <a:p>
                      <a:pPr algn="ctr"/>
                      <a:r>
                        <a:rPr lang="en-US" sz="2000" dirty="0"/>
                        <a:t>Leaked</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364161627"/>
                  </a:ext>
                </a:extLst>
              </a:tr>
              <a:tr h="450836">
                <a:tc>
                  <a:txBody>
                    <a:bodyPr/>
                    <a:lstStyle/>
                    <a:p>
                      <a:pPr algn="ctr"/>
                      <a:r>
                        <a:rPr lang="en-US" sz="2000" dirty="0"/>
                        <a:t>Lost</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2765728417"/>
                  </a:ext>
                </a:extLst>
              </a:tr>
              <a:tr h="450836">
                <a:tc>
                  <a:txBody>
                    <a:bodyPr/>
                    <a:lstStyle/>
                    <a:p>
                      <a:pPr algn="ctr"/>
                      <a:r>
                        <a:rPr lang="en-US" sz="2000" dirty="0"/>
                        <a:t>Safe</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2252425480"/>
                  </a:ext>
                </a:extLst>
              </a:tr>
            </a:tbl>
          </a:graphicData>
        </a:graphic>
      </p:graphicFrame>
      <p:pic>
        <p:nvPicPr>
          <p:cNvPr id="50" name="Graphic 49" descr="Close with solid fill">
            <a:extLst>
              <a:ext uri="{FF2B5EF4-FFF2-40B4-BE49-F238E27FC236}">
                <a16:creationId xmlns:a16="http://schemas.microsoft.com/office/drawing/2014/main" id="{FB541904-9221-A4A0-9CD8-C52C69186F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6814" y="2515454"/>
            <a:ext cx="320040" cy="320040"/>
          </a:xfrm>
          <a:prstGeom prst="rect">
            <a:avLst/>
          </a:prstGeom>
        </p:spPr>
      </p:pic>
      <p:pic>
        <p:nvPicPr>
          <p:cNvPr id="51" name="Graphic 50" descr="Close with solid fill">
            <a:extLst>
              <a:ext uri="{FF2B5EF4-FFF2-40B4-BE49-F238E27FC236}">
                <a16:creationId xmlns:a16="http://schemas.microsoft.com/office/drawing/2014/main" id="{40296517-CE18-4376-788E-60B8F7EDA0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6814" y="2951899"/>
            <a:ext cx="320040" cy="320040"/>
          </a:xfrm>
          <a:prstGeom prst="rect">
            <a:avLst/>
          </a:prstGeom>
        </p:spPr>
      </p:pic>
      <p:pic>
        <p:nvPicPr>
          <p:cNvPr id="52" name="Graphic 51" descr="Checkmark with solid fill">
            <a:extLst>
              <a:ext uri="{FF2B5EF4-FFF2-40B4-BE49-F238E27FC236}">
                <a16:creationId xmlns:a16="http://schemas.microsoft.com/office/drawing/2014/main" id="{2A9F7209-C601-A0BA-2481-56E34AD6FF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57708" y="3844226"/>
            <a:ext cx="365760" cy="365760"/>
          </a:xfrm>
          <a:prstGeom prst="rect">
            <a:avLst/>
          </a:prstGeom>
        </p:spPr>
      </p:pic>
      <p:pic>
        <p:nvPicPr>
          <p:cNvPr id="53" name="Graphic 52" descr="Checkmark with solid fill">
            <a:extLst>
              <a:ext uri="{FF2B5EF4-FFF2-40B4-BE49-F238E27FC236}">
                <a16:creationId xmlns:a16="http://schemas.microsoft.com/office/drawing/2014/main" id="{C8557CEE-66ED-BC36-78C9-AA53DAB1EA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57708" y="3398726"/>
            <a:ext cx="365760" cy="365760"/>
          </a:xfrm>
          <a:prstGeom prst="rect">
            <a:avLst/>
          </a:prstGeom>
        </p:spPr>
      </p:pic>
      <p:pic>
        <p:nvPicPr>
          <p:cNvPr id="54" name="Graphic 53" descr="Close with solid fill">
            <a:extLst>
              <a:ext uri="{FF2B5EF4-FFF2-40B4-BE49-F238E27FC236}">
                <a16:creationId xmlns:a16="http://schemas.microsoft.com/office/drawing/2014/main" id="{EE7F347F-BC97-F197-DB26-41BF484EF0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1106" y="2516179"/>
            <a:ext cx="320040" cy="320040"/>
          </a:xfrm>
          <a:prstGeom prst="rect">
            <a:avLst/>
          </a:prstGeom>
        </p:spPr>
      </p:pic>
      <p:pic>
        <p:nvPicPr>
          <p:cNvPr id="55" name="Graphic 54" descr="Close with solid fill">
            <a:extLst>
              <a:ext uri="{FF2B5EF4-FFF2-40B4-BE49-F238E27FC236}">
                <a16:creationId xmlns:a16="http://schemas.microsoft.com/office/drawing/2014/main" id="{5462C460-EEBB-C792-35F1-ABE080053E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9815" y="2516179"/>
            <a:ext cx="320040" cy="320040"/>
          </a:xfrm>
          <a:prstGeom prst="rect">
            <a:avLst/>
          </a:prstGeom>
        </p:spPr>
      </p:pic>
      <p:pic>
        <p:nvPicPr>
          <p:cNvPr id="56" name="Graphic 55" descr="Close with solid fill">
            <a:extLst>
              <a:ext uri="{FF2B5EF4-FFF2-40B4-BE49-F238E27FC236}">
                <a16:creationId xmlns:a16="http://schemas.microsoft.com/office/drawing/2014/main" id="{76061EEE-1C05-44AA-D310-4D52004CF4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6316" y="2515454"/>
            <a:ext cx="320040" cy="320040"/>
          </a:xfrm>
          <a:prstGeom prst="rect">
            <a:avLst/>
          </a:prstGeom>
        </p:spPr>
      </p:pic>
      <p:pic>
        <p:nvPicPr>
          <p:cNvPr id="57" name="Graphic 56" descr="Close with solid fill">
            <a:extLst>
              <a:ext uri="{FF2B5EF4-FFF2-40B4-BE49-F238E27FC236}">
                <a16:creationId xmlns:a16="http://schemas.microsoft.com/office/drawing/2014/main" id="{47A2D134-CCA1-8182-D34E-B1C729CB2B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1106" y="2985164"/>
            <a:ext cx="320040" cy="320040"/>
          </a:xfrm>
          <a:prstGeom prst="rect">
            <a:avLst/>
          </a:prstGeom>
        </p:spPr>
      </p:pic>
      <p:pic>
        <p:nvPicPr>
          <p:cNvPr id="58" name="Graphic 57" descr="Close with solid fill">
            <a:extLst>
              <a:ext uri="{FF2B5EF4-FFF2-40B4-BE49-F238E27FC236}">
                <a16:creationId xmlns:a16="http://schemas.microsoft.com/office/drawing/2014/main" id="{363A1A53-8CD8-84E9-89AB-22D487D8D5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9815" y="2985164"/>
            <a:ext cx="320040" cy="320040"/>
          </a:xfrm>
          <a:prstGeom prst="rect">
            <a:avLst/>
          </a:prstGeom>
        </p:spPr>
      </p:pic>
      <p:pic>
        <p:nvPicPr>
          <p:cNvPr id="59" name="Graphic 58" descr="Close with solid fill">
            <a:extLst>
              <a:ext uri="{FF2B5EF4-FFF2-40B4-BE49-F238E27FC236}">
                <a16:creationId xmlns:a16="http://schemas.microsoft.com/office/drawing/2014/main" id="{8C98059B-CEE5-37D9-5BAC-2993247F63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6316" y="2984439"/>
            <a:ext cx="320040" cy="320040"/>
          </a:xfrm>
          <a:prstGeom prst="rect">
            <a:avLst/>
          </a:prstGeom>
        </p:spPr>
      </p:pic>
      <p:pic>
        <p:nvPicPr>
          <p:cNvPr id="60" name="Graphic 59" descr="Close with solid fill">
            <a:extLst>
              <a:ext uri="{FF2B5EF4-FFF2-40B4-BE49-F238E27FC236}">
                <a16:creationId xmlns:a16="http://schemas.microsoft.com/office/drawing/2014/main" id="{935068DE-EDB0-8059-A738-D7D9F23CA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1106" y="3448557"/>
            <a:ext cx="320040" cy="320040"/>
          </a:xfrm>
          <a:prstGeom prst="rect">
            <a:avLst/>
          </a:prstGeom>
        </p:spPr>
      </p:pic>
      <p:pic>
        <p:nvPicPr>
          <p:cNvPr id="61" name="Graphic 60" descr="Close with solid fill">
            <a:extLst>
              <a:ext uri="{FF2B5EF4-FFF2-40B4-BE49-F238E27FC236}">
                <a16:creationId xmlns:a16="http://schemas.microsoft.com/office/drawing/2014/main" id="{20E03A43-4C64-EDF1-A997-6E74223496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9815" y="3448557"/>
            <a:ext cx="320040" cy="320040"/>
          </a:xfrm>
          <a:prstGeom prst="rect">
            <a:avLst/>
          </a:prstGeom>
        </p:spPr>
      </p:pic>
      <p:pic>
        <p:nvPicPr>
          <p:cNvPr id="62" name="Graphic 61" descr="Close with solid fill">
            <a:extLst>
              <a:ext uri="{FF2B5EF4-FFF2-40B4-BE49-F238E27FC236}">
                <a16:creationId xmlns:a16="http://schemas.microsoft.com/office/drawing/2014/main" id="{FB8B485A-0BF3-447B-70BC-89E62E30E5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6316" y="3447832"/>
            <a:ext cx="320040" cy="320040"/>
          </a:xfrm>
          <a:prstGeom prst="rect">
            <a:avLst/>
          </a:prstGeom>
        </p:spPr>
      </p:pic>
      <p:pic>
        <p:nvPicPr>
          <p:cNvPr id="64" name="Graphic 63" descr="Close with solid fill">
            <a:extLst>
              <a:ext uri="{FF2B5EF4-FFF2-40B4-BE49-F238E27FC236}">
                <a16:creationId xmlns:a16="http://schemas.microsoft.com/office/drawing/2014/main" id="{A2C5C08B-2007-95A9-4131-248E51FFBA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9815" y="3894542"/>
            <a:ext cx="320040" cy="320040"/>
          </a:xfrm>
          <a:prstGeom prst="rect">
            <a:avLst/>
          </a:prstGeom>
        </p:spPr>
      </p:pic>
      <p:pic>
        <p:nvPicPr>
          <p:cNvPr id="65" name="Graphic 64" descr="Close with solid fill">
            <a:extLst>
              <a:ext uri="{FF2B5EF4-FFF2-40B4-BE49-F238E27FC236}">
                <a16:creationId xmlns:a16="http://schemas.microsoft.com/office/drawing/2014/main" id="{ECCA532F-2C07-76D5-8533-C489525D39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6316" y="3893817"/>
            <a:ext cx="320040" cy="320040"/>
          </a:xfrm>
          <a:prstGeom prst="rect">
            <a:avLst/>
          </a:prstGeom>
        </p:spPr>
      </p:pic>
      <p:pic>
        <p:nvPicPr>
          <p:cNvPr id="66" name="Graphic 65" descr="Checkmark with solid fill">
            <a:extLst>
              <a:ext uri="{FF2B5EF4-FFF2-40B4-BE49-F238E27FC236}">
                <a16:creationId xmlns:a16="http://schemas.microsoft.com/office/drawing/2014/main" id="{59A9D0C2-D9A4-0DB8-0F6B-4A32F7481C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73314" y="3886206"/>
            <a:ext cx="365760" cy="365760"/>
          </a:xfrm>
          <a:prstGeom prst="rect">
            <a:avLst/>
          </a:prstGeom>
        </p:spPr>
      </p:pic>
      <p:graphicFrame>
        <p:nvGraphicFramePr>
          <p:cNvPr id="67" name="Table 5">
            <a:extLst>
              <a:ext uri="{FF2B5EF4-FFF2-40B4-BE49-F238E27FC236}">
                <a16:creationId xmlns:a16="http://schemas.microsoft.com/office/drawing/2014/main" id="{E0C15657-B3A9-4E8C-DA4E-BE1F240C0C8C}"/>
              </a:ext>
            </a:extLst>
          </p:cNvPr>
          <p:cNvGraphicFramePr>
            <a:graphicFrameLocks noGrp="1"/>
          </p:cNvGraphicFramePr>
          <p:nvPr/>
        </p:nvGraphicFramePr>
        <p:xfrm>
          <a:off x="6357105" y="1950045"/>
          <a:ext cx="5650834" cy="2254180"/>
        </p:xfrm>
        <a:graphic>
          <a:graphicData uri="http://schemas.openxmlformats.org/drawingml/2006/table">
            <a:tbl>
              <a:tblPr firstRow="1" firstCol="1">
                <a:tableStyleId>{21E4AEA4-8DFA-4A89-87EB-49C32662AFE0}</a:tableStyleId>
              </a:tblPr>
              <a:tblGrid>
                <a:gridCol w="1195757">
                  <a:extLst>
                    <a:ext uri="{9D8B030D-6E8A-4147-A177-3AD203B41FA5}">
                      <a16:colId xmlns:a16="http://schemas.microsoft.com/office/drawing/2014/main" val="3846206249"/>
                    </a:ext>
                  </a:extLst>
                </a:gridCol>
                <a:gridCol w="1064576">
                  <a:extLst>
                    <a:ext uri="{9D8B030D-6E8A-4147-A177-3AD203B41FA5}">
                      <a16:colId xmlns:a16="http://schemas.microsoft.com/office/drawing/2014/main" val="407943355"/>
                    </a:ext>
                  </a:extLst>
                </a:gridCol>
                <a:gridCol w="1130167">
                  <a:extLst>
                    <a:ext uri="{9D8B030D-6E8A-4147-A177-3AD203B41FA5}">
                      <a16:colId xmlns:a16="http://schemas.microsoft.com/office/drawing/2014/main" val="3212117648"/>
                    </a:ext>
                  </a:extLst>
                </a:gridCol>
                <a:gridCol w="1130167">
                  <a:extLst>
                    <a:ext uri="{9D8B030D-6E8A-4147-A177-3AD203B41FA5}">
                      <a16:colId xmlns:a16="http://schemas.microsoft.com/office/drawing/2014/main" val="3220865350"/>
                    </a:ext>
                  </a:extLst>
                </a:gridCol>
                <a:gridCol w="1130167">
                  <a:extLst>
                    <a:ext uri="{9D8B030D-6E8A-4147-A177-3AD203B41FA5}">
                      <a16:colId xmlns:a16="http://schemas.microsoft.com/office/drawing/2014/main" val="2437188302"/>
                    </a:ext>
                  </a:extLst>
                </a:gridCol>
              </a:tblGrid>
              <a:tr h="450836">
                <a:tc>
                  <a:txBody>
                    <a:bodyPr/>
                    <a:lstStyle/>
                    <a:p>
                      <a:pPr algn="ctr"/>
                      <a:endParaRPr lang="en-US" sz="2000" dirty="0"/>
                    </a:p>
                  </a:txBody>
                  <a:tcPr>
                    <a:lnTlToBr w="38100" cap="flat" cmpd="sng" algn="ctr">
                      <a:solidFill>
                        <a:schemeClr val="bg1"/>
                      </a:solidFill>
                      <a:prstDash val="solid"/>
                      <a:round/>
                      <a:headEnd type="none" w="med" len="med"/>
                      <a:tailEnd type="none" w="med" len="med"/>
                    </a:lnTlToBr>
                  </a:tcPr>
                </a:tc>
                <a:tc>
                  <a:txBody>
                    <a:bodyPr/>
                    <a:lstStyle/>
                    <a:p>
                      <a:pPr algn="ctr"/>
                      <a:r>
                        <a:rPr lang="en-US" sz="2000" dirty="0"/>
                        <a:t>Stolen</a:t>
                      </a:r>
                    </a:p>
                  </a:txBody>
                  <a:tcPr/>
                </a:tc>
                <a:tc>
                  <a:txBody>
                    <a:bodyPr/>
                    <a:lstStyle/>
                    <a:p>
                      <a:pPr algn="ctr"/>
                      <a:r>
                        <a:rPr lang="en-US" sz="2000" dirty="0"/>
                        <a:t>Leaked</a:t>
                      </a:r>
                    </a:p>
                  </a:txBody>
                  <a:tcPr/>
                </a:tc>
                <a:tc>
                  <a:txBody>
                    <a:bodyPr/>
                    <a:lstStyle/>
                    <a:p>
                      <a:pPr algn="ctr"/>
                      <a:r>
                        <a:rPr lang="en-US" sz="2000" dirty="0"/>
                        <a:t>Lost</a:t>
                      </a:r>
                    </a:p>
                  </a:txBody>
                  <a:tcPr/>
                </a:tc>
                <a:tc>
                  <a:txBody>
                    <a:bodyPr/>
                    <a:lstStyle/>
                    <a:p>
                      <a:pPr algn="ctr"/>
                      <a:r>
                        <a:rPr lang="en-US" sz="2000" dirty="0"/>
                        <a:t>Safe</a:t>
                      </a:r>
                    </a:p>
                  </a:txBody>
                  <a:tcPr/>
                </a:tc>
                <a:extLst>
                  <a:ext uri="{0D108BD9-81ED-4DB2-BD59-A6C34878D82A}">
                    <a16:rowId xmlns:a16="http://schemas.microsoft.com/office/drawing/2014/main" val="3332752241"/>
                  </a:ext>
                </a:extLst>
              </a:tr>
              <a:tr h="450836">
                <a:tc>
                  <a:txBody>
                    <a:bodyPr/>
                    <a:lstStyle/>
                    <a:p>
                      <a:pPr algn="ctr"/>
                      <a:r>
                        <a:rPr lang="en-US" sz="2000" dirty="0"/>
                        <a:t>Stolen</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3706788019"/>
                  </a:ext>
                </a:extLst>
              </a:tr>
              <a:tr h="450836">
                <a:tc>
                  <a:txBody>
                    <a:bodyPr/>
                    <a:lstStyle/>
                    <a:p>
                      <a:pPr algn="ctr"/>
                      <a:r>
                        <a:rPr lang="en-US" sz="2000" dirty="0"/>
                        <a:t>Leaked</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364161627"/>
                  </a:ext>
                </a:extLst>
              </a:tr>
              <a:tr h="450836">
                <a:tc>
                  <a:txBody>
                    <a:bodyPr/>
                    <a:lstStyle/>
                    <a:p>
                      <a:pPr algn="ctr"/>
                      <a:r>
                        <a:rPr lang="en-US" sz="2000" dirty="0"/>
                        <a:t>Lost</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2765728417"/>
                  </a:ext>
                </a:extLst>
              </a:tr>
              <a:tr h="450836">
                <a:tc>
                  <a:txBody>
                    <a:bodyPr/>
                    <a:lstStyle/>
                    <a:p>
                      <a:pPr algn="ctr"/>
                      <a:r>
                        <a:rPr lang="en-US" sz="2000" dirty="0"/>
                        <a:t>Safe</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2252425480"/>
                  </a:ext>
                </a:extLst>
              </a:tr>
            </a:tbl>
          </a:graphicData>
        </a:graphic>
      </p:graphicFrame>
      <p:pic>
        <p:nvPicPr>
          <p:cNvPr id="68" name="Graphic 67" descr="Close with solid fill">
            <a:extLst>
              <a:ext uri="{FF2B5EF4-FFF2-40B4-BE49-F238E27FC236}">
                <a16:creationId xmlns:a16="http://schemas.microsoft.com/office/drawing/2014/main" id="{87DB9A33-A7AF-3DDE-BB99-7EED6C517C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12689" y="2506916"/>
            <a:ext cx="320040" cy="320040"/>
          </a:xfrm>
          <a:prstGeom prst="rect">
            <a:avLst/>
          </a:prstGeom>
        </p:spPr>
      </p:pic>
      <p:pic>
        <p:nvPicPr>
          <p:cNvPr id="70" name="Graphic 69" descr="Checkmark with solid fill">
            <a:extLst>
              <a:ext uri="{FF2B5EF4-FFF2-40B4-BE49-F238E27FC236}">
                <a16:creationId xmlns:a16="http://schemas.microsoft.com/office/drawing/2014/main" id="{33C36B31-17FD-0FA9-33AB-B218478594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63583" y="3835688"/>
            <a:ext cx="365760" cy="365760"/>
          </a:xfrm>
          <a:prstGeom prst="rect">
            <a:avLst/>
          </a:prstGeom>
        </p:spPr>
      </p:pic>
      <p:pic>
        <p:nvPicPr>
          <p:cNvPr id="71" name="Graphic 70" descr="Checkmark with solid fill">
            <a:extLst>
              <a:ext uri="{FF2B5EF4-FFF2-40B4-BE49-F238E27FC236}">
                <a16:creationId xmlns:a16="http://schemas.microsoft.com/office/drawing/2014/main" id="{7FBC2252-57E7-3DC8-0395-3DBE1AEC32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2830" y="3843633"/>
            <a:ext cx="365760" cy="365760"/>
          </a:xfrm>
          <a:prstGeom prst="rect">
            <a:avLst/>
          </a:prstGeom>
        </p:spPr>
      </p:pic>
      <p:pic>
        <p:nvPicPr>
          <p:cNvPr id="72" name="Graphic 71" descr="Close with solid fill">
            <a:extLst>
              <a:ext uri="{FF2B5EF4-FFF2-40B4-BE49-F238E27FC236}">
                <a16:creationId xmlns:a16="http://schemas.microsoft.com/office/drawing/2014/main" id="{A795D3A6-54D7-52CB-ED08-EE0C14280A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6981" y="2507641"/>
            <a:ext cx="320040" cy="320040"/>
          </a:xfrm>
          <a:prstGeom prst="rect">
            <a:avLst/>
          </a:prstGeom>
        </p:spPr>
      </p:pic>
      <p:pic>
        <p:nvPicPr>
          <p:cNvPr id="73" name="Graphic 72" descr="Close with solid fill">
            <a:extLst>
              <a:ext uri="{FF2B5EF4-FFF2-40B4-BE49-F238E27FC236}">
                <a16:creationId xmlns:a16="http://schemas.microsoft.com/office/drawing/2014/main" id="{75B02B62-5089-2482-2C79-45EB01F76E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5690" y="2507641"/>
            <a:ext cx="320040" cy="320040"/>
          </a:xfrm>
          <a:prstGeom prst="rect">
            <a:avLst/>
          </a:prstGeom>
        </p:spPr>
      </p:pic>
      <p:pic>
        <p:nvPicPr>
          <p:cNvPr id="74" name="Graphic 73" descr="Close with solid fill">
            <a:extLst>
              <a:ext uri="{FF2B5EF4-FFF2-40B4-BE49-F238E27FC236}">
                <a16:creationId xmlns:a16="http://schemas.microsoft.com/office/drawing/2014/main" id="{AD0243BC-86B7-EF55-E1E6-1F311A7908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12191" y="2506916"/>
            <a:ext cx="320040" cy="320040"/>
          </a:xfrm>
          <a:prstGeom prst="rect">
            <a:avLst/>
          </a:prstGeom>
        </p:spPr>
      </p:pic>
      <p:pic>
        <p:nvPicPr>
          <p:cNvPr id="75" name="Graphic 74" descr="Close with solid fill">
            <a:extLst>
              <a:ext uri="{FF2B5EF4-FFF2-40B4-BE49-F238E27FC236}">
                <a16:creationId xmlns:a16="http://schemas.microsoft.com/office/drawing/2014/main" id="{AD08B149-483A-6878-D9F7-170A4A67F3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6981" y="2976626"/>
            <a:ext cx="320040" cy="320040"/>
          </a:xfrm>
          <a:prstGeom prst="rect">
            <a:avLst/>
          </a:prstGeom>
        </p:spPr>
      </p:pic>
      <p:pic>
        <p:nvPicPr>
          <p:cNvPr id="76" name="Graphic 75" descr="Close with solid fill">
            <a:extLst>
              <a:ext uri="{FF2B5EF4-FFF2-40B4-BE49-F238E27FC236}">
                <a16:creationId xmlns:a16="http://schemas.microsoft.com/office/drawing/2014/main" id="{530C293B-2C29-FA8E-E468-587B18AFEB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5690" y="2976626"/>
            <a:ext cx="320040" cy="320040"/>
          </a:xfrm>
          <a:prstGeom prst="rect">
            <a:avLst/>
          </a:prstGeom>
        </p:spPr>
      </p:pic>
      <p:pic>
        <p:nvPicPr>
          <p:cNvPr id="77" name="Graphic 76" descr="Close with solid fill">
            <a:extLst>
              <a:ext uri="{FF2B5EF4-FFF2-40B4-BE49-F238E27FC236}">
                <a16:creationId xmlns:a16="http://schemas.microsoft.com/office/drawing/2014/main" id="{07ECFDC0-E287-5A9B-CB14-DDE5CDFB2D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12191" y="2975901"/>
            <a:ext cx="320040" cy="320040"/>
          </a:xfrm>
          <a:prstGeom prst="rect">
            <a:avLst/>
          </a:prstGeom>
        </p:spPr>
      </p:pic>
      <p:pic>
        <p:nvPicPr>
          <p:cNvPr id="78" name="Graphic 77" descr="Close with solid fill">
            <a:extLst>
              <a:ext uri="{FF2B5EF4-FFF2-40B4-BE49-F238E27FC236}">
                <a16:creationId xmlns:a16="http://schemas.microsoft.com/office/drawing/2014/main" id="{EB0B6136-73DA-9DA2-0511-2BC7955053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6981" y="3440019"/>
            <a:ext cx="320040" cy="320040"/>
          </a:xfrm>
          <a:prstGeom prst="rect">
            <a:avLst/>
          </a:prstGeom>
        </p:spPr>
      </p:pic>
      <p:pic>
        <p:nvPicPr>
          <p:cNvPr id="79" name="Graphic 78" descr="Close with solid fill">
            <a:extLst>
              <a:ext uri="{FF2B5EF4-FFF2-40B4-BE49-F238E27FC236}">
                <a16:creationId xmlns:a16="http://schemas.microsoft.com/office/drawing/2014/main" id="{3C584F9B-684B-C770-7E9A-706B50BF74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5690" y="3440019"/>
            <a:ext cx="320040" cy="320040"/>
          </a:xfrm>
          <a:prstGeom prst="rect">
            <a:avLst/>
          </a:prstGeom>
        </p:spPr>
      </p:pic>
      <p:pic>
        <p:nvPicPr>
          <p:cNvPr id="80" name="Graphic 79" descr="Close with solid fill">
            <a:extLst>
              <a:ext uri="{FF2B5EF4-FFF2-40B4-BE49-F238E27FC236}">
                <a16:creationId xmlns:a16="http://schemas.microsoft.com/office/drawing/2014/main" id="{34DBE74A-C57C-79E7-B058-3633AAE9F6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12191" y="3439294"/>
            <a:ext cx="320040" cy="320040"/>
          </a:xfrm>
          <a:prstGeom prst="rect">
            <a:avLst/>
          </a:prstGeom>
        </p:spPr>
      </p:pic>
      <p:pic>
        <p:nvPicPr>
          <p:cNvPr id="81" name="Graphic 80" descr="Close with solid fill">
            <a:extLst>
              <a:ext uri="{FF2B5EF4-FFF2-40B4-BE49-F238E27FC236}">
                <a16:creationId xmlns:a16="http://schemas.microsoft.com/office/drawing/2014/main" id="{7A7553F9-B56E-8026-5FB1-1896B0B91A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09303" y="3413773"/>
            <a:ext cx="320040" cy="320040"/>
          </a:xfrm>
          <a:prstGeom prst="rect">
            <a:avLst/>
          </a:prstGeom>
        </p:spPr>
      </p:pic>
      <p:pic>
        <p:nvPicPr>
          <p:cNvPr id="82" name="Graphic 81" descr="Close with solid fill">
            <a:extLst>
              <a:ext uri="{FF2B5EF4-FFF2-40B4-BE49-F238E27FC236}">
                <a16:creationId xmlns:a16="http://schemas.microsoft.com/office/drawing/2014/main" id="{DA8BB929-8E07-B04A-EFD9-110EF93C5D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49738" y="3894563"/>
            <a:ext cx="320040" cy="320040"/>
          </a:xfrm>
          <a:prstGeom prst="rect">
            <a:avLst/>
          </a:prstGeom>
        </p:spPr>
      </p:pic>
      <p:pic>
        <p:nvPicPr>
          <p:cNvPr id="83" name="Graphic 82" descr="Close with solid fill">
            <a:extLst>
              <a:ext uri="{FF2B5EF4-FFF2-40B4-BE49-F238E27FC236}">
                <a16:creationId xmlns:a16="http://schemas.microsoft.com/office/drawing/2014/main" id="{2243F50A-D2F7-DAE9-5E2E-C6CEA90C36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12191" y="3885279"/>
            <a:ext cx="320040" cy="320040"/>
          </a:xfrm>
          <a:prstGeom prst="rect">
            <a:avLst/>
          </a:prstGeom>
        </p:spPr>
      </p:pic>
      <p:pic>
        <p:nvPicPr>
          <p:cNvPr id="84" name="Key-icon.png" descr="A close up of a light&#10;&#10;Description automatically generated with low confidence">
            <a:extLst>
              <a:ext uri="{FF2B5EF4-FFF2-40B4-BE49-F238E27FC236}">
                <a16:creationId xmlns:a16="http://schemas.microsoft.com/office/drawing/2014/main" id="{A920B9E5-578B-9230-BD9A-4142E0BD0604}"/>
              </a:ext>
            </a:extLst>
          </p:cNvPr>
          <p:cNvPicPr>
            <a:picLocks noChangeAspect="1"/>
          </p:cNvPicPr>
          <p:nvPr/>
        </p:nvPicPr>
        <p:blipFill>
          <a:blip r:embed="rId3">
            <a:duotone>
              <a:prstClr val="black"/>
              <a:srgbClr val="7030A0">
                <a:tint val="45000"/>
                <a:satMod val="400000"/>
              </a:srgbClr>
            </a:duotone>
          </a:blip>
          <a:stretch>
            <a:fillRect/>
          </a:stretch>
        </p:blipFill>
        <p:spPr>
          <a:xfrm rot="5400000">
            <a:off x="479985" y="2000613"/>
            <a:ext cx="561252" cy="554201"/>
          </a:xfrm>
          <a:prstGeom prst="rect">
            <a:avLst/>
          </a:prstGeom>
          <a:ln w="12700">
            <a:miter lim="400000"/>
          </a:ln>
        </p:spPr>
      </p:pic>
      <p:pic>
        <p:nvPicPr>
          <p:cNvPr id="85" name="Key-icon.png" descr="A close up of a light&#10;&#10;Description automatically generated with low confidence">
            <a:extLst>
              <a:ext uri="{FF2B5EF4-FFF2-40B4-BE49-F238E27FC236}">
                <a16:creationId xmlns:a16="http://schemas.microsoft.com/office/drawing/2014/main" id="{4B785FE0-F030-DD87-E399-44668552F239}"/>
              </a:ext>
            </a:extLst>
          </p:cNvPr>
          <p:cNvPicPr>
            <a:picLocks noChangeAspect="1"/>
          </p:cNvPicPr>
          <p:nvPr/>
        </p:nvPicPr>
        <p:blipFill>
          <a:blip r:embed="rId3">
            <a:duotone>
              <a:prstClr val="black"/>
              <a:srgbClr val="D9C3A5">
                <a:tint val="50000"/>
                <a:satMod val="180000"/>
              </a:srgbClr>
            </a:duotone>
          </a:blip>
          <a:stretch>
            <a:fillRect/>
          </a:stretch>
        </p:blipFill>
        <p:spPr>
          <a:xfrm rot="5400000">
            <a:off x="1061403" y="1855223"/>
            <a:ext cx="591207" cy="583780"/>
          </a:xfrm>
          <a:prstGeom prst="rect">
            <a:avLst/>
          </a:prstGeom>
          <a:ln w="12700">
            <a:miter lim="400000"/>
          </a:ln>
        </p:spPr>
      </p:pic>
      <p:pic>
        <p:nvPicPr>
          <p:cNvPr id="86" name="Key-icon.png" descr="A close up of a light&#10;&#10;Description automatically generated with low confidence">
            <a:extLst>
              <a:ext uri="{FF2B5EF4-FFF2-40B4-BE49-F238E27FC236}">
                <a16:creationId xmlns:a16="http://schemas.microsoft.com/office/drawing/2014/main" id="{EF424F93-A5A7-6153-B495-A6DAD58B379C}"/>
              </a:ext>
            </a:extLst>
          </p:cNvPr>
          <p:cNvPicPr>
            <a:picLocks noChangeAspect="1"/>
          </p:cNvPicPr>
          <p:nvPr/>
        </p:nvPicPr>
        <p:blipFill>
          <a:blip r:embed="rId3">
            <a:duotone>
              <a:prstClr val="black"/>
              <a:srgbClr val="7030A0">
                <a:tint val="45000"/>
                <a:satMod val="400000"/>
              </a:srgbClr>
            </a:duotone>
          </a:blip>
          <a:stretch>
            <a:fillRect/>
          </a:stretch>
        </p:blipFill>
        <p:spPr>
          <a:xfrm rot="5400000">
            <a:off x="6393234" y="2000613"/>
            <a:ext cx="561252" cy="554201"/>
          </a:xfrm>
          <a:prstGeom prst="rect">
            <a:avLst/>
          </a:prstGeom>
          <a:ln w="12700">
            <a:miter lim="400000"/>
          </a:ln>
        </p:spPr>
      </p:pic>
      <p:pic>
        <p:nvPicPr>
          <p:cNvPr id="87" name="Key-icon.png" descr="A close up of a light&#10;&#10;Description automatically generated with low confidence">
            <a:extLst>
              <a:ext uri="{FF2B5EF4-FFF2-40B4-BE49-F238E27FC236}">
                <a16:creationId xmlns:a16="http://schemas.microsoft.com/office/drawing/2014/main" id="{C168A74B-B770-4EB9-AB24-AE211C432F97}"/>
              </a:ext>
            </a:extLst>
          </p:cNvPr>
          <p:cNvPicPr>
            <a:picLocks noChangeAspect="1"/>
          </p:cNvPicPr>
          <p:nvPr/>
        </p:nvPicPr>
        <p:blipFill>
          <a:blip r:embed="rId3">
            <a:duotone>
              <a:prstClr val="black"/>
              <a:srgbClr val="D9C3A5">
                <a:tint val="50000"/>
                <a:satMod val="180000"/>
              </a:srgbClr>
            </a:duotone>
          </a:blip>
          <a:stretch>
            <a:fillRect/>
          </a:stretch>
        </p:blipFill>
        <p:spPr>
          <a:xfrm rot="5400000">
            <a:off x="6974652" y="1856801"/>
            <a:ext cx="591207" cy="583780"/>
          </a:xfrm>
          <a:prstGeom prst="rect">
            <a:avLst/>
          </a:prstGeom>
          <a:ln w="12700">
            <a:miter lim="400000"/>
          </a:ln>
        </p:spPr>
      </p:pic>
      <p:pic>
        <p:nvPicPr>
          <p:cNvPr id="90" name="Graphic 89" descr="Checkmark with solid fill">
            <a:extLst>
              <a:ext uri="{FF2B5EF4-FFF2-40B4-BE49-F238E27FC236}">
                <a16:creationId xmlns:a16="http://schemas.microsoft.com/office/drawing/2014/main" id="{76FB9119-E8C5-DF8F-DB01-FF483DFEB9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03669" y="2971536"/>
            <a:ext cx="365760" cy="365760"/>
          </a:xfrm>
          <a:prstGeom prst="rect">
            <a:avLst/>
          </a:prstGeom>
        </p:spPr>
      </p:pic>
      <p:graphicFrame>
        <p:nvGraphicFramePr>
          <p:cNvPr id="91" name="Table 5">
            <a:extLst>
              <a:ext uri="{FF2B5EF4-FFF2-40B4-BE49-F238E27FC236}">
                <a16:creationId xmlns:a16="http://schemas.microsoft.com/office/drawing/2014/main" id="{4E59F3C3-06F4-48B1-D8A4-3DD63B8C1E39}"/>
              </a:ext>
            </a:extLst>
          </p:cNvPr>
          <p:cNvGraphicFramePr>
            <a:graphicFrameLocks noGrp="1"/>
          </p:cNvGraphicFramePr>
          <p:nvPr/>
        </p:nvGraphicFramePr>
        <p:xfrm>
          <a:off x="3698711" y="4451928"/>
          <a:ext cx="5650834" cy="2254180"/>
        </p:xfrm>
        <a:graphic>
          <a:graphicData uri="http://schemas.openxmlformats.org/drawingml/2006/table">
            <a:tbl>
              <a:tblPr firstRow="1" firstCol="1">
                <a:tableStyleId>{21E4AEA4-8DFA-4A89-87EB-49C32662AFE0}</a:tableStyleId>
              </a:tblPr>
              <a:tblGrid>
                <a:gridCol w="1195757">
                  <a:extLst>
                    <a:ext uri="{9D8B030D-6E8A-4147-A177-3AD203B41FA5}">
                      <a16:colId xmlns:a16="http://schemas.microsoft.com/office/drawing/2014/main" val="3846206249"/>
                    </a:ext>
                  </a:extLst>
                </a:gridCol>
                <a:gridCol w="1064576">
                  <a:extLst>
                    <a:ext uri="{9D8B030D-6E8A-4147-A177-3AD203B41FA5}">
                      <a16:colId xmlns:a16="http://schemas.microsoft.com/office/drawing/2014/main" val="407943355"/>
                    </a:ext>
                  </a:extLst>
                </a:gridCol>
                <a:gridCol w="1130167">
                  <a:extLst>
                    <a:ext uri="{9D8B030D-6E8A-4147-A177-3AD203B41FA5}">
                      <a16:colId xmlns:a16="http://schemas.microsoft.com/office/drawing/2014/main" val="3212117648"/>
                    </a:ext>
                  </a:extLst>
                </a:gridCol>
                <a:gridCol w="1130167">
                  <a:extLst>
                    <a:ext uri="{9D8B030D-6E8A-4147-A177-3AD203B41FA5}">
                      <a16:colId xmlns:a16="http://schemas.microsoft.com/office/drawing/2014/main" val="3220865350"/>
                    </a:ext>
                  </a:extLst>
                </a:gridCol>
                <a:gridCol w="1130167">
                  <a:extLst>
                    <a:ext uri="{9D8B030D-6E8A-4147-A177-3AD203B41FA5}">
                      <a16:colId xmlns:a16="http://schemas.microsoft.com/office/drawing/2014/main" val="2437188302"/>
                    </a:ext>
                  </a:extLst>
                </a:gridCol>
              </a:tblGrid>
              <a:tr h="450836">
                <a:tc>
                  <a:txBody>
                    <a:bodyPr/>
                    <a:lstStyle/>
                    <a:p>
                      <a:pPr algn="ctr"/>
                      <a:endParaRPr lang="en-US" sz="2000" dirty="0"/>
                    </a:p>
                  </a:txBody>
                  <a:tcPr>
                    <a:lnTlToBr w="38100" cap="flat" cmpd="sng" algn="ctr">
                      <a:solidFill>
                        <a:schemeClr val="bg1"/>
                      </a:solidFill>
                      <a:prstDash val="solid"/>
                      <a:round/>
                      <a:headEnd type="none" w="med" len="med"/>
                      <a:tailEnd type="none" w="med" len="med"/>
                    </a:lnTlToBr>
                  </a:tcPr>
                </a:tc>
                <a:tc>
                  <a:txBody>
                    <a:bodyPr/>
                    <a:lstStyle/>
                    <a:p>
                      <a:pPr algn="ctr"/>
                      <a:r>
                        <a:rPr lang="en-US" sz="2000" dirty="0"/>
                        <a:t>Stolen</a:t>
                      </a:r>
                    </a:p>
                  </a:txBody>
                  <a:tcPr/>
                </a:tc>
                <a:tc>
                  <a:txBody>
                    <a:bodyPr/>
                    <a:lstStyle/>
                    <a:p>
                      <a:pPr algn="ctr"/>
                      <a:r>
                        <a:rPr lang="en-US" sz="2000" dirty="0"/>
                        <a:t>Leaked</a:t>
                      </a:r>
                    </a:p>
                  </a:txBody>
                  <a:tcPr/>
                </a:tc>
                <a:tc>
                  <a:txBody>
                    <a:bodyPr/>
                    <a:lstStyle/>
                    <a:p>
                      <a:pPr algn="ctr"/>
                      <a:r>
                        <a:rPr lang="en-US" sz="2000" dirty="0"/>
                        <a:t>Lost</a:t>
                      </a:r>
                    </a:p>
                  </a:txBody>
                  <a:tcPr/>
                </a:tc>
                <a:tc>
                  <a:txBody>
                    <a:bodyPr/>
                    <a:lstStyle/>
                    <a:p>
                      <a:pPr algn="ctr"/>
                      <a:r>
                        <a:rPr lang="en-US" sz="2000" dirty="0"/>
                        <a:t>Safe</a:t>
                      </a:r>
                    </a:p>
                  </a:txBody>
                  <a:tcPr/>
                </a:tc>
                <a:extLst>
                  <a:ext uri="{0D108BD9-81ED-4DB2-BD59-A6C34878D82A}">
                    <a16:rowId xmlns:a16="http://schemas.microsoft.com/office/drawing/2014/main" val="3332752241"/>
                  </a:ext>
                </a:extLst>
              </a:tr>
              <a:tr h="450836">
                <a:tc>
                  <a:txBody>
                    <a:bodyPr/>
                    <a:lstStyle/>
                    <a:p>
                      <a:pPr algn="ctr"/>
                      <a:r>
                        <a:rPr lang="en-US" sz="2000" dirty="0"/>
                        <a:t>Stolen</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3706788019"/>
                  </a:ext>
                </a:extLst>
              </a:tr>
              <a:tr h="450836">
                <a:tc>
                  <a:txBody>
                    <a:bodyPr/>
                    <a:lstStyle/>
                    <a:p>
                      <a:pPr algn="ctr"/>
                      <a:r>
                        <a:rPr lang="en-US" sz="2000" dirty="0"/>
                        <a:t>Leaked</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364161627"/>
                  </a:ext>
                </a:extLst>
              </a:tr>
              <a:tr h="450836">
                <a:tc>
                  <a:txBody>
                    <a:bodyPr/>
                    <a:lstStyle/>
                    <a:p>
                      <a:pPr algn="ctr"/>
                      <a:r>
                        <a:rPr lang="en-US" sz="2000" dirty="0"/>
                        <a:t>Lost</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2765728417"/>
                  </a:ext>
                </a:extLst>
              </a:tr>
              <a:tr h="450836">
                <a:tc>
                  <a:txBody>
                    <a:bodyPr/>
                    <a:lstStyle/>
                    <a:p>
                      <a:pPr algn="ctr"/>
                      <a:r>
                        <a:rPr lang="en-US" sz="2000" dirty="0"/>
                        <a:t>Safe</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2252425480"/>
                  </a:ext>
                </a:extLst>
              </a:tr>
            </a:tbl>
          </a:graphicData>
        </a:graphic>
      </p:graphicFrame>
      <p:pic>
        <p:nvPicPr>
          <p:cNvPr id="92" name="Key-icon.png" descr="A close up of a light&#10;&#10;Description automatically generated with low confidence">
            <a:extLst>
              <a:ext uri="{FF2B5EF4-FFF2-40B4-BE49-F238E27FC236}">
                <a16:creationId xmlns:a16="http://schemas.microsoft.com/office/drawing/2014/main" id="{FAD6CC05-84DE-5222-AD4B-23C4E6B6952A}"/>
              </a:ext>
            </a:extLst>
          </p:cNvPr>
          <p:cNvPicPr>
            <a:picLocks noChangeAspect="1"/>
          </p:cNvPicPr>
          <p:nvPr/>
        </p:nvPicPr>
        <p:blipFill>
          <a:blip r:embed="rId3">
            <a:duotone>
              <a:prstClr val="black"/>
              <a:srgbClr val="7030A0">
                <a:tint val="45000"/>
                <a:satMod val="400000"/>
              </a:srgbClr>
            </a:duotone>
          </a:blip>
          <a:stretch>
            <a:fillRect/>
          </a:stretch>
        </p:blipFill>
        <p:spPr>
          <a:xfrm rot="5400000">
            <a:off x="3722590" y="4489120"/>
            <a:ext cx="561252" cy="554201"/>
          </a:xfrm>
          <a:prstGeom prst="rect">
            <a:avLst/>
          </a:prstGeom>
          <a:ln w="12700">
            <a:miter lim="400000"/>
          </a:ln>
        </p:spPr>
      </p:pic>
      <p:pic>
        <p:nvPicPr>
          <p:cNvPr id="93" name="Key-icon.png" descr="A close up of a light&#10;&#10;Description automatically generated with low confidence">
            <a:extLst>
              <a:ext uri="{FF2B5EF4-FFF2-40B4-BE49-F238E27FC236}">
                <a16:creationId xmlns:a16="http://schemas.microsoft.com/office/drawing/2014/main" id="{08B20E88-D6E9-FBC2-49B8-E8E8AA7AECD1}"/>
              </a:ext>
            </a:extLst>
          </p:cNvPr>
          <p:cNvPicPr>
            <a:picLocks noChangeAspect="1"/>
          </p:cNvPicPr>
          <p:nvPr/>
        </p:nvPicPr>
        <p:blipFill>
          <a:blip r:embed="rId3">
            <a:duotone>
              <a:prstClr val="black"/>
              <a:srgbClr val="D9C3A5">
                <a:tint val="50000"/>
                <a:satMod val="180000"/>
              </a:srgbClr>
            </a:duotone>
          </a:blip>
          <a:stretch>
            <a:fillRect/>
          </a:stretch>
        </p:blipFill>
        <p:spPr>
          <a:xfrm rot="5400000">
            <a:off x="4304008" y="4276255"/>
            <a:ext cx="591207" cy="583780"/>
          </a:xfrm>
          <a:prstGeom prst="rect">
            <a:avLst/>
          </a:prstGeom>
          <a:ln w="12700">
            <a:miter lim="400000"/>
          </a:ln>
        </p:spPr>
      </p:pic>
      <p:pic>
        <p:nvPicPr>
          <p:cNvPr id="94" name="Graphic 93" descr="Close with solid fill">
            <a:extLst>
              <a:ext uri="{FF2B5EF4-FFF2-40B4-BE49-F238E27FC236}">
                <a16:creationId xmlns:a16="http://schemas.microsoft.com/office/drawing/2014/main" id="{2705063E-99E5-B1E3-1873-A91E61ED17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4295" y="5008799"/>
            <a:ext cx="320040" cy="320040"/>
          </a:xfrm>
          <a:prstGeom prst="rect">
            <a:avLst/>
          </a:prstGeom>
        </p:spPr>
      </p:pic>
      <p:pic>
        <p:nvPicPr>
          <p:cNvPr id="95" name="Graphic 94" descr="Close with solid fill">
            <a:extLst>
              <a:ext uri="{FF2B5EF4-FFF2-40B4-BE49-F238E27FC236}">
                <a16:creationId xmlns:a16="http://schemas.microsoft.com/office/drawing/2014/main" id="{F8F253DC-AC71-DCD3-7188-A135C80B64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4295" y="5445244"/>
            <a:ext cx="320040" cy="320040"/>
          </a:xfrm>
          <a:prstGeom prst="rect">
            <a:avLst/>
          </a:prstGeom>
        </p:spPr>
      </p:pic>
      <p:pic>
        <p:nvPicPr>
          <p:cNvPr id="96" name="Graphic 95" descr="Checkmark with solid fill">
            <a:extLst>
              <a:ext uri="{FF2B5EF4-FFF2-40B4-BE49-F238E27FC236}">
                <a16:creationId xmlns:a16="http://schemas.microsoft.com/office/drawing/2014/main" id="{144909A9-500C-1A0F-146A-3ECDECF032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05189" y="6337571"/>
            <a:ext cx="365760" cy="365760"/>
          </a:xfrm>
          <a:prstGeom prst="rect">
            <a:avLst/>
          </a:prstGeom>
        </p:spPr>
      </p:pic>
      <p:pic>
        <p:nvPicPr>
          <p:cNvPr id="97" name="Graphic 96" descr="Checkmark with solid fill">
            <a:extLst>
              <a:ext uri="{FF2B5EF4-FFF2-40B4-BE49-F238E27FC236}">
                <a16:creationId xmlns:a16="http://schemas.microsoft.com/office/drawing/2014/main" id="{BBD30153-33BF-4EE2-7F1A-DA297321FF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58354" y="6340348"/>
            <a:ext cx="365760" cy="365760"/>
          </a:xfrm>
          <a:prstGeom prst="rect">
            <a:avLst/>
          </a:prstGeom>
        </p:spPr>
      </p:pic>
      <p:pic>
        <p:nvPicPr>
          <p:cNvPr id="98" name="Graphic 97" descr="Close with solid fill">
            <a:extLst>
              <a:ext uri="{FF2B5EF4-FFF2-40B4-BE49-F238E27FC236}">
                <a16:creationId xmlns:a16="http://schemas.microsoft.com/office/drawing/2014/main" id="{FF2226DD-D4D4-600B-9B60-71E8C2A25A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8587" y="5009524"/>
            <a:ext cx="320040" cy="320040"/>
          </a:xfrm>
          <a:prstGeom prst="rect">
            <a:avLst/>
          </a:prstGeom>
        </p:spPr>
      </p:pic>
      <p:pic>
        <p:nvPicPr>
          <p:cNvPr id="99" name="Graphic 98" descr="Close with solid fill">
            <a:extLst>
              <a:ext uri="{FF2B5EF4-FFF2-40B4-BE49-F238E27FC236}">
                <a16:creationId xmlns:a16="http://schemas.microsoft.com/office/drawing/2014/main" id="{67157ADD-85A4-E9D1-B2A8-D24FFC8B16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7296" y="5009524"/>
            <a:ext cx="320040" cy="320040"/>
          </a:xfrm>
          <a:prstGeom prst="rect">
            <a:avLst/>
          </a:prstGeom>
        </p:spPr>
      </p:pic>
      <p:pic>
        <p:nvPicPr>
          <p:cNvPr id="100" name="Graphic 99" descr="Close with solid fill">
            <a:extLst>
              <a:ext uri="{FF2B5EF4-FFF2-40B4-BE49-F238E27FC236}">
                <a16:creationId xmlns:a16="http://schemas.microsoft.com/office/drawing/2014/main" id="{516352B3-5441-F8F6-6A8D-C5D2704BF7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3797" y="5008799"/>
            <a:ext cx="320040" cy="320040"/>
          </a:xfrm>
          <a:prstGeom prst="rect">
            <a:avLst/>
          </a:prstGeom>
        </p:spPr>
      </p:pic>
      <p:pic>
        <p:nvPicPr>
          <p:cNvPr id="101" name="Graphic 100" descr="Close with solid fill">
            <a:extLst>
              <a:ext uri="{FF2B5EF4-FFF2-40B4-BE49-F238E27FC236}">
                <a16:creationId xmlns:a16="http://schemas.microsoft.com/office/drawing/2014/main" id="{075B3B15-F484-920B-5A2C-4A3DC36E18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8587" y="5478509"/>
            <a:ext cx="320040" cy="320040"/>
          </a:xfrm>
          <a:prstGeom prst="rect">
            <a:avLst/>
          </a:prstGeom>
        </p:spPr>
      </p:pic>
      <p:pic>
        <p:nvPicPr>
          <p:cNvPr id="102" name="Graphic 101" descr="Close with solid fill">
            <a:extLst>
              <a:ext uri="{FF2B5EF4-FFF2-40B4-BE49-F238E27FC236}">
                <a16:creationId xmlns:a16="http://schemas.microsoft.com/office/drawing/2014/main" id="{E903E63D-1700-F85F-D391-952EBCDED0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7296" y="5478509"/>
            <a:ext cx="320040" cy="320040"/>
          </a:xfrm>
          <a:prstGeom prst="rect">
            <a:avLst/>
          </a:prstGeom>
        </p:spPr>
      </p:pic>
      <p:pic>
        <p:nvPicPr>
          <p:cNvPr id="103" name="Graphic 102" descr="Close with solid fill">
            <a:extLst>
              <a:ext uri="{FF2B5EF4-FFF2-40B4-BE49-F238E27FC236}">
                <a16:creationId xmlns:a16="http://schemas.microsoft.com/office/drawing/2014/main" id="{B23B1E43-B356-FEFF-5503-339B4E7D12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3797" y="5477784"/>
            <a:ext cx="320040" cy="320040"/>
          </a:xfrm>
          <a:prstGeom prst="rect">
            <a:avLst/>
          </a:prstGeom>
        </p:spPr>
      </p:pic>
      <p:pic>
        <p:nvPicPr>
          <p:cNvPr id="104" name="Graphic 103" descr="Close with solid fill">
            <a:extLst>
              <a:ext uri="{FF2B5EF4-FFF2-40B4-BE49-F238E27FC236}">
                <a16:creationId xmlns:a16="http://schemas.microsoft.com/office/drawing/2014/main" id="{C91C7E65-5BAE-3E92-E1C7-3C826DB7FB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8587" y="5941902"/>
            <a:ext cx="320040" cy="320040"/>
          </a:xfrm>
          <a:prstGeom prst="rect">
            <a:avLst/>
          </a:prstGeom>
        </p:spPr>
      </p:pic>
      <p:pic>
        <p:nvPicPr>
          <p:cNvPr id="105" name="Graphic 104" descr="Close with solid fill">
            <a:extLst>
              <a:ext uri="{FF2B5EF4-FFF2-40B4-BE49-F238E27FC236}">
                <a16:creationId xmlns:a16="http://schemas.microsoft.com/office/drawing/2014/main" id="{EDCC6296-E07C-95F9-3232-A57280B830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7296" y="5941902"/>
            <a:ext cx="320040" cy="320040"/>
          </a:xfrm>
          <a:prstGeom prst="rect">
            <a:avLst/>
          </a:prstGeom>
        </p:spPr>
      </p:pic>
      <p:pic>
        <p:nvPicPr>
          <p:cNvPr id="106" name="Graphic 105" descr="Close with solid fill">
            <a:extLst>
              <a:ext uri="{FF2B5EF4-FFF2-40B4-BE49-F238E27FC236}">
                <a16:creationId xmlns:a16="http://schemas.microsoft.com/office/drawing/2014/main" id="{012058A8-4ED2-174B-525D-B78F78A920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3797" y="5941177"/>
            <a:ext cx="320040" cy="320040"/>
          </a:xfrm>
          <a:prstGeom prst="rect">
            <a:avLst/>
          </a:prstGeom>
        </p:spPr>
      </p:pic>
      <p:pic>
        <p:nvPicPr>
          <p:cNvPr id="107" name="Graphic 106" descr="Close with solid fill">
            <a:extLst>
              <a:ext uri="{FF2B5EF4-FFF2-40B4-BE49-F238E27FC236}">
                <a16:creationId xmlns:a16="http://schemas.microsoft.com/office/drawing/2014/main" id="{FF7FCD32-E56C-C7C6-0D01-D7A1B6D5D9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27880" y="5929206"/>
            <a:ext cx="320040" cy="320040"/>
          </a:xfrm>
          <a:prstGeom prst="rect">
            <a:avLst/>
          </a:prstGeom>
        </p:spPr>
      </p:pic>
      <p:pic>
        <p:nvPicPr>
          <p:cNvPr id="110" name="Key-icon.png" descr="A close up of a light&#10;&#10;Description automatically generated with low confidence">
            <a:extLst>
              <a:ext uri="{FF2B5EF4-FFF2-40B4-BE49-F238E27FC236}">
                <a16:creationId xmlns:a16="http://schemas.microsoft.com/office/drawing/2014/main" id="{E3FA26BE-E35F-18E1-21AC-29ED91151054}"/>
              </a:ext>
            </a:extLst>
          </p:cNvPr>
          <p:cNvPicPr>
            <a:picLocks noChangeAspect="1"/>
          </p:cNvPicPr>
          <p:nvPr/>
        </p:nvPicPr>
        <p:blipFill>
          <a:blip r:embed="rId3">
            <a:duotone>
              <a:prstClr val="black"/>
              <a:srgbClr val="7030A0">
                <a:tint val="45000"/>
                <a:satMod val="400000"/>
              </a:srgbClr>
            </a:duotone>
          </a:blip>
          <a:stretch>
            <a:fillRect/>
          </a:stretch>
        </p:blipFill>
        <p:spPr>
          <a:xfrm rot="5400000">
            <a:off x="1869887" y="5103498"/>
            <a:ext cx="1239501" cy="1223930"/>
          </a:xfrm>
          <a:prstGeom prst="rect">
            <a:avLst/>
          </a:prstGeom>
          <a:ln w="12700">
            <a:miter lim="400000"/>
          </a:ln>
        </p:spPr>
      </p:pic>
      <p:sp>
        <p:nvSpPr>
          <p:cNvPr id="111" name="TextBox 110">
            <a:extLst>
              <a:ext uri="{FF2B5EF4-FFF2-40B4-BE49-F238E27FC236}">
                <a16:creationId xmlns:a16="http://schemas.microsoft.com/office/drawing/2014/main" id="{B4C8D9DA-EEB5-96D8-2F87-7B6BAB166FDA}"/>
              </a:ext>
            </a:extLst>
          </p:cNvPr>
          <p:cNvSpPr txBox="1"/>
          <p:nvPr/>
        </p:nvSpPr>
        <p:spPr>
          <a:xfrm>
            <a:off x="459389" y="5417957"/>
            <a:ext cx="1866967" cy="523220"/>
          </a:xfrm>
          <a:prstGeom prst="rect">
            <a:avLst/>
          </a:prstGeom>
          <a:noFill/>
        </p:spPr>
        <p:txBody>
          <a:bodyPr wrap="square" rtlCol="0">
            <a:spAutoFit/>
          </a:bodyPr>
          <a:lstStyle/>
          <a:p>
            <a:r>
              <a:rPr lang="en-US" sz="2800" dirty="0"/>
              <a:t>One key</a:t>
            </a:r>
          </a:p>
        </p:txBody>
      </p:sp>
      <p:pic>
        <p:nvPicPr>
          <p:cNvPr id="112" name="Graphic 111" descr="Checkmark with solid fill">
            <a:extLst>
              <a:ext uri="{FF2B5EF4-FFF2-40B4-BE49-F238E27FC236}">
                <a16:creationId xmlns:a16="http://schemas.microsoft.com/office/drawing/2014/main" id="{4FB71EC3-4784-5E6C-D37E-C3E0E71437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334" y="6335214"/>
            <a:ext cx="365760" cy="365760"/>
          </a:xfrm>
          <a:prstGeom prst="rect">
            <a:avLst/>
          </a:prstGeom>
        </p:spPr>
      </p:pic>
      <p:pic>
        <p:nvPicPr>
          <p:cNvPr id="113" name="Graphic 112" descr="Checkmark with solid fill">
            <a:extLst>
              <a:ext uri="{FF2B5EF4-FFF2-40B4-BE49-F238E27FC236}">
                <a16:creationId xmlns:a16="http://schemas.microsoft.com/office/drawing/2014/main" id="{B67544B3-9010-BCB1-3D56-8DFAD4A3DA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9044" y="6335214"/>
            <a:ext cx="365760" cy="365760"/>
          </a:xfrm>
          <a:prstGeom prst="rect">
            <a:avLst/>
          </a:prstGeom>
        </p:spPr>
      </p:pic>
    </p:spTree>
    <p:extLst>
      <p:ext uri="{BB962C8B-B14F-4D97-AF65-F5344CB8AC3E}">
        <p14:creationId xmlns:p14="http://schemas.microsoft.com/office/powerpoint/2010/main" val="38344296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5122-734A-8E38-0A50-BBB9045021E0}"/>
              </a:ext>
            </a:extLst>
          </p:cNvPr>
          <p:cNvSpPr>
            <a:spLocks noGrp="1"/>
          </p:cNvSpPr>
          <p:nvPr>
            <p:ph type="title"/>
          </p:nvPr>
        </p:nvSpPr>
        <p:spPr/>
        <p:txBody>
          <a:bodyPr/>
          <a:lstStyle/>
          <a:p>
            <a:r>
              <a:rPr lang="en-US" dirty="0"/>
              <a:t>Profiles of common 2-cred mechanisms</a:t>
            </a:r>
          </a:p>
        </p:txBody>
      </p:sp>
      <p:sp>
        <p:nvSpPr>
          <p:cNvPr id="8" name="TextBox 7">
            <a:extLst>
              <a:ext uri="{FF2B5EF4-FFF2-40B4-BE49-F238E27FC236}">
                <a16:creationId xmlns:a16="http://schemas.microsoft.com/office/drawing/2014/main" id="{233E42C3-0830-75AF-B0C8-B8F9A2E727C9}"/>
              </a:ext>
            </a:extLst>
          </p:cNvPr>
          <p:cNvSpPr txBox="1"/>
          <p:nvPr/>
        </p:nvSpPr>
        <p:spPr>
          <a:xfrm>
            <a:off x="2960900" y="1337845"/>
            <a:ext cx="951946" cy="523220"/>
          </a:xfrm>
          <a:prstGeom prst="rect">
            <a:avLst/>
          </a:prstGeom>
          <a:noFill/>
        </p:spPr>
        <p:txBody>
          <a:bodyPr wrap="square" rtlCol="0">
            <a:spAutoFit/>
          </a:bodyPr>
          <a:lstStyle/>
          <a:p>
            <a:r>
              <a:rPr lang="en-US" sz="2800" dirty="0"/>
              <a:t>OR</a:t>
            </a:r>
            <a:endParaRPr lang="en-US" dirty="0"/>
          </a:p>
        </p:txBody>
      </p:sp>
      <p:pic>
        <p:nvPicPr>
          <p:cNvPr id="9" name="Key-icon.png" descr="A close up of a light&#10;&#10;Description automatically generated with low confidence">
            <a:extLst>
              <a:ext uri="{FF2B5EF4-FFF2-40B4-BE49-F238E27FC236}">
                <a16:creationId xmlns:a16="http://schemas.microsoft.com/office/drawing/2014/main" id="{212A2E1F-DCF0-AA52-C181-657FC4DAD726}"/>
              </a:ext>
            </a:extLst>
          </p:cNvPr>
          <p:cNvPicPr>
            <a:picLocks noChangeAspect="1"/>
          </p:cNvPicPr>
          <p:nvPr/>
        </p:nvPicPr>
        <p:blipFill>
          <a:blip r:embed="rId3">
            <a:duotone>
              <a:prstClr val="black"/>
              <a:srgbClr val="D9C3A5">
                <a:tint val="50000"/>
                <a:satMod val="180000"/>
              </a:srgbClr>
            </a:duotone>
          </a:blip>
          <a:stretch>
            <a:fillRect/>
          </a:stretch>
        </p:blipFill>
        <p:spPr>
          <a:xfrm rot="5400000">
            <a:off x="2029522" y="1148425"/>
            <a:ext cx="937265" cy="925490"/>
          </a:xfrm>
          <a:prstGeom prst="rect">
            <a:avLst/>
          </a:prstGeom>
          <a:ln w="12700">
            <a:miter lim="400000"/>
          </a:ln>
        </p:spPr>
      </p:pic>
      <p:pic>
        <p:nvPicPr>
          <p:cNvPr id="10" name="Key-icon.png" descr="A close up of a light&#10;&#10;Description automatically generated with low confidence">
            <a:extLst>
              <a:ext uri="{FF2B5EF4-FFF2-40B4-BE49-F238E27FC236}">
                <a16:creationId xmlns:a16="http://schemas.microsoft.com/office/drawing/2014/main" id="{84322678-A237-F19D-D07E-1E75174ED36A}"/>
              </a:ext>
            </a:extLst>
          </p:cNvPr>
          <p:cNvPicPr>
            <a:picLocks noChangeAspect="1"/>
          </p:cNvPicPr>
          <p:nvPr/>
        </p:nvPicPr>
        <p:blipFill>
          <a:blip r:embed="rId3">
            <a:duotone>
              <a:prstClr val="black"/>
              <a:srgbClr val="7030A0">
                <a:tint val="45000"/>
                <a:satMod val="400000"/>
              </a:srgbClr>
            </a:duotone>
          </a:blip>
          <a:stretch>
            <a:fillRect/>
          </a:stretch>
        </p:blipFill>
        <p:spPr>
          <a:xfrm rot="5400000">
            <a:off x="3609740" y="1171901"/>
            <a:ext cx="865994" cy="855115"/>
          </a:xfrm>
          <a:prstGeom prst="rect">
            <a:avLst/>
          </a:prstGeom>
          <a:ln w="12700">
            <a:miter lim="400000"/>
          </a:ln>
        </p:spPr>
      </p:pic>
      <p:sp>
        <p:nvSpPr>
          <p:cNvPr id="21" name="TextBox 20">
            <a:extLst>
              <a:ext uri="{FF2B5EF4-FFF2-40B4-BE49-F238E27FC236}">
                <a16:creationId xmlns:a16="http://schemas.microsoft.com/office/drawing/2014/main" id="{0B82DAB7-8681-2CF1-54C8-E0446A524D15}"/>
              </a:ext>
            </a:extLst>
          </p:cNvPr>
          <p:cNvSpPr txBox="1"/>
          <p:nvPr/>
        </p:nvSpPr>
        <p:spPr>
          <a:xfrm>
            <a:off x="8659324" y="1367315"/>
            <a:ext cx="1120778" cy="523220"/>
          </a:xfrm>
          <a:prstGeom prst="rect">
            <a:avLst/>
          </a:prstGeom>
          <a:noFill/>
        </p:spPr>
        <p:txBody>
          <a:bodyPr wrap="square" rtlCol="0">
            <a:spAutoFit/>
          </a:bodyPr>
          <a:lstStyle/>
          <a:p>
            <a:r>
              <a:rPr lang="en-US" sz="2800" dirty="0"/>
              <a:t>AND</a:t>
            </a:r>
            <a:endParaRPr lang="en-US" dirty="0"/>
          </a:p>
        </p:txBody>
      </p:sp>
      <p:pic>
        <p:nvPicPr>
          <p:cNvPr id="22" name="Key-icon.png" descr="A close up of a light&#10;&#10;Description automatically generated with low confidence">
            <a:extLst>
              <a:ext uri="{FF2B5EF4-FFF2-40B4-BE49-F238E27FC236}">
                <a16:creationId xmlns:a16="http://schemas.microsoft.com/office/drawing/2014/main" id="{FB8FEF8B-5CAF-AA87-ABFB-327BBDAF3E18}"/>
              </a:ext>
            </a:extLst>
          </p:cNvPr>
          <p:cNvPicPr>
            <a:picLocks noChangeAspect="1"/>
          </p:cNvPicPr>
          <p:nvPr/>
        </p:nvPicPr>
        <p:blipFill>
          <a:blip r:embed="rId3">
            <a:duotone>
              <a:prstClr val="black"/>
              <a:srgbClr val="D9C3A5">
                <a:tint val="50000"/>
                <a:satMod val="180000"/>
              </a:srgbClr>
            </a:duotone>
          </a:blip>
          <a:stretch>
            <a:fillRect/>
          </a:stretch>
        </p:blipFill>
        <p:spPr>
          <a:xfrm rot="5400000">
            <a:off x="7727946" y="1177894"/>
            <a:ext cx="937265" cy="925490"/>
          </a:xfrm>
          <a:prstGeom prst="rect">
            <a:avLst/>
          </a:prstGeom>
          <a:ln w="12700">
            <a:miter lim="400000"/>
          </a:ln>
        </p:spPr>
      </p:pic>
      <p:pic>
        <p:nvPicPr>
          <p:cNvPr id="15" name="Key-icon.png" descr="A close up of a light&#10;&#10;Description automatically generated with low confidence">
            <a:extLst>
              <a:ext uri="{FF2B5EF4-FFF2-40B4-BE49-F238E27FC236}">
                <a16:creationId xmlns:a16="http://schemas.microsoft.com/office/drawing/2014/main" id="{EEE8D640-AAE7-8340-9219-C0F8038F4724}"/>
              </a:ext>
            </a:extLst>
          </p:cNvPr>
          <p:cNvPicPr>
            <a:picLocks noChangeAspect="1"/>
          </p:cNvPicPr>
          <p:nvPr/>
        </p:nvPicPr>
        <p:blipFill>
          <a:blip r:embed="rId3">
            <a:duotone>
              <a:prstClr val="black"/>
              <a:srgbClr val="7030A0">
                <a:tint val="45000"/>
                <a:satMod val="400000"/>
              </a:srgbClr>
            </a:duotone>
          </a:blip>
          <a:stretch>
            <a:fillRect/>
          </a:stretch>
        </p:blipFill>
        <p:spPr>
          <a:xfrm rot="5400000">
            <a:off x="9549203" y="1192132"/>
            <a:ext cx="865994" cy="855115"/>
          </a:xfrm>
          <a:prstGeom prst="rect">
            <a:avLst/>
          </a:prstGeom>
          <a:ln w="12700">
            <a:miter lim="400000"/>
          </a:ln>
        </p:spPr>
      </p:pic>
      <p:graphicFrame>
        <p:nvGraphicFramePr>
          <p:cNvPr id="49" name="Table 5">
            <a:extLst>
              <a:ext uri="{FF2B5EF4-FFF2-40B4-BE49-F238E27FC236}">
                <a16:creationId xmlns:a16="http://schemas.microsoft.com/office/drawing/2014/main" id="{95893BBE-C4B6-78AD-35A6-8C8C857A1D31}"/>
              </a:ext>
            </a:extLst>
          </p:cNvPr>
          <p:cNvGraphicFramePr>
            <a:graphicFrameLocks noGrp="1"/>
          </p:cNvGraphicFramePr>
          <p:nvPr/>
        </p:nvGraphicFramePr>
        <p:xfrm>
          <a:off x="451230" y="1958583"/>
          <a:ext cx="5650834" cy="2254180"/>
        </p:xfrm>
        <a:graphic>
          <a:graphicData uri="http://schemas.openxmlformats.org/drawingml/2006/table">
            <a:tbl>
              <a:tblPr firstRow="1" firstCol="1">
                <a:tableStyleId>{21E4AEA4-8DFA-4A89-87EB-49C32662AFE0}</a:tableStyleId>
              </a:tblPr>
              <a:tblGrid>
                <a:gridCol w="1195757">
                  <a:extLst>
                    <a:ext uri="{9D8B030D-6E8A-4147-A177-3AD203B41FA5}">
                      <a16:colId xmlns:a16="http://schemas.microsoft.com/office/drawing/2014/main" val="3846206249"/>
                    </a:ext>
                  </a:extLst>
                </a:gridCol>
                <a:gridCol w="1064576">
                  <a:extLst>
                    <a:ext uri="{9D8B030D-6E8A-4147-A177-3AD203B41FA5}">
                      <a16:colId xmlns:a16="http://schemas.microsoft.com/office/drawing/2014/main" val="407943355"/>
                    </a:ext>
                  </a:extLst>
                </a:gridCol>
                <a:gridCol w="1130167">
                  <a:extLst>
                    <a:ext uri="{9D8B030D-6E8A-4147-A177-3AD203B41FA5}">
                      <a16:colId xmlns:a16="http://schemas.microsoft.com/office/drawing/2014/main" val="3212117648"/>
                    </a:ext>
                  </a:extLst>
                </a:gridCol>
                <a:gridCol w="1130167">
                  <a:extLst>
                    <a:ext uri="{9D8B030D-6E8A-4147-A177-3AD203B41FA5}">
                      <a16:colId xmlns:a16="http://schemas.microsoft.com/office/drawing/2014/main" val="3220865350"/>
                    </a:ext>
                  </a:extLst>
                </a:gridCol>
                <a:gridCol w="1130167">
                  <a:extLst>
                    <a:ext uri="{9D8B030D-6E8A-4147-A177-3AD203B41FA5}">
                      <a16:colId xmlns:a16="http://schemas.microsoft.com/office/drawing/2014/main" val="2437188302"/>
                    </a:ext>
                  </a:extLst>
                </a:gridCol>
              </a:tblGrid>
              <a:tr h="450836">
                <a:tc>
                  <a:txBody>
                    <a:bodyPr/>
                    <a:lstStyle/>
                    <a:p>
                      <a:pPr algn="ctr"/>
                      <a:endParaRPr lang="en-US" sz="2000" dirty="0"/>
                    </a:p>
                  </a:txBody>
                  <a:tcPr>
                    <a:lnTlToBr w="38100" cap="flat" cmpd="sng" algn="ctr">
                      <a:solidFill>
                        <a:schemeClr val="bg1"/>
                      </a:solidFill>
                      <a:prstDash val="solid"/>
                      <a:round/>
                      <a:headEnd type="none" w="med" len="med"/>
                      <a:tailEnd type="none" w="med" len="med"/>
                    </a:lnTlToBr>
                  </a:tcPr>
                </a:tc>
                <a:tc>
                  <a:txBody>
                    <a:bodyPr/>
                    <a:lstStyle/>
                    <a:p>
                      <a:pPr algn="ctr"/>
                      <a:r>
                        <a:rPr lang="en-US" sz="2000" dirty="0"/>
                        <a:t>Stolen</a:t>
                      </a:r>
                    </a:p>
                  </a:txBody>
                  <a:tcPr/>
                </a:tc>
                <a:tc>
                  <a:txBody>
                    <a:bodyPr/>
                    <a:lstStyle/>
                    <a:p>
                      <a:pPr algn="ctr"/>
                      <a:r>
                        <a:rPr lang="en-US" sz="2000" dirty="0"/>
                        <a:t>Leaked</a:t>
                      </a:r>
                    </a:p>
                  </a:txBody>
                  <a:tcPr/>
                </a:tc>
                <a:tc>
                  <a:txBody>
                    <a:bodyPr/>
                    <a:lstStyle/>
                    <a:p>
                      <a:pPr algn="ctr"/>
                      <a:r>
                        <a:rPr lang="en-US" sz="2000" dirty="0"/>
                        <a:t>Lost</a:t>
                      </a:r>
                    </a:p>
                  </a:txBody>
                  <a:tcPr/>
                </a:tc>
                <a:tc>
                  <a:txBody>
                    <a:bodyPr/>
                    <a:lstStyle/>
                    <a:p>
                      <a:pPr algn="ctr"/>
                      <a:r>
                        <a:rPr lang="en-US" sz="2000" dirty="0"/>
                        <a:t>Safe</a:t>
                      </a:r>
                    </a:p>
                  </a:txBody>
                  <a:tcPr/>
                </a:tc>
                <a:extLst>
                  <a:ext uri="{0D108BD9-81ED-4DB2-BD59-A6C34878D82A}">
                    <a16:rowId xmlns:a16="http://schemas.microsoft.com/office/drawing/2014/main" val="3332752241"/>
                  </a:ext>
                </a:extLst>
              </a:tr>
              <a:tr h="450836">
                <a:tc>
                  <a:txBody>
                    <a:bodyPr/>
                    <a:lstStyle/>
                    <a:p>
                      <a:pPr algn="ctr"/>
                      <a:r>
                        <a:rPr lang="en-US" sz="2000" dirty="0"/>
                        <a:t>Stolen</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3706788019"/>
                  </a:ext>
                </a:extLst>
              </a:tr>
              <a:tr h="450836">
                <a:tc>
                  <a:txBody>
                    <a:bodyPr/>
                    <a:lstStyle/>
                    <a:p>
                      <a:pPr algn="ctr"/>
                      <a:r>
                        <a:rPr lang="en-US" sz="2000" dirty="0"/>
                        <a:t>Leaked</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364161627"/>
                  </a:ext>
                </a:extLst>
              </a:tr>
              <a:tr h="450836">
                <a:tc>
                  <a:txBody>
                    <a:bodyPr/>
                    <a:lstStyle/>
                    <a:p>
                      <a:pPr algn="ctr"/>
                      <a:r>
                        <a:rPr lang="en-US" sz="2000" dirty="0"/>
                        <a:t>Lost</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2765728417"/>
                  </a:ext>
                </a:extLst>
              </a:tr>
              <a:tr h="450836">
                <a:tc>
                  <a:txBody>
                    <a:bodyPr/>
                    <a:lstStyle/>
                    <a:p>
                      <a:pPr algn="ctr"/>
                      <a:r>
                        <a:rPr lang="en-US" sz="2000" dirty="0"/>
                        <a:t>Safe</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2252425480"/>
                  </a:ext>
                </a:extLst>
              </a:tr>
            </a:tbl>
          </a:graphicData>
        </a:graphic>
      </p:graphicFrame>
      <p:pic>
        <p:nvPicPr>
          <p:cNvPr id="50" name="Graphic 49" descr="Close with solid fill">
            <a:extLst>
              <a:ext uri="{FF2B5EF4-FFF2-40B4-BE49-F238E27FC236}">
                <a16:creationId xmlns:a16="http://schemas.microsoft.com/office/drawing/2014/main" id="{FB541904-9221-A4A0-9CD8-C52C69186F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6814" y="2515454"/>
            <a:ext cx="320040" cy="320040"/>
          </a:xfrm>
          <a:prstGeom prst="rect">
            <a:avLst/>
          </a:prstGeom>
        </p:spPr>
      </p:pic>
      <p:pic>
        <p:nvPicPr>
          <p:cNvPr id="51" name="Graphic 50" descr="Close with solid fill">
            <a:extLst>
              <a:ext uri="{FF2B5EF4-FFF2-40B4-BE49-F238E27FC236}">
                <a16:creationId xmlns:a16="http://schemas.microsoft.com/office/drawing/2014/main" id="{40296517-CE18-4376-788E-60B8F7EDA0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6814" y="2951899"/>
            <a:ext cx="320040" cy="320040"/>
          </a:xfrm>
          <a:prstGeom prst="rect">
            <a:avLst/>
          </a:prstGeom>
        </p:spPr>
      </p:pic>
      <p:pic>
        <p:nvPicPr>
          <p:cNvPr id="52" name="Graphic 51" descr="Checkmark with solid fill">
            <a:extLst>
              <a:ext uri="{FF2B5EF4-FFF2-40B4-BE49-F238E27FC236}">
                <a16:creationId xmlns:a16="http://schemas.microsoft.com/office/drawing/2014/main" id="{2A9F7209-C601-A0BA-2481-56E34AD6FF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57708" y="3844226"/>
            <a:ext cx="365760" cy="365760"/>
          </a:xfrm>
          <a:prstGeom prst="rect">
            <a:avLst/>
          </a:prstGeom>
        </p:spPr>
      </p:pic>
      <p:pic>
        <p:nvPicPr>
          <p:cNvPr id="53" name="Graphic 52" descr="Checkmark with solid fill">
            <a:extLst>
              <a:ext uri="{FF2B5EF4-FFF2-40B4-BE49-F238E27FC236}">
                <a16:creationId xmlns:a16="http://schemas.microsoft.com/office/drawing/2014/main" id="{C8557CEE-66ED-BC36-78C9-AA53DAB1EA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57708" y="3398726"/>
            <a:ext cx="365760" cy="365760"/>
          </a:xfrm>
          <a:prstGeom prst="rect">
            <a:avLst/>
          </a:prstGeom>
        </p:spPr>
      </p:pic>
      <p:pic>
        <p:nvPicPr>
          <p:cNvPr id="54" name="Graphic 53" descr="Close with solid fill">
            <a:extLst>
              <a:ext uri="{FF2B5EF4-FFF2-40B4-BE49-F238E27FC236}">
                <a16:creationId xmlns:a16="http://schemas.microsoft.com/office/drawing/2014/main" id="{EE7F347F-BC97-F197-DB26-41BF484EF0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1106" y="2516179"/>
            <a:ext cx="320040" cy="320040"/>
          </a:xfrm>
          <a:prstGeom prst="rect">
            <a:avLst/>
          </a:prstGeom>
        </p:spPr>
      </p:pic>
      <p:pic>
        <p:nvPicPr>
          <p:cNvPr id="55" name="Graphic 54" descr="Close with solid fill">
            <a:extLst>
              <a:ext uri="{FF2B5EF4-FFF2-40B4-BE49-F238E27FC236}">
                <a16:creationId xmlns:a16="http://schemas.microsoft.com/office/drawing/2014/main" id="{5462C460-EEBB-C792-35F1-ABE080053E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9815" y="2516179"/>
            <a:ext cx="320040" cy="320040"/>
          </a:xfrm>
          <a:prstGeom prst="rect">
            <a:avLst/>
          </a:prstGeom>
        </p:spPr>
      </p:pic>
      <p:pic>
        <p:nvPicPr>
          <p:cNvPr id="56" name="Graphic 55" descr="Close with solid fill">
            <a:extLst>
              <a:ext uri="{FF2B5EF4-FFF2-40B4-BE49-F238E27FC236}">
                <a16:creationId xmlns:a16="http://schemas.microsoft.com/office/drawing/2014/main" id="{76061EEE-1C05-44AA-D310-4D52004CF4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6316" y="2515454"/>
            <a:ext cx="320040" cy="320040"/>
          </a:xfrm>
          <a:prstGeom prst="rect">
            <a:avLst/>
          </a:prstGeom>
        </p:spPr>
      </p:pic>
      <p:pic>
        <p:nvPicPr>
          <p:cNvPr id="57" name="Graphic 56" descr="Close with solid fill">
            <a:extLst>
              <a:ext uri="{FF2B5EF4-FFF2-40B4-BE49-F238E27FC236}">
                <a16:creationId xmlns:a16="http://schemas.microsoft.com/office/drawing/2014/main" id="{47A2D134-CCA1-8182-D34E-B1C729CB2B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1106" y="2985164"/>
            <a:ext cx="320040" cy="320040"/>
          </a:xfrm>
          <a:prstGeom prst="rect">
            <a:avLst/>
          </a:prstGeom>
        </p:spPr>
      </p:pic>
      <p:pic>
        <p:nvPicPr>
          <p:cNvPr id="58" name="Graphic 57" descr="Close with solid fill">
            <a:extLst>
              <a:ext uri="{FF2B5EF4-FFF2-40B4-BE49-F238E27FC236}">
                <a16:creationId xmlns:a16="http://schemas.microsoft.com/office/drawing/2014/main" id="{363A1A53-8CD8-84E9-89AB-22D487D8D5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9815" y="2985164"/>
            <a:ext cx="320040" cy="320040"/>
          </a:xfrm>
          <a:prstGeom prst="rect">
            <a:avLst/>
          </a:prstGeom>
        </p:spPr>
      </p:pic>
      <p:pic>
        <p:nvPicPr>
          <p:cNvPr id="59" name="Graphic 58" descr="Close with solid fill">
            <a:extLst>
              <a:ext uri="{FF2B5EF4-FFF2-40B4-BE49-F238E27FC236}">
                <a16:creationId xmlns:a16="http://schemas.microsoft.com/office/drawing/2014/main" id="{8C98059B-CEE5-37D9-5BAC-2993247F63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6316" y="2984439"/>
            <a:ext cx="320040" cy="320040"/>
          </a:xfrm>
          <a:prstGeom prst="rect">
            <a:avLst/>
          </a:prstGeom>
        </p:spPr>
      </p:pic>
      <p:pic>
        <p:nvPicPr>
          <p:cNvPr id="60" name="Graphic 59" descr="Close with solid fill">
            <a:extLst>
              <a:ext uri="{FF2B5EF4-FFF2-40B4-BE49-F238E27FC236}">
                <a16:creationId xmlns:a16="http://schemas.microsoft.com/office/drawing/2014/main" id="{935068DE-EDB0-8059-A738-D7D9F23CAD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1106" y="3448557"/>
            <a:ext cx="320040" cy="320040"/>
          </a:xfrm>
          <a:prstGeom prst="rect">
            <a:avLst/>
          </a:prstGeom>
        </p:spPr>
      </p:pic>
      <p:pic>
        <p:nvPicPr>
          <p:cNvPr id="61" name="Graphic 60" descr="Close with solid fill">
            <a:extLst>
              <a:ext uri="{FF2B5EF4-FFF2-40B4-BE49-F238E27FC236}">
                <a16:creationId xmlns:a16="http://schemas.microsoft.com/office/drawing/2014/main" id="{20E03A43-4C64-EDF1-A997-6E74223496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9815" y="3448557"/>
            <a:ext cx="320040" cy="320040"/>
          </a:xfrm>
          <a:prstGeom prst="rect">
            <a:avLst/>
          </a:prstGeom>
        </p:spPr>
      </p:pic>
      <p:pic>
        <p:nvPicPr>
          <p:cNvPr id="62" name="Graphic 61" descr="Close with solid fill">
            <a:extLst>
              <a:ext uri="{FF2B5EF4-FFF2-40B4-BE49-F238E27FC236}">
                <a16:creationId xmlns:a16="http://schemas.microsoft.com/office/drawing/2014/main" id="{FB8B485A-0BF3-447B-70BC-89E62E30E5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6316" y="3447832"/>
            <a:ext cx="320040" cy="320040"/>
          </a:xfrm>
          <a:prstGeom prst="rect">
            <a:avLst/>
          </a:prstGeom>
        </p:spPr>
      </p:pic>
      <p:pic>
        <p:nvPicPr>
          <p:cNvPr id="64" name="Graphic 63" descr="Close with solid fill">
            <a:extLst>
              <a:ext uri="{FF2B5EF4-FFF2-40B4-BE49-F238E27FC236}">
                <a16:creationId xmlns:a16="http://schemas.microsoft.com/office/drawing/2014/main" id="{A2C5C08B-2007-95A9-4131-248E51FFBA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9815" y="3894542"/>
            <a:ext cx="320040" cy="320040"/>
          </a:xfrm>
          <a:prstGeom prst="rect">
            <a:avLst/>
          </a:prstGeom>
        </p:spPr>
      </p:pic>
      <p:pic>
        <p:nvPicPr>
          <p:cNvPr id="65" name="Graphic 64" descr="Close with solid fill">
            <a:extLst>
              <a:ext uri="{FF2B5EF4-FFF2-40B4-BE49-F238E27FC236}">
                <a16:creationId xmlns:a16="http://schemas.microsoft.com/office/drawing/2014/main" id="{ECCA532F-2C07-76D5-8533-C489525D39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06316" y="3893817"/>
            <a:ext cx="320040" cy="320040"/>
          </a:xfrm>
          <a:prstGeom prst="rect">
            <a:avLst/>
          </a:prstGeom>
        </p:spPr>
      </p:pic>
      <p:pic>
        <p:nvPicPr>
          <p:cNvPr id="66" name="Graphic 65" descr="Checkmark with solid fill">
            <a:extLst>
              <a:ext uri="{FF2B5EF4-FFF2-40B4-BE49-F238E27FC236}">
                <a16:creationId xmlns:a16="http://schemas.microsoft.com/office/drawing/2014/main" id="{59A9D0C2-D9A4-0DB8-0F6B-4A32F7481C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73314" y="3886206"/>
            <a:ext cx="365760" cy="365760"/>
          </a:xfrm>
          <a:prstGeom prst="rect">
            <a:avLst/>
          </a:prstGeom>
        </p:spPr>
      </p:pic>
      <p:graphicFrame>
        <p:nvGraphicFramePr>
          <p:cNvPr id="67" name="Table 5">
            <a:extLst>
              <a:ext uri="{FF2B5EF4-FFF2-40B4-BE49-F238E27FC236}">
                <a16:creationId xmlns:a16="http://schemas.microsoft.com/office/drawing/2014/main" id="{E0C15657-B3A9-4E8C-DA4E-BE1F240C0C8C}"/>
              </a:ext>
            </a:extLst>
          </p:cNvPr>
          <p:cNvGraphicFramePr>
            <a:graphicFrameLocks noGrp="1"/>
          </p:cNvGraphicFramePr>
          <p:nvPr/>
        </p:nvGraphicFramePr>
        <p:xfrm>
          <a:off x="6357105" y="1950045"/>
          <a:ext cx="5650834" cy="2254180"/>
        </p:xfrm>
        <a:graphic>
          <a:graphicData uri="http://schemas.openxmlformats.org/drawingml/2006/table">
            <a:tbl>
              <a:tblPr firstRow="1" firstCol="1">
                <a:tableStyleId>{21E4AEA4-8DFA-4A89-87EB-49C32662AFE0}</a:tableStyleId>
              </a:tblPr>
              <a:tblGrid>
                <a:gridCol w="1195757">
                  <a:extLst>
                    <a:ext uri="{9D8B030D-6E8A-4147-A177-3AD203B41FA5}">
                      <a16:colId xmlns:a16="http://schemas.microsoft.com/office/drawing/2014/main" val="3846206249"/>
                    </a:ext>
                  </a:extLst>
                </a:gridCol>
                <a:gridCol w="1064576">
                  <a:extLst>
                    <a:ext uri="{9D8B030D-6E8A-4147-A177-3AD203B41FA5}">
                      <a16:colId xmlns:a16="http://schemas.microsoft.com/office/drawing/2014/main" val="407943355"/>
                    </a:ext>
                  </a:extLst>
                </a:gridCol>
                <a:gridCol w="1130167">
                  <a:extLst>
                    <a:ext uri="{9D8B030D-6E8A-4147-A177-3AD203B41FA5}">
                      <a16:colId xmlns:a16="http://schemas.microsoft.com/office/drawing/2014/main" val="3212117648"/>
                    </a:ext>
                  </a:extLst>
                </a:gridCol>
                <a:gridCol w="1130167">
                  <a:extLst>
                    <a:ext uri="{9D8B030D-6E8A-4147-A177-3AD203B41FA5}">
                      <a16:colId xmlns:a16="http://schemas.microsoft.com/office/drawing/2014/main" val="3220865350"/>
                    </a:ext>
                  </a:extLst>
                </a:gridCol>
                <a:gridCol w="1130167">
                  <a:extLst>
                    <a:ext uri="{9D8B030D-6E8A-4147-A177-3AD203B41FA5}">
                      <a16:colId xmlns:a16="http://schemas.microsoft.com/office/drawing/2014/main" val="2437188302"/>
                    </a:ext>
                  </a:extLst>
                </a:gridCol>
              </a:tblGrid>
              <a:tr h="450836">
                <a:tc>
                  <a:txBody>
                    <a:bodyPr/>
                    <a:lstStyle/>
                    <a:p>
                      <a:pPr algn="ctr"/>
                      <a:endParaRPr lang="en-US" sz="2000" dirty="0"/>
                    </a:p>
                  </a:txBody>
                  <a:tcPr>
                    <a:lnTlToBr w="38100" cap="flat" cmpd="sng" algn="ctr">
                      <a:solidFill>
                        <a:schemeClr val="bg1"/>
                      </a:solidFill>
                      <a:prstDash val="solid"/>
                      <a:round/>
                      <a:headEnd type="none" w="med" len="med"/>
                      <a:tailEnd type="none" w="med" len="med"/>
                    </a:lnTlToBr>
                  </a:tcPr>
                </a:tc>
                <a:tc>
                  <a:txBody>
                    <a:bodyPr/>
                    <a:lstStyle/>
                    <a:p>
                      <a:pPr algn="ctr"/>
                      <a:r>
                        <a:rPr lang="en-US" sz="2000" dirty="0"/>
                        <a:t>Stolen</a:t>
                      </a:r>
                    </a:p>
                  </a:txBody>
                  <a:tcPr/>
                </a:tc>
                <a:tc>
                  <a:txBody>
                    <a:bodyPr/>
                    <a:lstStyle/>
                    <a:p>
                      <a:pPr algn="ctr"/>
                      <a:r>
                        <a:rPr lang="en-US" sz="2000" dirty="0"/>
                        <a:t>Leaked</a:t>
                      </a:r>
                    </a:p>
                  </a:txBody>
                  <a:tcPr/>
                </a:tc>
                <a:tc>
                  <a:txBody>
                    <a:bodyPr/>
                    <a:lstStyle/>
                    <a:p>
                      <a:pPr algn="ctr"/>
                      <a:r>
                        <a:rPr lang="en-US" sz="2000" dirty="0"/>
                        <a:t>Lost</a:t>
                      </a:r>
                    </a:p>
                  </a:txBody>
                  <a:tcPr/>
                </a:tc>
                <a:tc>
                  <a:txBody>
                    <a:bodyPr/>
                    <a:lstStyle/>
                    <a:p>
                      <a:pPr algn="ctr"/>
                      <a:r>
                        <a:rPr lang="en-US" sz="2000" dirty="0"/>
                        <a:t>Safe</a:t>
                      </a:r>
                    </a:p>
                  </a:txBody>
                  <a:tcPr/>
                </a:tc>
                <a:extLst>
                  <a:ext uri="{0D108BD9-81ED-4DB2-BD59-A6C34878D82A}">
                    <a16:rowId xmlns:a16="http://schemas.microsoft.com/office/drawing/2014/main" val="3332752241"/>
                  </a:ext>
                </a:extLst>
              </a:tr>
              <a:tr h="450836">
                <a:tc>
                  <a:txBody>
                    <a:bodyPr/>
                    <a:lstStyle/>
                    <a:p>
                      <a:pPr algn="ctr"/>
                      <a:r>
                        <a:rPr lang="en-US" sz="2000" dirty="0"/>
                        <a:t>Stolen</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3706788019"/>
                  </a:ext>
                </a:extLst>
              </a:tr>
              <a:tr h="450836">
                <a:tc>
                  <a:txBody>
                    <a:bodyPr/>
                    <a:lstStyle/>
                    <a:p>
                      <a:pPr algn="ctr"/>
                      <a:r>
                        <a:rPr lang="en-US" sz="2000" dirty="0"/>
                        <a:t>Leaked</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364161627"/>
                  </a:ext>
                </a:extLst>
              </a:tr>
              <a:tr h="450836">
                <a:tc>
                  <a:txBody>
                    <a:bodyPr/>
                    <a:lstStyle/>
                    <a:p>
                      <a:pPr algn="ctr"/>
                      <a:r>
                        <a:rPr lang="en-US" sz="2000" dirty="0"/>
                        <a:t>Lost</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2765728417"/>
                  </a:ext>
                </a:extLst>
              </a:tr>
              <a:tr h="450836">
                <a:tc>
                  <a:txBody>
                    <a:bodyPr/>
                    <a:lstStyle/>
                    <a:p>
                      <a:pPr algn="ctr"/>
                      <a:r>
                        <a:rPr lang="en-US" sz="2000" dirty="0"/>
                        <a:t>Safe</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2252425480"/>
                  </a:ext>
                </a:extLst>
              </a:tr>
            </a:tbl>
          </a:graphicData>
        </a:graphic>
      </p:graphicFrame>
      <p:pic>
        <p:nvPicPr>
          <p:cNvPr id="68" name="Graphic 67" descr="Close with solid fill">
            <a:extLst>
              <a:ext uri="{FF2B5EF4-FFF2-40B4-BE49-F238E27FC236}">
                <a16:creationId xmlns:a16="http://schemas.microsoft.com/office/drawing/2014/main" id="{87DB9A33-A7AF-3DDE-BB99-7EED6C517C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12689" y="2506916"/>
            <a:ext cx="320040" cy="320040"/>
          </a:xfrm>
          <a:prstGeom prst="rect">
            <a:avLst/>
          </a:prstGeom>
        </p:spPr>
      </p:pic>
      <p:pic>
        <p:nvPicPr>
          <p:cNvPr id="70" name="Graphic 69" descr="Checkmark with solid fill">
            <a:extLst>
              <a:ext uri="{FF2B5EF4-FFF2-40B4-BE49-F238E27FC236}">
                <a16:creationId xmlns:a16="http://schemas.microsoft.com/office/drawing/2014/main" id="{33C36B31-17FD-0FA9-33AB-B218478594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63583" y="3835688"/>
            <a:ext cx="365760" cy="365760"/>
          </a:xfrm>
          <a:prstGeom prst="rect">
            <a:avLst/>
          </a:prstGeom>
        </p:spPr>
      </p:pic>
      <p:pic>
        <p:nvPicPr>
          <p:cNvPr id="71" name="Graphic 70" descr="Checkmark with solid fill">
            <a:extLst>
              <a:ext uri="{FF2B5EF4-FFF2-40B4-BE49-F238E27FC236}">
                <a16:creationId xmlns:a16="http://schemas.microsoft.com/office/drawing/2014/main" id="{7FBC2252-57E7-3DC8-0395-3DBE1AEC32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2830" y="3843633"/>
            <a:ext cx="365760" cy="365760"/>
          </a:xfrm>
          <a:prstGeom prst="rect">
            <a:avLst/>
          </a:prstGeom>
        </p:spPr>
      </p:pic>
      <p:pic>
        <p:nvPicPr>
          <p:cNvPr id="72" name="Graphic 71" descr="Close with solid fill">
            <a:extLst>
              <a:ext uri="{FF2B5EF4-FFF2-40B4-BE49-F238E27FC236}">
                <a16:creationId xmlns:a16="http://schemas.microsoft.com/office/drawing/2014/main" id="{A795D3A6-54D7-52CB-ED08-EE0C14280A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6981" y="2507641"/>
            <a:ext cx="320040" cy="320040"/>
          </a:xfrm>
          <a:prstGeom prst="rect">
            <a:avLst/>
          </a:prstGeom>
        </p:spPr>
      </p:pic>
      <p:pic>
        <p:nvPicPr>
          <p:cNvPr id="73" name="Graphic 72" descr="Close with solid fill">
            <a:extLst>
              <a:ext uri="{FF2B5EF4-FFF2-40B4-BE49-F238E27FC236}">
                <a16:creationId xmlns:a16="http://schemas.microsoft.com/office/drawing/2014/main" id="{75B02B62-5089-2482-2C79-45EB01F76E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5690" y="2507641"/>
            <a:ext cx="320040" cy="320040"/>
          </a:xfrm>
          <a:prstGeom prst="rect">
            <a:avLst/>
          </a:prstGeom>
        </p:spPr>
      </p:pic>
      <p:pic>
        <p:nvPicPr>
          <p:cNvPr id="74" name="Graphic 73" descr="Close with solid fill">
            <a:extLst>
              <a:ext uri="{FF2B5EF4-FFF2-40B4-BE49-F238E27FC236}">
                <a16:creationId xmlns:a16="http://schemas.microsoft.com/office/drawing/2014/main" id="{AD0243BC-86B7-EF55-E1E6-1F311A7908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12191" y="2506916"/>
            <a:ext cx="320040" cy="320040"/>
          </a:xfrm>
          <a:prstGeom prst="rect">
            <a:avLst/>
          </a:prstGeom>
        </p:spPr>
      </p:pic>
      <p:pic>
        <p:nvPicPr>
          <p:cNvPr id="75" name="Graphic 74" descr="Close with solid fill">
            <a:extLst>
              <a:ext uri="{FF2B5EF4-FFF2-40B4-BE49-F238E27FC236}">
                <a16:creationId xmlns:a16="http://schemas.microsoft.com/office/drawing/2014/main" id="{AD08B149-483A-6878-D9F7-170A4A67F3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6981" y="2976626"/>
            <a:ext cx="320040" cy="320040"/>
          </a:xfrm>
          <a:prstGeom prst="rect">
            <a:avLst/>
          </a:prstGeom>
        </p:spPr>
      </p:pic>
      <p:pic>
        <p:nvPicPr>
          <p:cNvPr id="76" name="Graphic 75" descr="Close with solid fill">
            <a:extLst>
              <a:ext uri="{FF2B5EF4-FFF2-40B4-BE49-F238E27FC236}">
                <a16:creationId xmlns:a16="http://schemas.microsoft.com/office/drawing/2014/main" id="{530C293B-2C29-FA8E-E468-587B18AFEB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5690" y="2976626"/>
            <a:ext cx="320040" cy="320040"/>
          </a:xfrm>
          <a:prstGeom prst="rect">
            <a:avLst/>
          </a:prstGeom>
        </p:spPr>
      </p:pic>
      <p:pic>
        <p:nvPicPr>
          <p:cNvPr id="77" name="Graphic 76" descr="Close with solid fill">
            <a:extLst>
              <a:ext uri="{FF2B5EF4-FFF2-40B4-BE49-F238E27FC236}">
                <a16:creationId xmlns:a16="http://schemas.microsoft.com/office/drawing/2014/main" id="{07ECFDC0-E287-5A9B-CB14-DDE5CDFB2D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12191" y="2975901"/>
            <a:ext cx="320040" cy="320040"/>
          </a:xfrm>
          <a:prstGeom prst="rect">
            <a:avLst/>
          </a:prstGeom>
        </p:spPr>
      </p:pic>
      <p:pic>
        <p:nvPicPr>
          <p:cNvPr id="78" name="Graphic 77" descr="Close with solid fill">
            <a:extLst>
              <a:ext uri="{FF2B5EF4-FFF2-40B4-BE49-F238E27FC236}">
                <a16:creationId xmlns:a16="http://schemas.microsoft.com/office/drawing/2014/main" id="{EB0B6136-73DA-9DA2-0511-2BC7955053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6981" y="3440019"/>
            <a:ext cx="320040" cy="320040"/>
          </a:xfrm>
          <a:prstGeom prst="rect">
            <a:avLst/>
          </a:prstGeom>
        </p:spPr>
      </p:pic>
      <p:pic>
        <p:nvPicPr>
          <p:cNvPr id="79" name="Graphic 78" descr="Close with solid fill">
            <a:extLst>
              <a:ext uri="{FF2B5EF4-FFF2-40B4-BE49-F238E27FC236}">
                <a16:creationId xmlns:a16="http://schemas.microsoft.com/office/drawing/2014/main" id="{3C584F9B-684B-C770-7E9A-706B50BF74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5690" y="3440019"/>
            <a:ext cx="320040" cy="320040"/>
          </a:xfrm>
          <a:prstGeom prst="rect">
            <a:avLst/>
          </a:prstGeom>
        </p:spPr>
      </p:pic>
      <p:pic>
        <p:nvPicPr>
          <p:cNvPr id="80" name="Graphic 79" descr="Close with solid fill">
            <a:extLst>
              <a:ext uri="{FF2B5EF4-FFF2-40B4-BE49-F238E27FC236}">
                <a16:creationId xmlns:a16="http://schemas.microsoft.com/office/drawing/2014/main" id="{34DBE74A-C57C-79E7-B058-3633AAE9F6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12191" y="3439294"/>
            <a:ext cx="320040" cy="320040"/>
          </a:xfrm>
          <a:prstGeom prst="rect">
            <a:avLst/>
          </a:prstGeom>
        </p:spPr>
      </p:pic>
      <p:pic>
        <p:nvPicPr>
          <p:cNvPr id="81" name="Graphic 80" descr="Close with solid fill">
            <a:extLst>
              <a:ext uri="{FF2B5EF4-FFF2-40B4-BE49-F238E27FC236}">
                <a16:creationId xmlns:a16="http://schemas.microsoft.com/office/drawing/2014/main" id="{7A7553F9-B56E-8026-5FB1-1896B0B91A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09303" y="3413773"/>
            <a:ext cx="320040" cy="320040"/>
          </a:xfrm>
          <a:prstGeom prst="rect">
            <a:avLst/>
          </a:prstGeom>
        </p:spPr>
      </p:pic>
      <p:pic>
        <p:nvPicPr>
          <p:cNvPr id="82" name="Graphic 81" descr="Close with solid fill">
            <a:extLst>
              <a:ext uri="{FF2B5EF4-FFF2-40B4-BE49-F238E27FC236}">
                <a16:creationId xmlns:a16="http://schemas.microsoft.com/office/drawing/2014/main" id="{DA8BB929-8E07-B04A-EFD9-110EF93C5D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49738" y="3894563"/>
            <a:ext cx="320040" cy="320040"/>
          </a:xfrm>
          <a:prstGeom prst="rect">
            <a:avLst/>
          </a:prstGeom>
        </p:spPr>
      </p:pic>
      <p:pic>
        <p:nvPicPr>
          <p:cNvPr id="83" name="Graphic 82" descr="Close with solid fill">
            <a:extLst>
              <a:ext uri="{FF2B5EF4-FFF2-40B4-BE49-F238E27FC236}">
                <a16:creationId xmlns:a16="http://schemas.microsoft.com/office/drawing/2014/main" id="{2243F50A-D2F7-DAE9-5E2E-C6CEA90C36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12191" y="3885279"/>
            <a:ext cx="320040" cy="320040"/>
          </a:xfrm>
          <a:prstGeom prst="rect">
            <a:avLst/>
          </a:prstGeom>
        </p:spPr>
      </p:pic>
      <p:pic>
        <p:nvPicPr>
          <p:cNvPr id="84" name="Key-icon.png" descr="A close up of a light&#10;&#10;Description automatically generated with low confidence">
            <a:extLst>
              <a:ext uri="{FF2B5EF4-FFF2-40B4-BE49-F238E27FC236}">
                <a16:creationId xmlns:a16="http://schemas.microsoft.com/office/drawing/2014/main" id="{A920B9E5-578B-9230-BD9A-4142E0BD0604}"/>
              </a:ext>
            </a:extLst>
          </p:cNvPr>
          <p:cNvPicPr>
            <a:picLocks noChangeAspect="1"/>
          </p:cNvPicPr>
          <p:nvPr/>
        </p:nvPicPr>
        <p:blipFill>
          <a:blip r:embed="rId3">
            <a:duotone>
              <a:prstClr val="black"/>
              <a:srgbClr val="7030A0">
                <a:tint val="45000"/>
                <a:satMod val="400000"/>
              </a:srgbClr>
            </a:duotone>
          </a:blip>
          <a:stretch>
            <a:fillRect/>
          </a:stretch>
        </p:blipFill>
        <p:spPr>
          <a:xfrm rot="5400000">
            <a:off x="479985" y="2000613"/>
            <a:ext cx="561252" cy="554201"/>
          </a:xfrm>
          <a:prstGeom prst="rect">
            <a:avLst/>
          </a:prstGeom>
          <a:ln w="12700">
            <a:miter lim="400000"/>
          </a:ln>
        </p:spPr>
      </p:pic>
      <p:pic>
        <p:nvPicPr>
          <p:cNvPr id="85" name="Key-icon.png" descr="A close up of a light&#10;&#10;Description automatically generated with low confidence">
            <a:extLst>
              <a:ext uri="{FF2B5EF4-FFF2-40B4-BE49-F238E27FC236}">
                <a16:creationId xmlns:a16="http://schemas.microsoft.com/office/drawing/2014/main" id="{4B785FE0-F030-DD87-E399-44668552F239}"/>
              </a:ext>
            </a:extLst>
          </p:cNvPr>
          <p:cNvPicPr>
            <a:picLocks noChangeAspect="1"/>
          </p:cNvPicPr>
          <p:nvPr/>
        </p:nvPicPr>
        <p:blipFill>
          <a:blip r:embed="rId3">
            <a:duotone>
              <a:prstClr val="black"/>
              <a:srgbClr val="D9C3A5">
                <a:tint val="50000"/>
                <a:satMod val="180000"/>
              </a:srgbClr>
            </a:duotone>
          </a:blip>
          <a:stretch>
            <a:fillRect/>
          </a:stretch>
        </p:blipFill>
        <p:spPr>
          <a:xfrm rot="5400000">
            <a:off x="1061403" y="1855223"/>
            <a:ext cx="591207" cy="583780"/>
          </a:xfrm>
          <a:prstGeom prst="rect">
            <a:avLst/>
          </a:prstGeom>
          <a:ln w="12700">
            <a:miter lim="400000"/>
          </a:ln>
        </p:spPr>
      </p:pic>
      <p:pic>
        <p:nvPicPr>
          <p:cNvPr id="86" name="Key-icon.png" descr="A close up of a light&#10;&#10;Description automatically generated with low confidence">
            <a:extLst>
              <a:ext uri="{FF2B5EF4-FFF2-40B4-BE49-F238E27FC236}">
                <a16:creationId xmlns:a16="http://schemas.microsoft.com/office/drawing/2014/main" id="{EF424F93-A5A7-6153-B495-A6DAD58B379C}"/>
              </a:ext>
            </a:extLst>
          </p:cNvPr>
          <p:cNvPicPr>
            <a:picLocks noChangeAspect="1"/>
          </p:cNvPicPr>
          <p:nvPr/>
        </p:nvPicPr>
        <p:blipFill>
          <a:blip r:embed="rId3">
            <a:duotone>
              <a:prstClr val="black"/>
              <a:srgbClr val="7030A0">
                <a:tint val="45000"/>
                <a:satMod val="400000"/>
              </a:srgbClr>
            </a:duotone>
          </a:blip>
          <a:stretch>
            <a:fillRect/>
          </a:stretch>
        </p:blipFill>
        <p:spPr>
          <a:xfrm rot="5400000">
            <a:off x="6393234" y="2000613"/>
            <a:ext cx="561252" cy="554201"/>
          </a:xfrm>
          <a:prstGeom prst="rect">
            <a:avLst/>
          </a:prstGeom>
          <a:ln w="12700">
            <a:miter lim="400000"/>
          </a:ln>
        </p:spPr>
      </p:pic>
      <p:pic>
        <p:nvPicPr>
          <p:cNvPr id="87" name="Key-icon.png" descr="A close up of a light&#10;&#10;Description automatically generated with low confidence">
            <a:extLst>
              <a:ext uri="{FF2B5EF4-FFF2-40B4-BE49-F238E27FC236}">
                <a16:creationId xmlns:a16="http://schemas.microsoft.com/office/drawing/2014/main" id="{C168A74B-B770-4EB9-AB24-AE211C432F97}"/>
              </a:ext>
            </a:extLst>
          </p:cNvPr>
          <p:cNvPicPr>
            <a:picLocks noChangeAspect="1"/>
          </p:cNvPicPr>
          <p:nvPr/>
        </p:nvPicPr>
        <p:blipFill>
          <a:blip r:embed="rId3">
            <a:duotone>
              <a:prstClr val="black"/>
              <a:srgbClr val="D9C3A5">
                <a:tint val="50000"/>
                <a:satMod val="180000"/>
              </a:srgbClr>
            </a:duotone>
          </a:blip>
          <a:stretch>
            <a:fillRect/>
          </a:stretch>
        </p:blipFill>
        <p:spPr>
          <a:xfrm rot="5400000">
            <a:off x="6974652" y="1856801"/>
            <a:ext cx="591207" cy="583780"/>
          </a:xfrm>
          <a:prstGeom prst="rect">
            <a:avLst/>
          </a:prstGeom>
          <a:ln w="12700">
            <a:miter lim="400000"/>
          </a:ln>
        </p:spPr>
      </p:pic>
      <p:pic>
        <p:nvPicPr>
          <p:cNvPr id="90" name="Graphic 89" descr="Checkmark with solid fill">
            <a:extLst>
              <a:ext uri="{FF2B5EF4-FFF2-40B4-BE49-F238E27FC236}">
                <a16:creationId xmlns:a16="http://schemas.microsoft.com/office/drawing/2014/main" id="{76FB9119-E8C5-DF8F-DB01-FF483DFEB9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03669" y="2971536"/>
            <a:ext cx="365760" cy="365760"/>
          </a:xfrm>
          <a:prstGeom prst="rect">
            <a:avLst/>
          </a:prstGeom>
        </p:spPr>
      </p:pic>
      <p:graphicFrame>
        <p:nvGraphicFramePr>
          <p:cNvPr id="91" name="Table 5">
            <a:extLst>
              <a:ext uri="{FF2B5EF4-FFF2-40B4-BE49-F238E27FC236}">
                <a16:creationId xmlns:a16="http://schemas.microsoft.com/office/drawing/2014/main" id="{4E59F3C3-06F4-48B1-D8A4-3DD63B8C1E39}"/>
              </a:ext>
            </a:extLst>
          </p:cNvPr>
          <p:cNvGraphicFramePr>
            <a:graphicFrameLocks noGrp="1"/>
          </p:cNvGraphicFramePr>
          <p:nvPr/>
        </p:nvGraphicFramePr>
        <p:xfrm>
          <a:off x="3698711" y="4451928"/>
          <a:ext cx="5650834" cy="2254180"/>
        </p:xfrm>
        <a:graphic>
          <a:graphicData uri="http://schemas.openxmlformats.org/drawingml/2006/table">
            <a:tbl>
              <a:tblPr firstRow="1" firstCol="1">
                <a:tableStyleId>{21E4AEA4-8DFA-4A89-87EB-49C32662AFE0}</a:tableStyleId>
              </a:tblPr>
              <a:tblGrid>
                <a:gridCol w="1195757">
                  <a:extLst>
                    <a:ext uri="{9D8B030D-6E8A-4147-A177-3AD203B41FA5}">
                      <a16:colId xmlns:a16="http://schemas.microsoft.com/office/drawing/2014/main" val="3846206249"/>
                    </a:ext>
                  </a:extLst>
                </a:gridCol>
                <a:gridCol w="1064576">
                  <a:extLst>
                    <a:ext uri="{9D8B030D-6E8A-4147-A177-3AD203B41FA5}">
                      <a16:colId xmlns:a16="http://schemas.microsoft.com/office/drawing/2014/main" val="407943355"/>
                    </a:ext>
                  </a:extLst>
                </a:gridCol>
                <a:gridCol w="1130167">
                  <a:extLst>
                    <a:ext uri="{9D8B030D-6E8A-4147-A177-3AD203B41FA5}">
                      <a16:colId xmlns:a16="http://schemas.microsoft.com/office/drawing/2014/main" val="3212117648"/>
                    </a:ext>
                  </a:extLst>
                </a:gridCol>
                <a:gridCol w="1130167">
                  <a:extLst>
                    <a:ext uri="{9D8B030D-6E8A-4147-A177-3AD203B41FA5}">
                      <a16:colId xmlns:a16="http://schemas.microsoft.com/office/drawing/2014/main" val="3220865350"/>
                    </a:ext>
                  </a:extLst>
                </a:gridCol>
                <a:gridCol w="1130167">
                  <a:extLst>
                    <a:ext uri="{9D8B030D-6E8A-4147-A177-3AD203B41FA5}">
                      <a16:colId xmlns:a16="http://schemas.microsoft.com/office/drawing/2014/main" val="2437188302"/>
                    </a:ext>
                  </a:extLst>
                </a:gridCol>
              </a:tblGrid>
              <a:tr h="450836">
                <a:tc>
                  <a:txBody>
                    <a:bodyPr/>
                    <a:lstStyle/>
                    <a:p>
                      <a:pPr algn="ctr"/>
                      <a:endParaRPr lang="en-US" sz="2000" dirty="0"/>
                    </a:p>
                  </a:txBody>
                  <a:tcPr>
                    <a:lnTlToBr w="38100" cap="flat" cmpd="sng" algn="ctr">
                      <a:solidFill>
                        <a:schemeClr val="bg1"/>
                      </a:solidFill>
                      <a:prstDash val="solid"/>
                      <a:round/>
                      <a:headEnd type="none" w="med" len="med"/>
                      <a:tailEnd type="none" w="med" len="med"/>
                    </a:lnTlToBr>
                  </a:tcPr>
                </a:tc>
                <a:tc>
                  <a:txBody>
                    <a:bodyPr/>
                    <a:lstStyle/>
                    <a:p>
                      <a:pPr algn="ctr"/>
                      <a:r>
                        <a:rPr lang="en-US" sz="2000" dirty="0"/>
                        <a:t>Stolen</a:t>
                      </a:r>
                    </a:p>
                  </a:txBody>
                  <a:tcPr/>
                </a:tc>
                <a:tc>
                  <a:txBody>
                    <a:bodyPr/>
                    <a:lstStyle/>
                    <a:p>
                      <a:pPr algn="ctr"/>
                      <a:r>
                        <a:rPr lang="en-US" sz="2000" dirty="0"/>
                        <a:t>Leaked</a:t>
                      </a:r>
                    </a:p>
                  </a:txBody>
                  <a:tcPr/>
                </a:tc>
                <a:tc>
                  <a:txBody>
                    <a:bodyPr/>
                    <a:lstStyle/>
                    <a:p>
                      <a:pPr algn="ctr"/>
                      <a:r>
                        <a:rPr lang="en-US" sz="2000" dirty="0"/>
                        <a:t>Lost</a:t>
                      </a:r>
                    </a:p>
                  </a:txBody>
                  <a:tcPr/>
                </a:tc>
                <a:tc>
                  <a:txBody>
                    <a:bodyPr/>
                    <a:lstStyle/>
                    <a:p>
                      <a:pPr algn="ctr"/>
                      <a:r>
                        <a:rPr lang="en-US" sz="2000" dirty="0"/>
                        <a:t>Safe</a:t>
                      </a:r>
                    </a:p>
                  </a:txBody>
                  <a:tcPr/>
                </a:tc>
                <a:extLst>
                  <a:ext uri="{0D108BD9-81ED-4DB2-BD59-A6C34878D82A}">
                    <a16:rowId xmlns:a16="http://schemas.microsoft.com/office/drawing/2014/main" val="3332752241"/>
                  </a:ext>
                </a:extLst>
              </a:tr>
              <a:tr h="450836">
                <a:tc>
                  <a:txBody>
                    <a:bodyPr/>
                    <a:lstStyle/>
                    <a:p>
                      <a:pPr algn="ctr"/>
                      <a:r>
                        <a:rPr lang="en-US" sz="2000" dirty="0"/>
                        <a:t>Stolen</a:t>
                      </a:r>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3706788019"/>
                  </a:ext>
                </a:extLst>
              </a:tr>
              <a:tr h="450836">
                <a:tc>
                  <a:txBody>
                    <a:bodyPr/>
                    <a:lstStyle/>
                    <a:p>
                      <a:pPr algn="ctr"/>
                      <a:r>
                        <a:rPr lang="en-US" sz="2000" dirty="0"/>
                        <a:t>Leaked</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364161627"/>
                  </a:ext>
                </a:extLst>
              </a:tr>
              <a:tr h="450836">
                <a:tc>
                  <a:txBody>
                    <a:bodyPr/>
                    <a:lstStyle/>
                    <a:p>
                      <a:pPr algn="ctr"/>
                      <a:r>
                        <a:rPr lang="en-US" sz="2000" dirty="0"/>
                        <a:t>Lost</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2765728417"/>
                  </a:ext>
                </a:extLst>
              </a:tr>
              <a:tr h="450836">
                <a:tc>
                  <a:txBody>
                    <a:bodyPr/>
                    <a:lstStyle/>
                    <a:p>
                      <a:pPr algn="ctr"/>
                      <a:r>
                        <a:rPr lang="en-US" sz="2000" dirty="0"/>
                        <a:t>Safe</a:t>
                      </a:r>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tc>
                  <a:txBody>
                    <a:bodyPr/>
                    <a:lstStyle/>
                    <a:p>
                      <a:pPr algn="ctr"/>
                      <a:endParaRPr lang="en-US" sz="2000" dirty="0"/>
                    </a:p>
                  </a:txBody>
                  <a:tcPr/>
                </a:tc>
                <a:extLst>
                  <a:ext uri="{0D108BD9-81ED-4DB2-BD59-A6C34878D82A}">
                    <a16:rowId xmlns:a16="http://schemas.microsoft.com/office/drawing/2014/main" val="2252425480"/>
                  </a:ext>
                </a:extLst>
              </a:tr>
            </a:tbl>
          </a:graphicData>
        </a:graphic>
      </p:graphicFrame>
      <p:pic>
        <p:nvPicPr>
          <p:cNvPr id="92" name="Key-icon.png" descr="A close up of a light&#10;&#10;Description automatically generated with low confidence">
            <a:extLst>
              <a:ext uri="{FF2B5EF4-FFF2-40B4-BE49-F238E27FC236}">
                <a16:creationId xmlns:a16="http://schemas.microsoft.com/office/drawing/2014/main" id="{FAD6CC05-84DE-5222-AD4B-23C4E6B6952A}"/>
              </a:ext>
            </a:extLst>
          </p:cNvPr>
          <p:cNvPicPr>
            <a:picLocks noChangeAspect="1"/>
          </p:cNvPicPr>
          <p:nvPr/>
        </p:nvPicPr>
        <p:blipFill>
          <a:blip r:embed="rId3">
            <a:duotone>
              <a:prstClr val="black"/>
              <a:srgbClr val="7030A0">
                <a:tint val="45000"/>
                <a:satMod val="400000"/>
              </a:srgbClr>
            </a:duotone>
          </a:blip>
          <a:stretch>
            <a:fillRect/>
          </a:stretch>
        </p:blipFill>
        <p:spPr>
          <a:xfrm rot="5400000">
            <a:off x="3722590" y="4489120"/>
            <a:ext cx="561252" cy="554201"/>
          </a:xfrm>
          <a:prstGeom prst="rect">
            <a:avLst/>
          </a:prstGeom>
          <a:ln w="12700">
            <a:miter lim="400000"/>
          </a:ln>
        </p:spPr>
      </p:pic>
      <p:pic>
        <p:nvPicPr>
          <p:cNvPr id="93" name="Key-icon.png" descr="A close up of a light&#10;&#10;Description automatically generated with low confidence">
            <a:extLst>
              <a:ext uri="{FF2B5EF4-FFF2-40B4-BE49-F238E27FC236}">
                <a16:creationId xmlns:a16="http://schemas.microsoft.com/office/drawing/2014/main" id="{08B20E88-D6E9-FBC2-49B8-E8E8AA7AECD1}"/>
              </a:ext>
            </a:extLst>
          </p:cNvPr>
          <p:cNvPicPr>
            <a:picLocks noChangeAspect="1"/>
          </p:cNvPicPr>
          <p:nvPr/>
        </p:nvPicPr>
        <p:blipFill>
          <a:blip r:embed="rId3">
            <a:duotone>
              <a:prstClr val="black"/>
              <a:srgbClr val="D9C3A5">
                <a:tint val="50000"/>
                <a:satMod val="180000"/>
              </a:srgbClr>
            </a:duotone>
          </a:blip>
          <a:stretch>
            <a:fillRect/>
          </a:stretch>
        </p:blipFill>
        <p:spPr>
          <a:xfrm rot="5400000">
            <a:off x="4304008" y="4276255"/>
            <a:ext cx="591207" cy="583780"/>
          </a:xfrm>
          <a:prstGeom prst="rect">
            <a:avLst/>
          </a:prstGeom>
          <a:ln w="12700">
            <a:miter lim="400000"/>
          </a:ln>
        </p:spPr>
      </p:pic>
      <p:pic>
        <p:nvPicPr>
          <p:cNvPr id="94" name="Graphic 93" descr="Close with solid fill">
            <a:extLst>
              <a:ext uri="{FF2B5EF4-FFF2-40B4-BE49-F238E27FC236}">
                <a16:creationId xmlns:a16="http://schemas.microsoft.com/office/drawing/2014/main" id="{2705063E-99E5-B1E3-1873-A91E61ED17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4295" y="5008799"/>
            <a:ext cx="320040" cy="320040"/>
          </a:xfrm>
          <a:prstGeom prst="rect">
            <a:avLst/>
          </a:prstGeom>
        </p:spPr>
      </p:pic>
      <p:pic>
        <p:nvPicPr>
          <p:cNvPr id="95" name="Graphic 94" descr="Close with solid fill">
            <a:extLst>
              <a:ext uri="{FF2B5EF4-FFF2-40B4-BE49-F238E27FC236}">
                <a16:creationId xmlns:a16="http://schemas.microsoft.com/office/drawing/2014/main" id="{F8F253DC-AC71-DCD3-7188-A135C80B64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4295" y="5445244"/>
            <a:ext cx="320040" cy="320040"/>
          </a:xfrm>
          <a:prstGeom prst="rect">
            <a:avLst/>
          </a:prstGeom>
        </p:spPr>
      </p:pic>
      <p:pic>
        <p:nvPicPr>
          <p:cNvPr id="96" name="Graphic 95" descr="Checkmark with solid fill">
            <a:extLst>
              <a:ext uri="{FF2B5EF4-FFF2-40B4-BE49-F238E27FC236}">
                <a16:creationId xmlns:a16="http://schemas.microsoft.com/office/drawing/2014/main" id="{144909A9-500C-1A0F-146A-3ECDECF032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05189" y="6337571"/>
            <a:ext cx="365760" cy="365760"/>
          </a:xfrm>
          <a:prstGeom prst="rect">
            <a:avLst/>
          </a:prstGeom>
        </p:spPr>
      </p:pic>
      <p:pic>
        <p:nvPicPr>
          <p:cNvPr id="97" name="Graphic 96" descr="Checkmark with solid fill">
            <a:extLst>
              <a:ext uri="{FF2B5EF4-FFF2-40B4-BE49-F238E27FC236}">
                <a16:creationId xmlns:a16="http://schemas.microsoft.com/office/drawing/2014/main" id="{BBD30153-33BF-4EE2-7F1A-DA297321FF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58354" y="6340348"/>
            <a:ext cx="365760" cy="365760"/>
          </a:xfrm>
          <a:prstGeom prst="rect">
            <a:avLst/>
          </a:prstGeom>
        </p:spPr>
      </p:pic>
      <p:pic>
        <p:nvPicPr>
          <p:cNvPr id="98" name="Graphic 97" descr="Close with solid fill">
            <a:extLst>
              <a:ext uri="{FF2B5EF4-FFF2-40B4-BE49-F238E27FC236}">
                <a16:creationId xmlns:a16="http://schemas.microsoft.com/office/drawing/2014/main" id="{FF2226DD-D4D4-600B-9B60-71E8C2A25A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8587" y="5009524"/>
            <a:ext cx="320040" cy="320040"/>
          </a:xfrm>
          <a:prstGeom prst="rect">
            <a:avLst/>
          </a:prstGeom>
        </p:spPr>
      </p:pic>
      <p:pic>
        <p:nvPicPr>
          <p:cNvPr id="99" name="Graphic 98" descr="Close with solid fill">
            <a:extLst>
              <a:ext uri="{FF2B5EF4-FFF2-40B4-BE49-F238E27FC236}">
                <a16:creationId xmlns:a16="http://schemas.microsoft.com/office/drawing/2014/main" id="{67157ADD-85A4-E9D1-B2A8-D24FFC8B16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7296" y="5009524"/>
            <a:ext cx="320040" cy="320040"/>
          </a:xfrm>
          <a:prstGeom prst="rect">
            <a:avLst/>
          </a:prstGeom>
        </p:spPr>
      </p:pic>
      <p:pic>
        <p:nvPicPr>
          <p:cNvPr id="100" name="Graphic 99" descr="Close with solid fill">
            <a:extLst>
              <a:ext uri="{FF2B5EF4-FFF2-40B4-BE49-F238E27FC236}">
                <a16:creationId xmlns:a16="http://schemas.microsoft.com/office/drawing/2014/main" id="{516352B3-5441-F8F6-6A8D-C5D2704BF7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3797" y="5008799"/>
            <a:ext cx="320040" cy="320040"/>
          </a:xfrm>
          <a:prstGeom prst="rect">
            <a:avLst/>
          </a:prstGeom>
        </p:spPr>
      </p:pic>
      <p:pic>
        <p:nvPicPr>
          <p:cNvPr id="101" name="Graphic 100" descr="Close with solid fill">
            <a:extLst>
              <a:ext uri="{FF2B5EF4-FFF2-40B4-BE49-F238E27FC236}">
                <a16:creationId xmlns:a16="http://schemas.microsoft.com/office/drawing/2014/main" id="{075B3B15-F484-920B-5A2C-4A3DC36E18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8587" y="5478509"/>
            <a:ext cx="320040" cy="320040"/>
          </a:xfrm>
          <a:prstGeom prst="rect">
            <a:avLst/>
          </a:prstGeom>
        </p:spPr>
      </p:pic>
      <p:pic>
        <p:nvPicPr>
          <p:cNvPr id="102" name="Graphic 101" descr="Close with solid fill">
            <a:extLst>
              <a:ext uri="{FF2B5EF4-FFF2-40B4-BE49-F238E27FC236}">
                <a16:creationId xmlns:a16="http://schemas.microsoft.com/office/drawing/2014/main" id="{E903E63D-1700-F85F-D391-952EBCDED0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7296" y="5478509"/>
            <a:ext cx="320040" cy="320040"/>
          </a:xfrm>
          <a:prstGeom prst="rect">
            <a:avLst/>
          </a:prstGeom>
        </p:spPr>
      </p:pic>
      <p:pic>
        <p:nvPicPr>
          <p:cNvPr id="103" name="Graphic 102" descr="Close with solid fill">
            <a:extLst>
              <a:ext uri="{FF2B5EF4-FFF2-40B4-BE49-F238E27FC236}">
                <a16:creationId xmlns:a16="http://schemas.microsoft.com/office/drawing/2014/main" id="{B23B1E43-B356-FEFF-5503-339B4E7D12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3797" y="5477784"/>
            <a:ext cx="320040" cy="320040"/>
          </a:xfrm>
          <a:prstGeom prst="rect">
            <a:avLst/>
          </a:prstGeom>
        </p:spPr>
      </p:pic>
      <p:pic>
        <p:nvPicPr>
          <p:cNvPr id="104" name="Graphic 103" descr="Close with solid fill">
            <a:extLst>
              <a:ext uri="{FF2B5EF4-FFF2-40B4-BE49-F238E27FC236}">
                <a16:creationId xmlns:a16="http://schemas.microsoft.com/office/drawing/2014/main" id="{C91C7E65-5BAE-3E92-E1C7-3C826DB7FB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8587" y="5941902"/>
            <a:ext cx="320040" cy="320040"/>
          </a:xfrm>
          <a:prstGeom prst="rect">
            <a:avLst/>
          </a:prstGeom>
        </p:spPr>
      </p:pic>
      <p:pic>
        <p:nvPicPr>
          <p:cNvPr id="105" name="Graphic 104" descr="Close with solid fill">
            <a:extLst>
              <a:ext uri="{FF2B5EF4-FFF2-40B4-BE49-F238E27FC236}">
                <a16:creationId xmlns:a16="http://schemas.microsoft.com/office/drawing/2014/main" id="{EDCC6296-E07C-95F9-3232-A57280B830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7296" y="5941902"/>
            <a:ext cx="320040" cy="320040"/>
          </a:xfrm>
          <a:prstGeom prst="rect">
            <a:avLst/>
          </a:prstGeom>
        </p:spPr>
      </p:pic>
      <p:pic>
        <p:nvPicPr>
          <p:cNvPr id="106" name="Graphic 105" descr="Close with solid fill">
            <a:extLst>
              <a:ext uri="{FF2B5EF4-FFF2-40B4-BE49-F238E27FC236}">
                <a16:creationId xmlns:a16="http://schemas.microsoft.com/office/drawing/2014/main" id="{012058A8-4ED2-174B-525D-B78F78A920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3797" y="5941177"/>
            <a:ext cx="320040" cy="320040"/>
          </a:xfrm>
          <a:prstGeom prst="rect">
            <a:avLst/>
          </a:prstGeom>
        </p:spPr>
      </p:pic>
      <p:pic>
        <p:nvPicPr>
          <p:cNvPr id="107" name="Graphic 106" descr="Close with solid fill">
            <a:extLst>
              <a:ext uri="{FF2B5EF4-FFF2-40B4-BE49-F238E27FC236}">
                <a16:creationId xmlns:a16="http://schemas.microsoft.com/office/drawing/2014/main" id="{FF7FCD32-E56C-C7C6-0D01-D7A1B6D5D9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27880" y="5929206"/>
            <a:ext cx="320040" cy="320040"/>
          </a:xfrm>
          <a:prstGeom prst="rect">
            <a:avLst/>
          </a:prstGeom>
        </p:spPr>
      </p:pic>
      <p:pic>
        <p:nvPicPr>
          <p:cNvPr id="110" name="Key-icon.png" descr="A close up of a light&#10;&#10;Description automatically generated with low confidence">
            <a:extLst>
              <a:ext uri="{FF2B5EF4-FFF2-40B4-BE49-F238E27FC236}">
                <a16:creationId xmlns:a16="http://schemas.microsoft.com/office/drawing/2014/main" id="{E3FA26BE-E35F-18E1-21AC-29ED91151054}"/>
              </a:ext>
            </a:extLst>
          </p:cNvPr>
          <p:cNvPicPr>
            <a:picLocks noChangeAspect="1"/>
          </p:cNvPicPr>
          <p:nvPr/>
        </p:nvPicPr>
        <p:blipFill>
          <a:blip r:embed="rId3">
            <a:duotone>
              <a:prstClr val="black"/>
              <a:srgbClr val="7030A0">
                <a:tint val="45000"/>
                <a:satMod val="400000"/>
              </a:srgbClr>
            </a:duotone>
          </a:blip>
          <a:stretch>
            <a:fillRect/>
          </a:stretch>
        </p:blipFill>
        <p:spPr>
          <a:xfrm rot="5400000">
            <a:off x="1869887" y="5103498"/>
            <a:ext cx="1239501" cy="1223930"/>
          </a:xfrm>
          <a:prstGeom prst="rect">
            <a:avLst/>
          </a:prstGeom>
          <a:ln w="12700">
            <a:miter lim="400000"/>
          </a:ln>
        </p:spPr>
      </p:pic>
      <p:sp>
        <p:nvSpPr>
          <p:cNvPr id="111" name="TextBox 110">
            <a:extLst>
              <a:ext uri="{FF2B5EF4-FFF2-40B4-BE49-F238E27FC236}">
                <a16:creationId xmlns:a16="http://schemas.microsoft.com/office/drawing/2014/main" id="{B4C8D9DA-EEB5-96D8-2F87-7B6BAB166FDA}"/>
              </a:ext>
            </a:extLst>
          </p:cNvPr>
          <p:cNvSpPr txBox="1"/>
          <p:nvPr/>
        </p:nvSpPr>
        <p:spPr>
          <a:xfrm>
            <a:off x="459389" y="5417957"/>
            <a:ext cx="1866967" cy="523220"/>
          </a:xfrm>
          <a:prstGeom prst="rect">
            <a:avLst/>
          </a:prstGeom>
          <a:noFill/>
        </p:spPr>
        <p:txBody>
          <a:bodyPr wrap="square" rtlCol="0">
            <a:spAutoFit/>
          </a:bodyPr>
          <a:lstStyle/>
          <a:p>
            <a:r>
              <a:rPr lang="en-US" sz="2800" dirty="0"/>
              <a:t>One key</a:t>
            </a:r>
          </a:p>
        </p:txBody>
      </p:sp>
      <p:pic>
        <p:nvPicPr>
          <p:cNvPr id="112" name="Graphic 111" descr="Checkmark with solid fill">
            <a:extLst>
              <a:ext uri="{FF2B5EF4-FFF2-40B4-BE49-F238E27FC236}">
                <a16:creationId xmlns:a16="http://schemas.microsoft.com/office/drawing/2014/main" id="{4FB71EC3-4784-5E6C-D37E-C3E0E71437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334" y="6335214"/>
            <a:ext cx="365760" cy="365760"/>
          </a:xfrm>
          <a:prstGeom prst="rect">
            <a:avLst/>
          </a:prstGeom>
        </p:spPr>
      </p:pic>
      <p:pic>
        <p:nvPicPr>
          <p:cNvPr id="113" name="Graphic 112" descr="Checkmark with solid fill">
            <a:extLst>
              <a:ext uri="{FF2B5EF4-FFF2-40B4-BE49-F238E27FC236}">
                <a16:creationId xmlns:a16="http://schemas.microsoft.com/office/drawing/2014/main" id="{B67544B3-9010-BCB1-3D56-8DFAD4A3DA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9044" y="6335214"/>
            <a:ext cx="365760" cy="365760"/>
          </a:xfrm>
          <a:prstGeom prst="rect">
            <a:avLst/>
          </a:prstGeom>
        </p:spPr>
      </p:pic>
      <p:sp>
        <p:nvSpPr>
          <p:cNvPr id="3" name="Cloud 2">
            <a:extLst>
              <a:ext uri="{FF2B5EF4-FFF2-40B4-BE49-F238E27FC236}">
                <a16:creationId xmlns:a16="http://schemas.microsoft.com/office/drawing/2014/main" id="{A5B348F9-ACB5-7D5B-41DA-15664326CE9E}"/>
              </a:ext>
            </a:extLst>
          </p:cNvPr>
          <p:cNvSpPr/>
          <p:nvPr/>
        </p:nvSpPr>
        <p:spPr>
          <a:xfrm>
            <a:off x="838200" y="1690688"/>
            <a:ext cx="10396330" cy="4137741"/>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400" dirty="0">
                <a:solidFill>
                  <a:schemeClr val="tx1"/>
                </a:solidFill>
              </a:rPr>
              <a:t>Priority mechanism is better than these!</a:t>
            </a:r>
          </a:p>
        </p:txBody>
      </p:sp>
    </p:spTree>
    <p:extLst>
      <p:ext uri="{BB962C8B-B14F-4D97-AF65-F5344CB8AC3E}">
        <p14:creationId xmlns:p14="http://schemas.microsoft.com/office/powerpoint/2010/main" val="38955133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2EBE0-4015-B658-7755-C15066DFE4ED}"/>
              </a:ext>
            </a:extLst>
          </p:cNvPr>
          <p:cNvSpPr>
            <a:spLocks noGrp="1"/>
          </p:cNvSpPr>
          <p:nvPr>
            <p:ph type="title"/>
          </p:nvPr>
        </p:nvSpPr>
        <p:spPr/>
        <p:txBody>
          <a:bodyPr/>
          <a:lstStyle/>
          <a:p>
            <a:r>
              <a:rPr lang="en-US" sz="4400" dirty="0">
                <a:solidFill>
                  <a:schemeClr val="tx1"/>
                </a:solidFill>
              </a:rPr>
              <a:t>In fact, it is maximally secure!</a:t>
            </a:r>
          </a:p>
        </p:txBody>
      </p:sp>
      <p:pic>
        <p:nvPicPr>
          <p:cNvPr id="10" name="Key-icon.png" descr="A close up of a light&#10;&#10;Description automatically generated with low confidence">
            <a:extLst>
              <a:ext uri="{FF2B5EF4-FFF2-40B4-BE49-F238E27FC236}">
                <a16:creationId xmlns:a16="http://schemas.microsoft.com/office/drawing/2014/main" id="{DCE007BC-3D23-5B4E-4FFF-E47658AE4C5F}"/>
              </a:ext>
            </a:extLst>
          </p:cNvPr>
          <p:cNvPicPr>
            <a:picLocks noChangeAspect="1"/>
          </p:cNvPicPr>
          <p:nvPr/>
        </p:nvPicPr>
        <p:blipFill>
          <a:blip r:embed="rId2">
            <a:duotone>
              <a:prstClr val="black"/>
              <a:srgbClr val="7030A0">
                <a:tint val="45000"/>
                <a:satMod val="400000"/>
              </a:srgbClr>
            </a:duotone>
          </a:blip>
          <a:stretch>
            <a:fillRect/>
          </a:stretch>
        </p:blipFill>
        <p:spPr>
          <a:xfrm rot="5400000">
            <a:off x="3913302" y="5193616"/>
            <a:ext cx="1537519" cy="1518204"/>
          </a:xfrm>
          <a:prstGeom prst="rect">
            <a:avLst/>
          </a:prstGeom>
          <a:ln w="12700">
            <a:miter lim="400000"/>
          </a:ln>
        </p:spPr>
      </p:pic>
      <p:pic>
        <p:nvPicPr>
          <p:cNvPr id="11" name="Key-icon.png" descr="A close up of a light&#10;&#10;Description automatically generated with low confidence">
            <a:extLst>
              <a:ext uri="{FF2B5EF4-FFF2-40B4-BE49-F238E27FC236}">
                <a16:creationId xmlns:a16="http://schemas.microsoft.com/office/drawing/2014/main" id="{30AE3829-9667-76CD-2D40-ADD058C8797F}"/>
              </a:ext>
            </a:extLst>
          </p:cNvPr>
          <p:cNvPicPr>
            <a:picLocks noChangeAspect="1"/>
          </p:cNvPicPr>
          <p:nvPr/>
        </p:nvPicPr>
        <p:blipFill>
          <a:blip r:embed="rId2">
            <a:duotone>
              <a:prstClr val="black"/>
              <a:srgbClr val="D9C3A5">
                <a:tint val="50000"/>
                <a:satMod val="180000"/>
              </a:srgbClr>
            </a:duotone>
          </a:blip>
          <a:stretch>
            <a:fillRect/>
          </a:stretch>
        </p:blipFill>
        <p:spPr>
          <a:xfrm rot="5400000">
            <a:off x="6279898" y="5190782"/>
            <a:ext cx="1491968" cy="1473224"/>
          </a:xfrm>
          <a:prstGeom prst="rect">
            <a:avLst/>
          </a:prstGeom>
          <a:ln w="12700">
            <a:miter lim="400000"/>
          </a:ln>
        </p:spPr>
      </p:pic>
      <p:sp>
        <p:nvSpPr>
          <p:cNvPr id="12" name="TextBox 11">
            <a:extLst>
              <a:ext uri="{FF2B5EF4-FFF2-40B4-BE49-F238E27FC236}">
                <a16:creationId xmlns:a16="http://schemas.microsoft.com/office/drawing/2014/main" id="{60573D74-E4E4-9162-A592-515C7D83E4D2}"/>
              </a:ext>
            </a:extLst>
          </p:cNvPr>
          <p:cNvSpPr txBox="1"/>
          <p:nvPr/>
        </p:nvSpPr>
        <p:spPr>
          <a:xfrm>
            <a:off x="5537911" y="5342618"/>
            <a:ext cx="1568567" cy="1169551"/>
          </a:xfrm>
          <a:prstGeom prst="rect">
            <a:avLst/>
          </a:prstGeom>
          <a:noFill/>
        </p:spPr>
        <p:txBody>
          <a:bodyPr wrap="square" rtlCol="0">
            <a:spAutoFit/>
          </a:bodyPr>
          <a:lstStyle/>
          <a:p>
            <a:r>
              <a:rPr lang="en-US" sz="7000" dirty="0"/>
              <a:t>&gt;</a:t>
            </a:r>
          </a:p>
        </p:txBody>
      </p:sp>
      <p:graphicFrame>
        <p:nvGraphicFramePr>
          <p:cNvPr id="14" name="Table 5">
            <a:extLst>
              <a:ext uri="{FF2B5EF4-FFF2-40B4-BE49-F238E27FC236}">
                <a16:creationId xmlns:a16="http://schemas.microsoft.com/office/drawing/2014/main" id="{3BC514EF-D035-DEE0-5638-3B4163D909B4}"/>
              </a:ext>
            </a:extLst>
          </p:cNvPr>
          <p:cNvGraphicFramePr>
            <a:graphicFrameLocks noGrp="1"/>
          </p:cNvGraphicFramePr>
          <p:nvPr/>
        </p:nvGraphicFramePr>
        <p:xfrm>
          <a:off x="1479886" y="2359772"/>
          <a:ext cx="8983580" cy="2745300"/>
        </p:xfrm>
        <a:graphic>
          <a:graphicData uri="http://schemas.openxmlformats.org/drawingml/2006/table">
            <a:tbl>
              <a:tblPr firstRow="1" firstCol="1">
                <a:tableStyleId>{21E4AEA4-8DFA-4A89-87EB-49C32662AFE0}</a:tableStyleId>
              </a:tblPr>
              <a:tblGrid>
                <a:gridCol w="1900990">
                  <a:extLst>
                    <a:ext uri="{9D8B030D-6E8A-4147-A177-3AD203B41FA5}">
                      <a16:colId xmlns:a16="http://schemas.microsoft.com/office/drawing/2014/main" val="3846206249"/>
                    </a:ext>
                  </a:extLst>
                </a:gridCol>
                <a:gridCol w="1692442">
                  <a:extLst>
                    <a:ext uri="{9D8B030D-6E8A-4147-A177-3AD203B41FA5}">
                      <a16:colId xmlns:a16="http://schemas.microsoft.com/office/drawing/2014/main" val="407943355"/>
                    </a:ext>
                  </a:extLst>
                </a:gridCol>
                <a:gridCol w="1796716">
                  <a:extLst>
                    <a:ext uri="{9D8B030D-6E8A-4147-A177-3AD203B41FA5}">
                      <a16:colId xmlns:a16="http://schemas.microsoft.com/office/drawing/2014/main" val="3212117648"/>
                    </a:ext>
                  </a:extLst>
                </a:gridCol>
                <a:gridCol w="1796716">
                  <a:extLst>
                    <a:ext uri="{9D8B030D-6E8A-4147-A177-3AD203B41FA5}">
                      <a16:colId xmlns:a16="http://schemas.microsoft.com/office/drawing/2014/main" val="3220865350"/>
                    </a:ext>
                  </a:extLst>
                </a:gridCol>
                <a:gridCol w="1796716">
                  <a:extLst>
                    <a:ext uri="{9D8B030D-6E8A-4147-A177-3AD203B41FA5}">
                      <a16:colId xmlns:a16="http://schemas.microsoft.com/office/drawing/2014/main" val="2437188302"/>
                    </a:ext>
                  </a:extLst>
                </a:gridCol>
              </a:tblGrid>
              <a:tr h="549060">
                <a:tc>
                  <a:txBody>
                    <a:bodyPr/>
                    <a:lstStyle/>
                    <a:p>
                      <a:pPr algn="ctr"/>
                      <a:endParaRPr lang="en-US" sz="2400" dirty="0"/>
                    </a:p>
                  </a:txBody>
                  <a:tcPr>
                    <a:lnTlToBr w="38100" cap="flat" cmpd="sng" algn="ctr">
                      <a:solidFill>
                        <a:schemeClr val="bg1"/>
                      </a:solidFill>
                      <a:prstDash val="solid"/>
                      <a:round/>
                      <a:headEnd type="none" w="med" len="med"/>
                      <a:tailEnd type="none" w="med" len="med"/>
                    </a:lnTlToBr>
                  </a:tcPr>
                </a:tc>
                <a:tc>
                  <a:txBody>
                    <a:bodyPr/>
                    <a:lstStyle/>
                    <a:p>
                      <a:pPr algn="ctr"/>
                      <a:r>
                        <a:rPr lang="en-US" sz="2400" dirty="0"/>
                        <a:t>Stolen</a:t>
                      </a:r>
                    </a:p>
                  </a:txBody>
                  <a:tcPr/>
                </a:tc>
                <a:tc>
                  <a:txBody>
                    <a:bodyPr/>
                    <a:lstStyle/>
                    <a:p>
                      <a:pPr algn="ctr"/>
                      <a:r>
                        <a:rPr lang="en-US" sz="2400" dirty="0"/>
                        <a:t>Leaked</a:t>
                      </a:r>
                    </a:p>
                  </a:txBody>
                  <a:tcPr/>
                </a:tc>
                <a:tc>
                  <a:txBody>
                    <a:bodyPr/>
                    <a:lstStyle/>
                    <a:p>
                      <a:pPr algn="ctr"/>
                      <a:r>
                        <a:rPr lang="en-US" sz="2400" dirty="0"/>
                        <a:t>Lost</a:t>
                      </a:r>
                    </a:p>
                  </a:txBody>
                  <a:tcPr/>
                </a:tc>
                <a:tc>
                  <a:txBody>
                    <a:bodyPr/>
                    <a:lstStyle/>
                    <a:p>
                      <a:pPr algn="ctr"/>
                      <a:r>
                        <a:rPr lang="en-US" sz="2400" dirty="0"/>
                        <a:t>Safe</a:t>
                      </a:r>
                    </a:p>
                  </a:txBody>
                  <a:tcPr/>
                </a:tc>
                <a:extLst>
                  <a:ext uri="{0D108BD9-81ED-4DB2-BD59-A6C34878D82A}">
                    <a16:rowId xmlns:a16="http://schemas.microsoft.com/office/drawing/2014/main" val="3332752241"/>
                  </a:ext>
                </a:extLst>
              </a:tr>
              <a:tr h="549060">
                <a:tc>
                  <a:txBody>
                    <a:bodyPr/>
                    <a:lstStyle/>
                    <a:p>
                      <a:pPr algn="ctr"/>
                      <a:r>
                        <a:rPr lang="en-US" sz="2400" dirty="0"/>
                        <a:t>Stolen</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3706788019"/>
                  </a:ext>
                </a:extLst>
              </a:tr>
              <a:tr h="549060">
                <a:tc>
                  <a:txBody>
                    <a:bodyPr/>
                    <a:lstStyle/>
                    <a:p>
                      <a:pPr algn="ctr"/>
                      <a:r>
                        <a:rPr lang="en-US" sz="2400" dirty="0"/>
                        <a:t>Leaked</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364161627"/>
                  </a:ext>
                </a:extLst>
              </a:tr>
              <a:tr h="549060">
                <a:tc>
                  <a:txBody>
                    <a:bodyPr/>
                    <a:lstStyle/>
                    <a:p>
                      <a:pPr algn="ctr"/>
                      <a:r>
                        <a:rPr lang="en-US" sz="2400" dirty="0"/>
                        <a:t>Lost</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2765728417"/>
                  </a:ext>
                </a:extLst>
              </a:tr>
              <a:tr h="549060">
                <a:tc>
                  <a:txBody>
                    <a:bodyPr/>
                    <a:lstStyle/>
                    <a:p>
                      <a:pPr algn="ctr"/>
                      <a:r>
                        <a:rPr lang="en-US" sz="2400" dirty="0"/>
                        <a:t>Safe</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2252425480"/>
                  </a:ext>
                </a:extLst>
              </a:tr>
            </a:tbl>
          </a:graphicData>
        </a:graphic>
      </p:graphicFrame>
      <p:pic>
        <p:nvPicPr>
          <p:cNvPr id="15" name="Key-icon.png" descr="A close up of a light&#10;&#10;Description automatically generated with low confidence">
            <a:extLst>
              <a:ext uri="{FF2B5EF4-FFF2-40B4-BE49-F238E27FC236}">
                <a16:creationId xmlns:a16="http://schemas.microsoft.com/office/drawing/2014/main" id="{BBB8F0C2-C518-CB7D-1AA7-A20FA9BCB81C}"/>
              </a:ext>
            </a:extLst>
          </p:cNvPr>
          <p:cNvPicPr>
            <a:picLocks noChangeAspect="1"/>
          </p:cNvPicPr>
          <p:nvPr/>
        </p:nvPicPr>
        <p:blipFill>
          <a:blip r:embed="rId2">
            <a:duotone>
              <a:prstClr val="black"/>
              <a:srgbClr val="7030A0">
                <a:tint val="45000"/>
                <a:satMod val="400000"/>
              </a:srgbClr>
            </a:duotone>
          </a:blip>
          <a:stretch>
            <a:fillRect/>
          </a:stretch>
        </p:blipFill>
        <p:spPr>
          <a:xfrm rot="5400000">
            <a:off x="1474671" y="2344916"/>
            <a:ext cx="830186" cy="819757"/>
          </a:xfrm>
          <a:prstGeom prst="rect">
            <a:avLst/>
          </a:prstGeom>
          <a:ln w="12700">
            <a:miter lim="400000"/>
          </a:ln>
        </p:spPr>
      </p:pic>
      <p:pic>
        <p:nvPicPr>
          <p:cNvPr id="16" name="Key-icon.png" descr="A close up of a light&#10;&#10;Description automatically generated with low confidence">
            <a:extLst>
              <a:ext uri="{FF2B5EF4-FFF2-40B4-BE49-F238E27FC236}">
                <a16:creationId xmlns:a16="http://schemas.microsoft.com/office/drawing/2014/main" id="{48B87B82-69F0-C5A5-5DAC-31A48211D982}"/>
              </a:ext>
            </a:extLst>
          </p:cNvPr>
          <p:cNvPicPr>
            <a:picLocks noChangeAspect="1"/>
          </p:cNvPicPr>
          <p:nvPr/>
        </p:nvPicPr>
        <p:blipFill>
          <a:blip r:embed="rId2">
            <a:duotone>
              <a:prstClr val="black"/>
              <a:srgbClr val="D9C3A5">
                <a:tint val="50000"/>
                <a:satMod val="180000"/>
              </a:srgbClr>
            </a:duotone>
          </a:blip>
          <a:stretch>
            <a:fillRect/>
          </a:stretch>
        </p:blipFill>
        <p:spPr>
          <a:xfrm rot="5400000">
            <a:off x="2491864" y="2185600"/>
            <a:ext cx="830189" cy="819759"/>
          </a:xfrm>
          <a:prstGeom prst="rect">
            <a:avLst/>
          </a:prstGeom>
          <a:ln w="12700">
            <a:miter lim="400000"/>
          </a:ln>
        </p:spPr>
      </p:pic>
      <p:pic>
        <p:nvPicPr>
          <p:cNvPr id="17" name="Graphic 16" descr="Close with solid fill">
            <a:extLst>
              <a:ext uri="{FF2B5EF4-FFF2-40B4-BE49-F238E27FC236}">
                <a16:creationId xmlns:a16="http://schemas.microsoft.com/office/drawing/2014/main" id="{0FA7FF20-6BE8-AA1F-972D-DB9BF8411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31766" y="2916643"/>
            <a:ext cx="552036" cy="552036"/>
          </a:xfrm>
          <a:prstGeom prst="rect">
            <a:avLst/>
          </a:prstGeom>
        </p:spPr>
      </p:pic>
      <p:pic>
        <p:nvPicPr>
          <p:cNvPr id="18" name="Graphic 17" descr="Close with solid fill">
            <a:extLst>
              <a:ext uri="{FF2B5EF4-FFF2-40B4-BE49-F238E27FC236}">
                <a16:creationId xmlns:a16="http://schemas.microsoft.com/office/drawing/2014/main" id="{D973AD5F-B872-7DBB-FEC6-7B809B8461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8899" y="2916643"/>
            <a:ext cx="552036" cy="552036"/>
          </a:xfrm>
          <a:prstGeom prst="rect">
            <a:avLst/>
          </a:prstGeom>
        </p:spPr>
      </p:pic>
      <p:pic>
        <p:nvPicPr>
          <p:cNvPr id="19" name="Graphic 18" descr="Close with solid fill">
            <a:extLst>
              <a:ext uri="{FF2B5EF4-FFF2-40B4-BE49-F238E27FC236}">
                <a16:creationId xmlns:a16="http://schemas.microsoft.com/office/drawing/2014/main" id="{94CB800D-8F57-6A21-753A-0C52D25901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1750" y="2916643"/>
            <a:ext cx="552036" cy="552036"/>
          </a:xfrm>
          <a:prstGeom prst="rect">
            <a:avLst/>
          </a:prstGeom>
        </p:spPr>
      </p:pic>
      <p:pic>
        <p:nvPicPr>
          <p:cNvPr id="20" name="Graphic 19" descr="Close with solid fill">
            <a:extLst>
              <a:ext uri="{FF2B5EF4-FFF2-40B4-BE49-F238E27FC236}">
                <a16:creationId xmlns:a16="http://schemas.microsoft.com/office/drawing/2014/main" id="{E1209BD0-549F-9CC5-6264-036B72045C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9046" y="2881716"/>
            <a:ext cx="552036" cy="552036"/>
          </a:xfrm>
          <a:prstGeom prst="rect">
            <a:avLst/>
          </a:prstGeom>
        </p:spPr>
      </p:pic>
      <p:pic>
        <p:nvPicPr>
          <p:cNvPr id="21" name="Graphic 20" descr="Close with solid fill">
            <a:extLst>
              <a:ext uri="{FF2B5EF4-FFF2-40B4-BE49-F238E27FC236}">
                <a16:creationId xmlns:a16="http://schemas.microsoft.com/office/drawing/2014/main" id="{EAE99695-3016-79AB-E8EE-0CF5A4E401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31766" y="3449826"/>
            <a:ext cx="552036" cy="552036"/>
          </a:xfrm>
          <a:prstGeom prst="rect">
            <a:avLst/>
          </a:prstGeom>
        </p:spPr>
      </p:pic>
      <p:pic>
        <p:nvPicPr>
          <p:cNvPr id="22" name="Graphic 21" descr="Close with solid fill">
            <a:extLst>
              <a:ext uri="{FF2B5EF4-FFF2-40B4-BE49-F238E27FC236}">
                <a16:creationId xmlns:a16="http://schemas.microsoft.com/office/drawing/2014/main" id="{C92CD750-0FEF-206F-5912-332D8D81D2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8899" y="3453824"/>
            <a:ext cx="552036" cy="552036"/>
          </a:xfrm>
          <a:prstGeom prst="rect">
            <a:avLst/>
          </a:prstGeom>
        </p:spPr>
      </p:pic>
      <p:pic>
        <p:nvPicPr>
          <p:cNvPr id="23" name="Graphic 22" descr="Close with solid fill">
            <a:extLst>
              <a:ext uri="{FF2B5EF4-FFF2-40B4-BE49-F238E27FC236}">
                <a16:creationId xmlns:a16="http://schemas.microsoft.com/office/drawing/2014/main" id="{5428F186-BB02-6225-8F64-46CD317187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1750" y="3453824"/>
            <a:ext cx="552036" cy="552036"/>
          </a:xfrm>
          <a:prstGeom prst="rect">
            <a:avLst/>
          </a:prstGeom>
        </p:spPr>
      </p:pic>
      <p:pic>
        <p:nvPicPr>
          <p:cNvPr id="24" name="Graphic 7" descr="Checkmark">
            <a:extLst>
              <a:ext uri="{FF2B5EF4-FFF2-40B4-BE49-F238E27FC236}">
                <a16:creationId xmlns:a16="http://schemas.microsoft.com/office/drawing/2014/main" id="{364C70D5-52CE-53F6-E5B5-ADAE2C1D21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09046" y="3453824"/>
            <a:ext cx="552036" cy="552036"/>
          </a:xfrm>
          <a:prstGeom prst="rect">
            <a:avLst/>
          </a:prstGeom>
        </p:spPr>
      </p:pic>
      <p:pic>
        <p:nvPicPr>
          <p:cNvPr id="25" name="Graphic 24" descr="Close with solid fill">
            <a:extLst>
              <a:ext uri="{FF2B5EF4-FFF2-40B4-BE49-F238E27FC236}">
                <a16:creationId xmlns:a16="http://schemas.microsoft.com/office/drawing/2014/main" id="{757825BD-1611-D2B2-E60E-E7612ACFE2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31766" y="3971183"/>
            <a:ext cx="552036" cy="552036"/>
          </a:xfrm>
          <a:prstGeom prst="rect">
            <a:avLst/>
          </a:prstGeom>
        </p:spPr>
      </p:pic>
      <p:pic>
        <p:nvPicPr>
          <p:cNvPr id="26" name="Graphic 25" descr="Close with solid fill">
            <a:extLst>
              <a:ext uri="{FF2B5EF4-FFF2-40B4-BE49-F238E27FC236}">
                <a16:creationId xmlns:a16="http://schemas.microsoft.com/office/drawing/2014/main" id="{D8031CC8-E9F3-F7BD-3842-36EB04DB19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8899" y="3971183"/>
            <a:ext cx="552036" cy="552036"/>
          </a:xfrm>
          <a:prstGeom prst="rect">
            <a:avLst/>
          </a:prstGeom>
        </p:spPr>
      </p:pic>
      <p:pic>
        <p:nvPicPr>
          <p:cNvPr id="27" name="Graphic 26" descr="Close with solid fill">
            <a:extLst>
              <a:ext uri="{FF2B5EF4-FFF2-40B4-BE49-F238E27FC236}">
                <a16:creationId xmlns:a16="http://schemas.microsoft.com/office/drawing/2014/main" id="{62206ECB-AF53-CAF2-01C7-5A848448BB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1750" y="3971183"/>
            <a:ext cx="552036" cy="552036"/>
          </a:xfrm>
          <a:prstGeom prst="rect">
            <a:avLst/>
          </a:prstGeom>
        </p:spPr>
      </p:pic>
      <p:pic>
        <p:nvPicPr>
          <p:cNvPr id="28" name="Graphic 7" descr="Checkmark">
            <a:extLst>
              <a:ext uri="{FF2B5EF4-FFF2-40B4-BE49-F238E27FC236}">
                <a16:creationId xmlns:a16="http://schemas.microsoft.com/office/drawing/2014/main" id="{C86005F2-49CE-A819-2AF1-BE2B0F1F3C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31766" y="4579801"/>
            <a:ext cx="552036" cy="552036"/>
          </a:xfrm>
          <a:prstGeom prst="rect">
            <a:avLst/>
          </a:prstGeom>
        </p:spPr>
      </p:pic>
      <p:pic>
        <p:nvPicPr>
          <p:cNvPr id="29" name="Graphic 28" descr="Checkmark">
            <a:extLst>
              <a:ext uri="{FF2B5EF4-FFF2-40B4-BE49-F238E27FC236}">
                <a16:creationId xmlns:a16="http://schemas.microsoft.com/office/drawing/2014/main" id="{3057EBE0-4B3B-B959-13F4-020F72675F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8899" y="4579801"/>
            <a:ext cx="552036" cy="552036"/>
          </a:xfrm>
          <a:prstGeom prst="rect">
            <a:avLst/>
          </a:prstGeom>
        </p:spPr>
      </p:pic>
      <p:pic>
        <p:nvPicPr>
          <p:cNvPr id="30" name="Graphic 29" descr="Checkmark with solid fill">
            <a:extLst>
              <a:ext uri="{FF2B5EF4-FFF2-40B4-BE49-F238E27FC236}">
                <a16:creationId xmlns:a16="http://schemas.microsoft.com/office/drawing/2014/main" id="{9EE15D93-F12E-4D9A-A7F2-11DF437FF9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43431" y="4603753"/>
            <a:ext cx="552036" cy="552036"/>
          </a:xfrm>
          <a:prstGeom prst="rect">
            <a:avLst/>
          </a:prstGeom>
        </p:spPr>
      </p:pic>
      <p:pic>
        <p:nvPicPr>
          <p:cNvPr id="31" name="Graphic 30" descr="Checkmark with solid fill">
            <a:extLst>
              <a:ext uri="{FF2B5EF4-FFF2-40B4-BE49-F238E27FC236}">
                <a16:creationId xmlns:a16="http://schemas.microsoft.com/office/drawing/2014/main" id="{0E288800-5F88-9D35-3A63-9138669D26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09046" y="4603753"/>
            <a:ext cx="552036" cy="552036"/>
          </a:xfrm>
          <a:prstGeom prst="rect">
            <a:avLst/>
          </a:prstGeom>
        </p:spPr>
      </p:pic>
      <p:pic>
        <p:nvPicPr>
          <p:cNvPr id="32" name="Graphic 31" descr="Checkmark with solid fill">
            <a:extLst>
              <a:ext uri="{FF2B5EF4-FFF2-40B4-BE49-F238E27FC236}">
                <a16:creationId xmlns:a16="http://schemas.microsoft.com/office/drawing/2014/main" id="{8C7E79CC-E008-726A-E0F9-87671AED50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09046" y="4051717"/>
            <a:ext cx="552036" cy="552036"/>
          </a:xfrm>
          <a:prstGeom prst="rect">
            <a:avLst/>
          </a:prstGeom>
        </p:spPr>
      </p:pic>
    </p:spTree>
    <p:extLst>
      <p:ext uri="{BB962C8B-B14F-4D97-AF65-F5344CB8AC3E}">
        <p14:creationId xmlns:p14="http://schemas.microsoft.com/office/powerpoint/2010/main" val="23012509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D3D638-82BD-4381-B830-78ADF32B5B45}"/>
              </a:ext>
            </a:extLst>
          </p:cNvPr>
          <p:cNvSpPr>
            <a:spLocks noGrp="1"/>
          </p:cNvSpPr>
          <p:nvPr>
            <p:ph type="ctrTitle"/>
          </p:nvPr>
        </p:nvSpPr>
        <p:spPr/>
        <p:txBody>
          <a:bodyPr/>
          <a:lstStyle/>
          <a:p>
            <a:r>
              <a:rPr lang="en-US" dirty="0"/>
              <a:t>Profile Cardinality Bound</a:t>
            </a:r>
            <a:endParaRPr lang="en-IL" dirty="0"/>
          </a:p>
        </p:txBody>
      </p:sp>
    </p:spTree>
    <p:extLst>
      <p:ext uri="{BB962C8B-B14F-4D97-AF65-F5344CB8AC3E}">
        <p14:creationId xmlns:p14="http://schemas.microsoft.com/office/powerpoint/2010/main" val="27385202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D3D638-82BD-4381-B830-78ADF32B5B45}"/>
              </a:ext>
            </a:extLst>
          </p:cNvPr>
          <p:cNvSpPr>
            <a:spLocks noGrp="1"/>
          </p:cNvSpPr>
          <p:nvPr>
            <p:ph type="ctrTitle"/>
          </p:nvPr>
        </p:nvSpPr>
        <p:spPr/>
        <p:txBody>
          <a:bodyPr/>
          <a:lstStyle/>
          <a:p>
            <a:r>
              <a:rPr lang="en-US" dirty="0"/>
              <a:t>Profile Cardinality Bound</a:t>
            </a:r>
            <a:endParaRPr lang="en-IL"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0A1CD23-B419-42C4-980B-ADF555C51C02}"/>
                  </a:ext>
                </a:extLst>
              </p:cNvPr>
              <p:cNvSpPr txBox="1"/>
              <p:nvPr/>
            </p:nvSpPr>
            <p:spPr>
              <a:xfrm>
                <a:off x="5269139" y="4461831"/>
                <a:ext cx="1653722" cy="10372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4</m:t>
                              </m:r>
                            </m:e>
                            <m:sup>
                              <m:r>
                                <a:rPr lang="en-US" sz="3200" b="0" i="1" smtClean="0">
                                  <a:latin typeface="Cambria Math" panose="02040503050406030204" pitchFamily="18" charset="0"/>
                                </a:rPr>
                                <m:t>𝑛</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2</m:t>
                              </m:r>
                            </m:e>
                            <m:sup>
                              <m:r>
                                <a:rPr lang="en-US" sz="3200" b="0" i="1" smtClean="0">
                                  <a:latin typeface="Cambria Math" panose="02040503050406030204" pitchFamily="18" charset="0"/>
                                </a:rPr>
                                <m:t>𝑛</m:t>
                              </m:r>
                            </m:sup>
                          </m:sSup>
                        </m:num>
                        <m:den>
                          <m:r>
                            <a:rPr lang="en-US" sz="3200" b="0" i="1" smtClean="0">
                              <a:latin typeface="Cambria Math" panose="02040503050406030204" pitchFamily="18" charset="0"/>
                            </a:rPr>
                            <m:t>2</m:t>
                          </m:r>
                        </m:den>
                      </m:f>
                    </m:oMath>
                  </m:oMathPara>
                </a14:m>
                <a:endParaRPr lang="en-IL" sz="3200" dirty="0"/>
              </a:p>
            </p:txBody>
          </p:sp>
        </mc:Choice>
        <mc:Fallback xmlns="">
          <p:sp>
            <p:nvSpPr>
              <p:cNvPr id="2" name="TextBox 1">
                <a:extLst>
                  <a:ext uri="{FF2B5EF4-FFF2-40B4-BE49-F238E27FC236}">
                    <a16:creationId xmlns:a16="http://schemas.microsoft.com/office/drawing/2014/main" id="{E0A1CD23-B419-42C4-980B-ADF555C51C02}"/>
                  </a:ext>
                </a:extLst>
              </p:cNvPr>
              <p:cNvSpPr txBox="1">
                <a:spLocks noRot="1" noChangeAspect="1" noMove="1" noResize="1" noEditPoints="1" noAdjustHandles="1" noChangeArrowheads="1" noChangeShapeType="1" noTextEdit="1"/>
              </p:cNvSpPr>
              <p:nvPr/>
            </p:nvSpPr>
            <p:spPr>
              <a:xfrm>
                <a:off x="5269139" y="4461831"/>
                <a:ext cx="1653722" cy="1037207"/>
              </a:xfrm>
              <a:prstGeom prst="rect">
                <a:avLst/>
              </a:prstGeom>
              <a:blipFill>
                <a:blip r:embed="rId2"/>
                <a:stretch>
                  <a:fillRect/>
                </a:stretch>
              </a:blipFill>
            </p:spPr>
            <p:txBody>
              <a:bodyPr/>
              <a:lstStyle/>
              <a:p>
                <a:r>
                  <a:rPr lang="en-IL">
                    <a:noFill/>
                  </a:rPr>
                  <a:t> </a:t>
                </a:r>
              </a:p>
            </p:txBody>
          </p:sp>
        </mc:Fallback>
      </mc:AlternateContent>
    </p:spTree>
    <p:extLst>
      <p:ext uri="{BB962C8B-B14F-4D97-AF65-F5344CB8AC3E}">
        <p14:creationId xmlns:p14="http://schemas.microsoft.com/office/powerpoint/2010/main" val="13133729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2032A-9820-4D9C-BF41-DD78D079EED5}"/>
              </a:ext>
            </a:extLst>
          </p:cNvPr>
          <p:cNvSpPr>
            <a:spLocks noGrp="1"/>
          </p:cNvSpPr>
          <p:nvPr>
            <p:ph type="title"/>
          </p:nvPr>
        </p:nvSpPr>
        <p:spPr/>
        <p:txBody>
          <a:bodyPr/>
          <a:lstStyle/>
          <a:p>
            <a:r>
              <a:rPr lang="en-US" dirty="0"/>
              <a:t>At Least One Safe Key</a:t>
            </a:r>
            <a:endParaRPr lang="en-IL" dirty="0"/>
          </a:p>
        </p:txBody>
      </p:sp>
      <p:graphicFrame>
        <p:nvGraphicFramePr>
          <p:cNvPr id="14" name="Table 5">
            <a:extLst>
              <a:ext uri="{FF2B5EF4-FFF2-40B4-BE49-F238E27FC236}">
                <a16:creationId xmlns:a16="http://schemas.microsoft.com/office/drawing/2014/main" id="{3BC514EF-D035-DEE0-5638-3B4163D909B4}"/>
              </a:ext>
            </a:extLst>
          </p:cNvPr>
          <p:cNvGraphicFramePr>
            <a:graphicFrameLocks noGrp="1"/>
          </p:cNvGraphicFramePr>
          <p:nvPr/>
        </p:nvGraphicFramePr>
        <p:xfrm>
          <a:off x="1479886" y="2359772"/>
          <a:ext cx="8983580" cy="2745300"/>
        </p:xfrm>
        <a:graphic>
          <a:graphicData uri="http://schemas.openxmlformats.org/drawingml/2006/table">
            <a:tbl>
              <a:tblPr firstRow="1" firstCol="1">
                <a:tableStyleId>{21E4AEA4-8DFA-4A89-87EB-49C32662AFE0}</a:tableStyleId>
              </a:tblPr>
              <a:tblGrid>
                <a:gridCol w="1900990">
                  <a:extLst>
                    <a:ext uri="{9D8B030D-6E8A-4147-A177-3AD203B41FA5}">
                      <a16:colId xmlns:a16="http://schemas.microsoft.com/office/drawing/2014/main" val="3846206249"/>
                    </a:ext>
                  </a:extLst>
                </a:gridCol>
                <a:gridCol w="1692442">
                  <a:extLst>
                    <a:ext uri="{9D8B030D-6E8A-4147-A177-3AD203B41FA5}">
                      <a16:colId xmlns:a16="http://schemas.microsoft.com/office/drawing/2014/main" val="407943355"/>
                    </a:ext>
                  </a:extLst>
                </a:gridCol>
                <a:gridCol w="1796716">
                  <a:extLst>
                    <a:ext uri="{9D8B030D-6E8A-4147-A177-3AD203B41FA5}">
                      <a16:colId xmlns:a16="http://schemas.microsoft.com/office/drawing/2014/main" val="3212117648"/>
                    </a:ext>
                  </a:extLst>
                </a:gridCol>
                <a:gridCol w="1796716">
                  <a:extLst>
                    <a:ext uri="{9D8B030D-6E8A-4147-A177-3AD203B41FA5}">
                      <a16:colId xmlns:a16="http://schemas.microsoft.com/office/drawing/2014/main" val="3220865350"/>
                    </a:ext>
                  </a:extLst>
                </a:gridCol>
                <a:gridCol w="1796716">
                  <a:extLst>
                    <a:ext uri="{9D8B030D-6E8A-4147-A177-3AD203B41FA5}">
                      <a16:colId xmlns:a16="http://schemas.microsoft.com/office/drawing/2014/main" val="2437188302"/>
                    </a:ext>
                  </a:extLst>
                </a:gridCol>
              </a:tblGrid>
              <a:tr h="549060">
                <a:tc>
                  <a:txBody>
                    <a:bodyPr/>
                    <a:lstStyle/>
                    <a:p>
                      <a:pPr algn="ctr"/>
                      <a:endParaRPr lang="en-US" sz="2400" dirty="0"/>
                    </a:p>
                  </a:txBody>
                  <a:tcPr>
                    <a:lnTlToBr w="38100" cap="flat" cmpd="sng" algn="ctr">
                      <a:solidFill>
                        <a:schemeClr val="bg1"/>
                      </a:solidFill>
                      <a:prstDash val="solid"/>
                      <a:round/>
                      <a:headEnd type="none" w="med" len="med"/>
                      <a:tailEnd type="none" w="med" len="med"/>
                    </a:lnTlToBr>
                  </a:tcPr>
                </a:tc>
                <a:tc>
                  <a:txBody>
                    <a:bodyPr/>
                    <a:lstStyle/>
                    <a:p>
                      <a:pPr algn="ctr"/>
                      <a:r>
                        <a:rPr lang="en-US" sz="2400" dirty="0"/>
                        <a:t>Stolen</a:t>
                      </a:r>
                    </a:p>
                  </a:txBody>
                  <a:tcPr/>
                </a:tc>
                <a:tc>
                  <a:txBody>
                    <a:bodyPr/>
                    <a:lstStyle/>
                    <a:p>
                      <a:pPr algn="ctr"/>
                      <a:r>
                        <a:rPr lang="en-US" sz="2400" dirty="0"/>
                        <a:t>Leaked</a:t>
                      </a:r>
                    </a:p>
                  </a:txBody>
                  <a:tcPr/>
                </a:tc>
                <a:tc>
                  <a:txBody>
                    <a:bodyPr/>
                    <a:lstStyle/>
                    <a:p>
                      <a:pPr algn="ctr"/>
                      <a:r>
                        <a:rPr lang="en-US" sz="2400" dirty="0"/>
                        <a:t>Lost</a:t>
                      </a:r>
                    </a:p>
                  </a:txBody>
                  <a:tcPr/>
                </a:tc>
                <a:tc>
                  <a:txBody>
                    <a:bodyPr/>
                    <a:lstStyle/>
                    <a:p>
                      <a:pPr algn="ctr"/>
                      <a:r>
                        <a:rPr lang="en-US" sz="2400" dirty="0"/>
                        <a:t>Safe</a:t>
                      </a:r>
                    </a:p>
                  </a:txBody>
                  <a:tcPr/>
                </a:tc>
                <a:extLst>
                  <a:ext uri="{0D108BD9-81ED-4DB2-BD59-A6C34878D82A}">
                    <a16:rowId xmlns:a16="http://schemas.microsoft.com/office/drawing/2014/main" val="3332752241"/>
                  </a:ext>
                </a:extLst>
              </a:tr>
              <a:tr h="549060">
                <a:tc>
                  <a:txBody>
                    <a:bodyPr/>
                    <a:lstStyle/>
                    <a:p>
                      <a:pPr algn="ctr"/>
                      <a:r>
                        <a:rPr lang="en-US" sz="2400" dirty="0"/>
                        <a:t>Stolen</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3706788019"/>
                  </a:ext>
                </a:extLst>
              </a:tr>
              <a:tr h="549060">
                <a:tc>
                  <a:txBody>
                    <a:bodyPr/>
                    <a:lstStyle/>
                    <a:p>
                      <a:pPr algn="ctr"/>
                      <a:r>
                        <a:rPr lang="en-US" sz="2400" dirty="0"/>
                        <a:t>Leaked</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364161627"/>
                  </a:ext>
                </a:extLst>
              </a:tr>
              <a:tr h="549060">
                <a:tc>
                  <a:txBody>
                    <a:bodyPr/>
                    <a:lstStyle/>
                    <a:p>
                      <a:pPr algn="ctr"/>
                      <a:r>
                        <a:rPr lang="en-US" sz="2400" dirty="0"/>
                        <a:t>Lost</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2765728417"/>
                  </a:ext>
                </a:extLst>
              </a:tr>
              <a:tr h="549060">
                <a:tc>
                  <a:txBody>
                    <a:bodyPr/>
                    <a:lstStyle/>
                    <a:p>
                      <a:pPr algn="ctr"/>
                      <a:r>
                        <a:rPr lang="en-US" sz="2400" dirty="0"/>
                        <a:t>Safe</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2252425480"/>
                  </a:ext>
                </a:extLst>
              </a:tr>
            </a:tbl>
          </a:graphicData>
        </a:graphic>
      </p:graphicFrame>
      <p:pic>
        <p:nvPicPr>
          <p:cNvPr id="17" name="Graphic 16" descr="Close with solid fill">
            <a:extLst>
              <a:ext uri="{FF2B5EF4-FFF2-40B4-BE49-F238E27FC236}">
                <a16:creationId xmlns:a16="http://schemas.microsoft.com/office/drawing/2014/main" id="{0FA7FF20-6BE8-AA1F-972D-DB9BF8411F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31766" y="2916643"/>
            <a:ext cx="552036" cy="552036"/>
          </a:xfrm>
          <a:prstGeom prst="rect">
            <a:avLst/>
          </a:prstGeom>
        </p:spPr>
      </p:pic>
      <p:pic>
        <p:nvPicPr>
          <p:cNvPr id="18" name="Graphic 17" descr="Close with solid fill">
            <a:extLst>
              <a:ext uri="{FF2B5EF4-FFF2-40B4-BE49-F238E27FC236}">
                <a16:creationId xmlns:a16="http://schemas.microsoft.com/office/drawing/2014/main" id="{D973AD5F-B872-7DBB-FEC6-7B809B8461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08899" y="2916643"/>
            <a:ext cx="552036" cy="552036"/>
          </a:xfrm>
          <a:prstGeom prst="rect">
            <a:avLst/>
          </a:prstGeom>
        </p:spPr>
      </p:pic>
      <p:pic>
        <p:nvPicPr>
          <p:cNvPr id="19" name="Graphic 18" descr="Close with solid fill">
            <a:extLst>
              <a:ext uri="{FF2B5EF4-FFF2-40B4-BE49-F238E27FC236}">
                <a16:creationId xmlns:a16="http://schemas.microsoft.com/office/drawing/2014/main" id="{94CB800D-8F57-6A21-753A-0C52D25901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41750" y="2916643"/>
            <a:ext cx="552036" cy="552036"/>
          </a:xfrm>
          <a:prstGeom prst="rect">
            <a:avLst/>
          </a:prstGeom>
        </p:spPr>
      </p:pic>
      <p:pic>
        <p:nvPicPr>
          <p:cNvPr id="21" name="Graphic 20" descr="Close with solid fill">
            <a:extLst>
              <a:ext uri="{FF2B5EF4-FFF2-40B4-BE49-F238E27FC236}">
                <a16:creationId xmlns:a16="http://schemas.microsoft.com/office/drawing/2014/main" id="{EAE99695-3016-79AB-E8EE-0CF5A4E401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31766" y="3449826"/>
            <a:ext cx="552036" cy="552036"/>
          </a:xfrm>
          <a:prstGeom prst="rect">
            <a:avLst/>
          </a:prstGeom>
        </p:spPr>
      </p:pic>
      <p:pic>
        <p:nvPicPr>
          <p:cNvPr id="22" name="Graphic 21" descr="Close with solid fill">
            <a:extLst>
              <a:ext uri="{FF2B5EF4-FFF2-40B4-BE49-F238E27FC236}">
                <a16:creationId xmlns:a16="http://schemas.microsoft.com/office/drawing/2014/main" id="{C92CD750-0FEF-206F-5912-332D8D81D2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08899" y="3453824"/>
            <a:ext cx="552036" cy="552036"/>
          </a:xfrm>
          <a:prstGeom prst="rect">
            <a:avLst/>
          </a:prstGeom>
        </p:spPr>
      </p:pic>
      <p:pic>
        <p:nvPicPr>
          <p:cNvPr id="23" name="Graphic 22" descr="Close with solid fill">
            <a:extLst>
              <a:ext uri="{FF2B5EF4-FFF2-40B4-BE49-F238E27FC236}">
                <a16:creationId xmlns:a16="http://schemas.microsoft.com/office/drawing/2014/main" id="{5428F186-BB02-6225-8F64-46CD317187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41750" y="3453824"/>
            <a:ext cx="552036" cy="552036"/>
          </a:xfrm>
          <a:prstGeom prst="rect">
            <a:avLst/>
          </a:prstGeom>
        </p:spPr>
      </p:pic>
      <p:pic>
        <p:nvPicPr>
          <p:cNvPr id="25" name="Graphic 24" descr="Close with solid fill">
            <a:extLst>
              <a:ext uri="{FF2B5EF4-FFF2-40B4-BE49-F238E27FC236}">
                <a16:creationId xmlns:a16="http://schemas.microsoft.com/office/drawing/2014/main" id="{757825BD-1611-D2B2-E60E-E7612ACFE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31766" y="3971183"/>
            <a:ext cx="552036" cy="552036"/>
          </a:xfrm>
          <a:prstGeom prst="rect">
            <a:avLst/>
          </a:prstGeom>
        </p:spPr>
      </p:pic>
      <p:pic>
        <p:nvPicPr>
          <p:cNvPr id="26" name="Graphic 25" descr="Close with solid fill">
            <a:extLst>
              <a:ext uri="{FF2B5EF4-FFF2-40B4-BE49-F238E27FC236}">
                <a16:creationId xmlns:a16="http://schemas.microsoft.com/office/drawing/2014/main" id="{D8031CC8-E9F3-F7BD-3842-36EB04DB19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08899" y="3971183"/>
            <a:ext cx="552036" cy="552036"/>
          </a:xfrm>
          <a:prstGeom prst="rect">
            <a:avLst/>
          </a:prstGeom>
        </p:spPr>
      </p:pic>
      <p:pic>
        <p:nvPicPr>
          <p:cNvPr id="27" name="Graphic 26" descr="Close with solid fill">
            <a:extLst>
              <a:ext uri="{FF2B5EF4-FFF2-40B4-BE49-F238E27FC236}">
                <a16:creationId xmlns:a16="http://schemas.microsoft.com/office/drawing/2014/main" id="{62206ECB-AF53-CAF2-01C7-5A848448BB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41750" y="3971183"/>
            <a:ext cx="552036" cy="552036"/>
          </a:xfrm>
          <a:prstGeom prst="rect">
            <a:avLst/>
          </a:prstGeom>
        </p:spPr>
      </p:pic>
      <p:sp>
        <p:nvSpPr>
          <p:cNvPr id="33" name="TextBox 32">
            <a:extLst>
              <a:ext uri="{FF2B5EF4-FFF2-40B4-BE49-F238E27FC236}">
                <a16:creationId xmlns:a16="http://schemas.microsoft.com/office/drawing/2014/main" id="{05DB39F7-744A-4F83-B143-6696106A53EE}"/>
              </a:ext>
            </a:extLst>
          </p:cNvPr>
          <p:cNvSpPr txBox="1"/>
          <p:nvPr/>
        </p:nvSpPr>
        <p:spPr>
          <a:xfrm>
            <a:off x="555701" y="908191"/>
            <a:ext cx="10495822" cy="1200329"/>
          </a:xfrm>
          <a:prstGeom prst="rect">
            <a:avLst/>
          </a:prstGeom>
          <a:noFill/>
        </p:spPr>
        <p:txBody>
          <a:bodyPr wrap="none" rtlCol="0">
            <a:spAutoFit/>
          </a:bodyPr>
          <a:lstStyle/>
          <a:p>
            <a:r>
              <a:rPr lang="en-US" sz="3600" b="1" dirty="0"/>
              <a:t>Otherwise</a:t>
            </a:r>
            <a:r>
              <a:rPr lang="en-US" sz="3600" dirty="0"/>
              <a:t> attacker has superset of owner credentials.</a:t>
            </a:r>
          </a:p>
          <a:p>
            <a:r>
              <a:rPr lang="en-US" sz="3600" dirty="0"/>
              <a:t>If user had winning strategy then so does the attacker. </a:t>
            </a:r>
            <a:endParaRPr lang="en-IL" sz="3600" dirty="0"/>
          </a:p>
        </p:txBody>
      </p:sp>
    </p:spTree>
    <p:extLst>
      <p:ext uri="{BB962C8B-B14F-4D97-AF65-F5344CB8AC3E}">
        <p14:creationId xmlns:p14="http://schemas.microsoft.com/office/powerpoint/2010/main" val="34620073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5">
            <a:extLst>
              <a:ext uri="{FF2B5EF4-FFF2-40B4-BE49-F238E27FC236}">
                <a16:creationId xmlns:a16="http://schemas.microsoft.com/office/drawing/2014/main" id="{3BC514EF-D035-DEE0-5638-3B4163D909B4}"/>
              </a:ext>
            </a:extLst>
          </p:cNvPr>
          <p:cNvGraphicFramePr>
            <a:graphicFrameLocks noGrp="1"/>
          </p:cNvGraphicFramePr>
          <p:nvPr/>
        </p:nvGraphicFramePr>
        <p:xfrm>
          <a:off x="1479886" y="2359772"/>
          <a:ext cx="8983580" cy="2745300"/>
        </p:xfrm>
        <a:graphic>
          <a:graphicData uri="http://schemas.openxmlformats.org/drawingml/2006/table">
            <a:tbl>
              <a:tblPr firstRow="1" firstCol="1">
                <a:tableStyleId>{21E4AEA4-8DFA-4A89-87EB-49C32662AFE0}</a:tableStyleId>
              </a:tblPr>
              <a:tblGrid>
                <a:gridCol w="1900990">
                  <a:extLst>
                    <a:ext uri="{9D8B030D-6E8A-4147-A177-3AD203B41FA5}">
                      <a16:colId xmlns:a16="http://schemas.microsoft.com/office/drawing/2014/main" val="3846206249"/>
                    </a:ext>
                  </a:extLst>
                </a:gridCol>
                <a:gridCol w="1692442">
                  <a:extLst>
                    <a:ext uri="{9D8B030D-6E8A-4147-A177-3AD203B41FA5}">
                      <a16:colId xmlns:a16="http://schemas.microsoft.com/office/drawing/2014/main" val="407943355"/>
                    </a:ext>
                  </a:extLst>
                </a:gridCol>
                <a:gridCol w="1796716">
                  <a:extLst>
                    <a:ext uri="{9D8B030D-6E8A-4147-A177-3AD203B41FA5}">
                      <a16:colId xmlns:a16="http://schemas.microsoft.com/office/drawing/2014/main" val="3212117648"/>
                    </a:ext>
                  </a:extLst>
                </a:gridCol>
                <a:gridCol w="1796716">
                  <a:extLst>
                    <a:ext uri="{9D8B030D-6E8A-4147-A177-3AD203B41FA5}">
                      <a16:colId xmlns:a16="http://schemas.microsoft.com/office/drawing/2014/main" val="3220865350"/>
                    </a:ext>
                  </a:extLst>
                </a:gridCol>
                <a:gridCol w="1796716">
                  <a:extLst>
                    <a:ext uri="{9D8B030D-6E8A-4147-A177-3AD203B41FA5}">
                      <a16:colId xmlns:a16="http://schemas.microsoft.com/office/drawing/2014/main" val="2437188302"/>
                    </a:ext>
                  </a:extLst>
                </a:gridCol>
              </a:tblGrid>
              <a:tr h="549060">
                <a:tc>
                  <a:txBody>
                    <a:bodyPr/>
                    <a:lstStyle/>
                    <a:p>
                      <a:pPr algn="ctr"/>
                      <a:endParaRPr lang="en-US" sz="2400" dirty="0"/>
                    </a:p>
                  </a:txBody>
                  <a:tcPr>
                    <a:lnTlToBr w="38100" cap="flat" cmpd="sng" algn="ctr">
                      <a:solidFill>
                        <a:schemeClr val="bg1"/>
                      </a:solidFill>
                      <a:prstDash val="solid"/>
                      <a:round/>
                      <a:headEnd type="none" w="med" len="med"/>
                      <a:tailEnd type="none" w="med" len="med"/>
                    </a:lnTlToBr>
                  </a:tcPr>
                </a:tc>
                <a:tc>
                  <a:txBody>
                    <a:bodyPr/>
                    <a:lstStyle/>
                    <a:p>
                      <a:pPr algn="ctr"/>
                      <a:r>
                        <a:rPr lang="en-US" sz="2400" dirty="0"/>
                        <a:t>Stolen</a:t>
                      </a:r>
                    </a:p>
                  </a:txBody>
                  <a:tcPr/>
                </a:tc>
                <a:tc>
                  <a:txBody>
                    <a:bodyPr/>
                    <a:lstStyle/>
                    <a:p>
                      <a:pPr algn="ctr"/>
                      <a:r>
                        <a:rPr lang="en-US" sz="2400" dirty="0"/>
                        <a:t>Leaked</a:t>
                      </a:r>
                    </a:p>
                  </a:txBody>
                  <a:tcPr/>
                </a:tc>
                <a:tc>
                  <a:txBody>
                    <a:bodyPr/>
                    <a:lstStyle/>
                    <a:p>
                      <a:pPr algn="ctr"/>
                      <a:r>
                        <a:rPr lang="en-US" sz="2400" dirty="0"/>
                        <a:t>Lost</a:t>
                      </a:r>
                    </a:p>
                  </a:txBody>
                  <a:tcPr/>
                </a:tc>
                <a:tc>
                  <a:txBody>
                    <a:bodyPr/>
                    <a:lstStyle/>
                    <a:p>
                      <a:pPr algn="ctr"/>
                      <a:r>
                        <a:rPr lang="en-US" sz="2400" dirty="0"/>
                        <a:t>Safe</a:t>
                      </a:r>
                    </a:p>
                  </a:txBody>
                  <a:tcPr/>
                </a:tc>
                <a:extLst>
                  <a:ext uri="{0D108BD9-81ED-4DB2-BD59-A6C34878D82A}">
                    <a16:rowId xmlns:a16="http://schemas.microsoft.com/office/drawing/2014/main" val="3332752241"/>
                  </a:ext>
                </a:extLst>
              </a:tr>
              <a:tr h="549060">
                <a:tc>
                  <a:txBody>
                    <a:bodyPr/>
                    <a:lstStyle/>
                    <a:p>
                      <a:pPr algn="ctr"/>
                      <a:r>
                        <a:rPr lang="en-US" sz="2400" dirty="0"/>
                        <a:t>Stolen</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3706788019"/>
                  </a:ext>
                </a:extLst>
              </a:tr>
              <a:tr h="549060">
                <a:tc>
                  <a:txBody>
                    <a:bodyPr/>
                    <a:lstStyle/>
                    <a:p>
                      <a:pPr algn="ctr"/>
                      <a:r>
                        <a:rPr lang="en-US" sz="2400" dirty="0"/>
                        <a:t>Leaked</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364161627"/>
                  </a:ext>
                </a:extLst>
              </a:tr>
              <a:tr h="549060">
                <a:tc>
                  <a:txBody>
                    <a:bodyPr/>
                    <a:lstStyle/>
                    <a:p>
                      <a:pPr algn="ctr"/>
                      <a:r>
                        <a:rPr lang="en-US" sz="2400" dirty="0"/>
                        <a:t>Lost</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2765728417"/>
                  </a:ext>
                </a:extLst>
              </a:tr>
              <a:tr h="549060">
                <a:tc>
                  <a:txBody>
                    <a:bodyPr/>
                    <a:lstStyle/>
                    <a:p>
                      <a:pPr algn="ctr"/>
                      <a:r>
                        <a:rPr lang="en-US" sz="2400" dirty="0"/>
                        <a:t>Safe</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2252425480"/>
                  </a:ext>
                </a:extLst>
              </a:tr>
            </a:tbl>
          </a:graphicData>
        </a:graphic>
      </p:graphicFrame>
      <p:pic>
        <p:nvPicPr>
          <p:cNvPr id="20" name="Graphic 19" descr="Close with solid fill">
            <a:extLst>
              <a:ext uri="{FF2B5EF4-FFF2-40B4-BE49-F238E27FC236}">
                <a16:creationId xmlns:a16="http://schemas.microsoft.com/office/drawing/2014/main" id="{E1209BD0-549F-9CC5-6264-036B72045C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9046" y="2881716"/>
            <a:ext cx="552036" cy="552036"/>
          </a:xfrm>
          <a:prstGeom prst="rect">
            <a:avLst/>
          </a:prstGeom>
        </p:spPr>
      </p:pic>
      <p:pic>
        <p:nvPicPr>
          <p:cNvPr id="28" name="Graphic 7" descr="Checkmark">
            <a:extLst>
              <a:ext uri="{FF2B5EF4-FFF2-40B4-BE49-F238E27FC236}">
                <a16:creationId xmlns:a16="http://schemas.microsoft.com/office/drawing/2014/main" id="{C86005F2-49CE-A819-2AF1-BE2B0F1F3C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31766" y="4579801"/>
            <a:ext cx="552036" cy="552036"/>
          </a:xfrm>
          <a:prstGeom prst="rect">
            <a:avLst/>
          </a:prstGeom>
        </p:spPr>
      </p:pic>
      <p:sp>
        <p:nvSpPr>
          <p:cNvPr id="3" name="Arrow: Right 2">
            <a:extLst>
              <a:ext uri="{FF2B5EF4-FFF2-40B4-BE49-F238E27FC236}">
                <a16:creationId xmlns:a16="http://schemas.microsoft.com/office/drawing/2014/main" id="{708DEB12-7364-45AF-8258-BADB84565B73}"/>
              </a:ext>
            </a:extLst>
          </p:cNvPr>
          <p:cNvSpPr/>
          <p:nvPr/>
        </p:nvSpPr>
        <p:spPr>
          <a:xfrm rot="20478631">
            <a:off x="4936009" y="3691632"/>
            <a:ext cx="3999345" cy="552036"/>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 name="Title 5">
            <a:extLst>
              <a:ext uri="{FF2B5EF4-FFF2-40B4-BE49-F238E27FC236}">
                <a16:creationId xmlns:a16="http://schemas.microsoft.com/office/drawing/2014/main" id="{54CCAFFC-6520-47A2-A06F-87CCD7EF6075}"/>
              </a:ext>
            </a:extLst>
          </p:cNvPr>
          <p:cNvSpPr>
            <a:spLocks noGrp="1"/>
          </p:cNvSpPr>
          <p:nvPr>
            <p:ph type="title"/>
          </p:nvPr>
        </p:nvSpPr>
        <p:spPr/>
        <p:txBody>
          <a:bodyPr/>
          <a:lstStyle/>
          <a:p>
            <a:r>
              <a:rPr lang="en-US" dirty="0"/>
              <a:t>Complement Fails</a:t>
            </a:r>
            <a:endParaRPr lang="en-IL" dirty="0"/>
          </a:p>
        </p:txBody>
      </p:sp>
      <p:sp>
        <p:nvSpPr>
          <p:cNvPr id="9" name="TextBox 8">
            <a:extLst>
              <a:ext uri="{FF2B5EF4-FFF2-40B4-BE49-F238E27FC236}">
                <a16:creationId xmlns:a16="http://schemas.microsoft.com/office/drawing/2014/main" id="{84CF05A3-4958-4183-9A0C-F1E73EB15144}"/>
              </a:ext>
            </a:extLst>
          </p:cNvPr>
          <p:cNvSpPr txBox="1"/>
          <p:nvPr/>
        </p:nvSpPr>
        <p:spPr>
          <a:xfrm>
            <a:off x="555701" y="908191"/>
            <a:ext cx="11184743" cy="1200329"/>
          </a:xfrm>
          <a:prstGeom prst="rect">
            <a:avLst/>
          </a:prstGeom>
          <a:noFill/>
        </p:spPr>
        <p:txBody>
          <a:bodyPr wrap="square" rtlCol="0">
            <a:spAutoFit/>
          </a:bodyPr>
          <a:lstStyle/>
          <a:p>
            <a:r>
              <a:rPr lang="en-US" sz="3600" b="1" dirty="0"/>
              <a:t>Reason</a:t>
            </a:r>
            <a:r>
              <a:rPr lang="en-US" sz="3600" dirty="0"/>
              <a:t>: In complement the attacker can behave as the user in original. </a:t>
            </a:r>
            <a:endParaRPr lang="en-IL" sz="3600" dirty="0"/>
          </a:p>
        </p:txBody>
      </p:sp>
    </p:spTree>
    <p:extLst>
      <p:ext uri="{BB962C8B-B14F-4D97-AF65-F5344CB8AC3E}">
        <p14:creationId xmlns:p14="http://schemas.microsoft.com/office/powerpoint/2010/main" val="742524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206A9-9AF5-9102-A8B2-B1F431FC3EF5}"/>
              </a:ext>
            </a:extLst>
          </p:cNvPr>
          <p:cNvSpPr>
            <a:spLocks noGrp="1"/>
          </p:cNvSpPr>
          <p:nvPr>
            <p:ph type="title"/>
          </p:nvPr>
        </p:nvSpPr>
        <p:spPr/>
        <p:txBody>
          <a:bodyPr/>
          <a:lstStyle/>
          <a:p>
            <a:r>
              <a:rPr lang="en-US" dirty="0"/>
              <a:t>Complete Maximal Sets</a:t>
            </a:r>
          </a:p>
        </p:txBody>
      </p:sp>
      <p:pic>
        <p:nvPicPr>
          <p:cNvPr id="24" name="Graphic 23" descr="Jail with solid fill">
            <a:extLst>
              <a:ext uri="{FF2B5EF4-FFF2-40B4-BE49-F238E27FC236}">
                <a16:creationId xmlns:a16="http://schemas.microsoft.com/office/drawing/2014/main" id="{A97D78D1-219A-45AF-8EA4-7D96F6F1CD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0069" y="5056189"/>
            <a:ext cx="1325904" cy="1325904"/>
          </a:xfrm>
          <a:prstGeom prst="rect">
            <a:avLst/>
          </a:prstGeom>
        </p:spPr>
      </p:pic>
      <p:pic>
        <p:nvPicPr>
          <p:cNvPr id="25" name="Graphic 24" descr="Jail with solid fill">
            <a:extLst>
              <a:ext uri="{FF2B5EF4-FFF2-40B4-BE49-F238E27FC236}">
                <a16:creationId xmlns:a16="http://schemas.microsoft.com/office/drawing/2014/main" id="{9C2CFCA7-200E-4A21-B21C-51D316741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44216" y="837779"/>
            <a:ext cx="1325904" cy="1325904"/>
          </a:xfrm>
          <a:prstGeom prst="rect">
            <a:avLst/>
          </a:prstGeom>
        </p:spPr>
      </p:pic>
      <p:cxnSp>
        <p:nvCxnSpPr>
          <p:cNvPr id="26" name="Straight Arrow Connector 25">
            <a:extLst>
              <a:ext uri="{FF2B5EF4-FFF2-40B4-BE49-F238E27FC236}">
                <a16:creationId xmlns:a16="http://schemas.microsoft.com/office/drawing/2014/main" id="{39AB3A0B-5421-47E8-A313-098D6749E997}"/>
              </a:ext>
            </a:extLst>
          </p:cNvPr>
          <p:cNvCxnSpPr>
            <a:cxnSpLocks/>
          </p:cNvCxnSpPr>
          <p:nvPr/>
        </p:nvCxnSpPr>
        <p:spPr>
          <a:xfrm flipV="1">
            <a:off x="3163021" y="1927654"/>
            <a:ext cx="2180013" cy="3373395"/>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p:pic>
        <p:nvPicPr>
          <p:cNvPr id="27" name="Graphic 26" descr="Jail with solid fill">
            <a:extLst>
              <a:ext uri="{FF2B5EF4-FFF2-40B4-BE49-F238E27FC236}">
                <a16:creationId xmlns:a16="http://schemas.microsoft.com/office/drawing/2014/main" id="{0286E34D-D1C2-4A7F-AC5F-A698D3FD63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3649" y="5402639"/>
            <a:ext cx="1325904" cy="1325904"/>
          </a:xfrm>
          <a:prstGeom prst="rect">
            <a:avLst/>
          </a:prstGeom>
        </p:spPr>
      </p:pic>
      <p:pic>
        <p:nvPicPr>
          <p:cNvPr id="29" name="Graphic 28" descr="Jail with solid fill">
            <a:extLst>
              <a:ext uri="{FF2B5EF4-FFF2-40B4-BE49-F238E27FC236}">
                <a16:creationId xmlns:a16="http://schemas.microsoft.com/office/drawing/2014/main" id="{FE4D3565-A52B-4106-9DC9-FD67EB5308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23618" y="4922566"/>
            <a:ext cx="1325904" cy="1325904"/>
          </a:xfrm>
          <a:prstGeom prst="rect">
            <a:avLst/>
          </a:prstGeom>
        </p:spPr>
      </p:pic>
      <p:pic>
        <p:nvPicPr>
          <p:cNvPr id="31" name="Graphic 30" descr="Jail with solid fill">
            <a:extLst>
              <a:ext uri="{FF2B5EF4-FFF2-40B4-BE49-F238E27FC236}">
                <a16:creationId xmlns:a16="http://schemas.microsoft.com/office/drawing/2014/main" id="{2E85A427-B4D1-47CC-AD76-43F2285555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23732" y="3163492"/>
            <a:ext cx="1325904" cy="1325904"/>
          </a:xfrm>
          <a:prstGeom prst="rect">
            <a:avLst/>
          </a:prstGeom>
        </p:spPr>
      </p:pic>
      <p:pic>
        <p:nvPicPr>
          <p:cNvPr id="32" name="Graphic 31" descr="Jail with solid fill">
            <a:extLst>
              <a:ext uri="{FF2B5EF4-FFF2-40B4-BE49-F238E27FC236}">
                <a16:creationId xmlns:a16="http://schemas.microsoft.com/office/drawing/2014/main" id="{2EA66843-B6E9-4833-8D84-70693C251F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44090" y="837779"/>
            <a:ext cx="1325904" cy="1325904"/>
          </a:xfrm>
          <a:prstGeom prst="rect">
            <a:avLst/>
          </a:prstGeom>
        </p:spPr>
      </p:pic>
      <p:cxnSp>
        <p:nvCxnSpPr>
          <p:cNvPr id="33" name="Straight Arrow Connector 32">
            <a:extLst>
              <a:ext uri="{FF2B5EF4-FFF2-40B4-BE49-F238E27FC236}">
                <a16:creationId xmlns:a16="http://schemas.microsoft.com/office/drawing/2014/main" id="{D5E4590E-B994-4E57-9327-1113CA58202B}"/>
              </a:ext>
            </a:extLst>
          </p:cNvPr>
          <p:cNvCxnSpPr>
            <a:cxnSpLocks/>
          </p:cNvCxnSpPr>
          <p:nvPr/>
        </p:nvCxnSpPr>
        <p:spPr>
          <a:xfrm flipV="1">
            <a:off x="5343034" y="4281778"/>
            <a:ext cx="846966" cy="1297572"/>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6295CB7D-3E9B-448F-9906-BDD72A2EADC3}"/>
              </a:ext>
            </a:extLst>
          </p:cNvPr>
          <p:cNvCxnSpPr>
            <a:cxnSpLocks/>
          </p:cNvCxnSpPr>
          <p:nvPr/>
        </p:nvCxnSpPr>
        <p:spPr>
          <a:xfrm flipV="1">
            <a:off x="6854115" y="2042807"/>
            <a:ext cx="1552927" cy="1268804"/>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2E314CDD-463D-4AEB-B232-F6F98B63B08C}"/>
              </a:ext>
            </a:extLst>
          </p:cNvPr>
          <p:cNvCxnSpPr>
            <a:cxnSpLocks/>
          </p:cNvCxnSpPr>
          <p:nvPr/>
        </p:nvCxnSpPr>
        <p:spPr>
          <a:xfrm flipH="1" flipV="1">
            <a:off x="5307168" y="1927654"/>
            <a:ext cx="1365688" cy="1383957"/>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36" name="Straight Arrow Connector 35">
            <a:extLst>
              <a:ext uri="{FF2B5EF4-FFF2-40B4-BE49-F238E27FC236}">
                <a16:creationId xmlns:a16="http://schemas.microsoft.com/office/drawing/2014/main" id="{F91F6B27-5CB0-40A8-804F-95E329A8E737}"/>
              </a:ext>
            </a:extLst>
          </p:cNvPr>
          <p:cNvCxnSpPr>
            <a:cxnSpLocks/>
          </p:cNvCxnSpPr>
          <p:nvPr/>
        </p:nvCxnSpPr>
        <p:spPr>
          <a:xfrm flipH="1" flipV="1">
            <a:off x="8480453" y="1940057"/>
            <a:ext cx="1501747" cy="3262138"/>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5EC89E-B463-4C1F-AAFB-4E7C63FE4740}"/>
                  </a:ext>
                </a:extLst>
              </p:cNvPr>
              <p:cNvSpPr txBox="1"/>
              <p:nvPr/>
            </p:nvSpPr>
            <p:spPr>
              <a:xfrm rot="7549981">
                <a:off x="5510557" y="4906154"/>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39" name="TextBox 38">
                <a:extLst>
                  <a:ext uri="{FF2B5EF4-FFF2-40B4-BE49-F238E27FC236}">
                    <a16:creationId xmlns:a16="http://schemas.microsoft.com/office/drawing/2014/main" id="{A85EC89E-B463-4C1F-AAFB-4E7C63FE4740}"/>
                  </a:ext>
                </a:extLst>
              </p:cNvPr>
              <p:cNvSpPr txBox="1">
                <a:spLocks noRot="1" noChangeAspect="1" noMove="1" noResize="1" noEditPoints="1" noAdjustHandles="1" noChangeArrowheads="1" noChangeShapeType="1" noTextEdit="1"/>
              </p:cNvSpPr>
              <p:nvPr/>
            </p:nvSpPr>
            <p:spPr>
              <a:xfrm rot="7549981">
                <a:off x="5510557" y="4906154"/>
                <a:ext cx="777330" cy="523220"/>
              </a:xfrm>
              <a:prstGeom prst="rect">
                <a:avLst/>
              </a:prstGeom>
              <a:blipFill>
                <a:blip r:embed="rId15"/>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2C2F149-6C61-4DAE-881E-F0D6853AE864}"/>
                  </a:ext>
                </a:extLst>
              </p:cNvPr>
              <p:cNvSpPr txBox="1"/>
              <p:nvPr/>
            </p:nvSpPr>
            <p:spPr>
              <a:xfrm rot="7331625">
                <a:off x="3993941" y="3706433"/>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40" name="TextBox 39">
                <a:extLst>
                  <a:ext uri="{FF2B5EF4-FFF2-40B4-BE49-F238E27FC236}">
                    <a16:creationId xmlns:a16="http://schemas.microsoft.com/office/drawing/2014/main" id="{12C2F149-6C61-4DAE-881E-F0D6853AE864}"/>
                  </a:ext>
                </a:extLst>
              </p:cNvPr>
              <p:cNvSpPr txBox="1">
                <a:spLocks noRot="1" noChangeAspect="1" noMove="1" noResize="1" noEditPoints="1" noAdjustHandles="1" noChangeArrowheads="1" noChangeShapeType="1" noTextEdit="1"/>
              </p:cNvSpPr>
              <p:nvPr/>
            </p:nvSpPr>
            <p:spPr>
              <a:xfrm rot="7331625">
                <a:off x="3993941" y="3706433"/>
                <a:ext cx="777330" cy="523220"/>
              </a:xfrm>
              <a:prstGeom prst="rect">
                <a:avLst/>
              </a:prstGeom>
              <a:blipFill>
                <a:blip r:embed="rId16"/>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5512C99-95DF-4B1F-BE23-B087479A135F}"/>
                  </a:ext>
                </a:extLst>
              </p:cNvPr>
              <p:cNvSpPr txBox="1"/>
              <p:nvPr/>
            </p:nvSpPr>
            <p:spPr>
              <a:xfrm rot="3986270">
                <a:off x="9139787" y="3518291"/>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41" name="TextBox 40">
                <a:extLst>
                  <a:ext uri="{FF2B5EF4-FFF2-40B4-BE49-F238E27FC236}">
                    <a16:creationId xmlns:a16="http://schemas.microsoft.com/office/drawing/2014/main" id="{D5512C99-95DF-4B1F-BE23-B087479A135F}"/>
                  </a:ext>
                </a:extLst>
              </p:cNvPr>
              <p:cNvSpPr txBox="1">
                <a:spLocks noRot="1" noChangeAspect="1" noMove="1" noResize="1" noEditPoints="1" noAdjustHandles="1" noChangeArrowheads="1" noChangeShapeType="1" noTextEdit="1"/>
              </p:cNvSpPr>
              <p:nvPr/>
            </p:nvSpPr>
            <p:spPr>
              <a:xfrm rot="3986270">
                <a:off x="9139787" y="3518291"/>
                <a:ext cx="777330" cy="523220"/>
              </a:xfrm>
              <a:prstGeom prst="rect">
                <a:avLst/>
              </a:prstGeom>
              <a:blipFill>
                <a:blip r:embed="rId17"/>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994C081-3F75-4359-8DCB-BF144257A98B}"/>
                  </a:ext>
                </a:extLst>
              </p:cNvPr>
              <p:cNvSpPr txBox="1"/>
              <p:nvPr/>
            </p:nvSpPr>
            <p:spPr>
              <a:xfrm rot="8449436">
                <a:off x="6960259" y="2362912"/>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42" name="TextBox 41">
                <a:extLst>
                  <a:ext uri="{FF2B5EF4-FFF2-40B4-BE49-F238E27FC236}">
                    <a16:creationId xmlns:a16="http://schemas.microsoft.com/office/drawing/2014/main" id="{6994C081-3F75-4359-8DCB-BF144257A98B}"/>
                  </a:ext>
                </a:extLst>
              </p:cNvPr>
              <p:cNvSpPr txBox="1">
                <a:spLocks noRot="1" noChangeAspect="1" noMove="1" noResize="1" noEditPoints="1" noAdjustHandles="1" noChangeArrowheads="1" noChangeShapeType="1" noTextEdit="1"/>
              </p:cNvSpPr>
              <p:nvPr/>
            </p:nvSpPr>
            <p:spPr>
              <a:xfrm rot="8449436">
                <a:off x="6960259" y="2362912"/>
                <a:ext cx="777330" cy="523220"/>
              </a:xfrm>
              <a:prstGeom prst="rect">
                <a:avLst/>
              </a:prstGeom>
              <a:blipFill>
                <a:blip r:embed="rId18"/>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C5D7FDF-15D2-4D6D-AF3E-E131449B9FC8}"/>
                  </a:ext>
                </a:extLst>
              </p:cNvPr>
              <p:cNvSpPr txBox="1"/>
              <p:nvPr/>
            </p:nvSpPr>
            <p:spPr>
              <a:xfrm rot="2915701">
                <a:off x="5852981" y="2283963"/>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43" name="TextBox 42">
                <a:extLst>
                  <a:ext uri="{FF2B5EF4-FFF2-40B4-BE49-F238E27FC236}">
                    <a16:creationId xmlns:a16="http://schemas.microsoft.com/office/drawing/2014/main" id="{FC5D7FDF-15D2-4D6D-AF3E-E131449B9FC8}"/>
                  </a:ext>
                </a:extLst>
              </p:cNvPr>
              <p:cNvSpPr txBox="1">
                <a:spLocks noRot="1" noChangeAspect="1" noMove="1" noResize="1" noEditPoints="1" noAdjustHandles="1" noChangeArrowheads="1" noChangeShapeType="1" noTextEdit="1"/>
              </p:cNvSpPr>
              <p:nvPr/>
            </p:nvSpPr>
            <p:spPr>
              <a:xfrm rot="2915701">
                <a:off x="5852981" y="2283963"/>
                <a:ext cx="777330" cy="523220"/>
              </a:xfrm>
              <a:prstGeom prst="rect">
                <a:avLst/>
              </a:prstGeom>
              <a:blipFill>
                <a:blip r:embed="rId19"/>
                <a:stretch>
                  <a:fillRect/>
                </a:stretch>
              </a:blipFill>
            </p:spPr>
            <p:txBody>
              <a:bodyPr/>
              <a:lstStyle/>
              <a:p>
                <a:r>
                  <a:rPr lang="en-IL">
                    <a:noFill/>
                  </a:rPr>
                  <a:t> </a:t>
                </a:r>
              </a:p>
            </p:txBody>
          </p:sp>
        </mc:Fallback>
      </mc:AlternateContent>
      <p:pic>
        <p:nvPicPr>
          <p:cNvPr id="51" name="Graphic 50" descr="Jail with solid fill">
            <a:extLst>
              <a:ext uri="{FF2B5EF4-FFF2-40B4-BE49-F238E27FC236}">
                <a16:creationId xmlns:a16="http://schemas.microsoft.com/office/drawing/2014/main" id="{B7C7EACF-7842-48D6-B0A1-534E1165EB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85568" y="5402639"/>
            <a:ext cx="1325904" cy="1325904"/>
          </a:xfrm>
          <a:prstGeom prst="rect">
            <a:avLst/>
          </a:prstGeom>
        </p:spPr>
      </p:pic>
      <p:cxnSp>
        <p:nvCxnSpPr>
          <p:cNvPr id="52" name="Straight Arrow Connector 51">
            <a:extLst>
              <a:ext uri="{FF2B5EF4-FFF2-40B4-BE49-F238E27FC236}">
                <a16:creationId xmlns:a16="http://schemas.microsoft.com/office/drawing/2014/main" id="{BF8C9A85-F360-469E-ABDD-F783F71874C4}"/>
              </a:ext>
            </a:extLst>
          </p:cNvPr>
          <p:cNvCxnSpPr>
            <a:cxnSpLocks/>
          </p:cNvCxnSpPr>
          <p:nvPr/>
        </p:nvCxnSpPr>
        <p:spPr>
          <a:xfrm flipH="1" flipV="1">
            <a:off x="7356419" y="4297232"/>
            <a:ext cx="611669" cy="1282118"/>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A68335B-A60B-4CA7-BC3A-DF2DAE695B9F}"/>
                  </a:ext>
                </a:extLst>
              </p:cNvPr>
              <p:cNvSpPr txBox="1"/>
              <p:nvPr/>
            </p:nvSpPr>
            <p:spPr>
              <a:xfrm rot="3986290">
                <a:off x="7608572" y="4709106"/>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53" name="TextBox 52">
                <a:extLst>
                  <a:ext uri="{FF2B5EF4-FFF2-40B4-BE49-F238E27FC236}">
                    <a16:creationId xmlns:a16="http://schemas.microsoft.com/office/drawing/2014/main" id="{9A68335B-A60B-4CA7-BC3A-DF2DAE695B9F}"/>
                  </a:ext>
                </a:extLst>
              </p:cNvPr>
              <p:cNvSpPr txBox="1">
                <a:spLocks noRot="1" noChangeAspect="1" noMove="1" noResize="1" noEditPoints="1" noAdjustHandles="1" noChangeArrowheads="1" noChangeShapeType="1" noTextEdit="1"/>
              </p:cNvSpPr>
              <p:nvPr/>
            </p:nvSpPr>
            <p:spPr>
              <a:xfrm rot="3986290">
                <a:off x="7608572" y="4709106"/>
                <a:ext cx="777330" cy="523220"/>
              </a:xfrm>
              <a:prstGeom prst="rect">
                <a:avLst/>
              </a:prstGeom>
              <a:blipFill>
                <a:blip r:embed="rId20"/>
                <a:stretch>
                  <a:fillRect/>
                </a:stretch>
              </a:blipFill>
            </p:spPr>
            <p:txBody>
              <a:bodyPr/>
              <a:lstStyle/>
              <a:p>
                <a:r>
                  <a:rPr lang="en-IL">
                    <a:noFill/>
                  </a:rPr>
                  <a:t> </a:t>
                </a:r>
              </a:p>
            </p:txBody>
          </p:sp>
        </mc:Fallback>
      </mc:AlternateContent>
      <p:sp>
        <p:nvSpPr>
          <p:cNvPr id="8" name="Rectangle 7">
            <a:extLst>
              <a:ext uri="{FF2B5EF4-FFF2-40B4-BE49-F238E27FC236}">
                <a16:creationId xmlns:a16="http://schemas.microsoft.com/office/drawing/2014/main" id="{389D287F-58EF-4CA1-A567-148F623FD1E9}"/>
              </a:ext>
            </a:extLst>
          </p:cNvPr>
          <p:cNvSpPr/>
          <p:nvPr/>
        </p:nvSpPr>
        <p:spPr>
          <a:xfrm>
            <a:off x="4366396" y="837778"/>
            <a:ext cx="4840575" cy="1230737"/>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7" name="TextBox 56">
            <a:extLst>
              <a:ext uri="{FF2B5EF4-FFF2-40B4-BE49-F238E27FC236}">
                <a16:creationId xmlns:a16="http://schemas.microsoft.com/office/drawing/2014/main" id="{684F0FEA-9132-4550-958F-3B8B59DE9988}"/>
              </a:ext>
            </a:extLst>
          </p:cNvPr>
          <p:cNvSpPr txBox="1"/>
          <p:nvPr/>
        </p:nvSpPr>
        <p:spPr>
          <a:xfrm>
            <a:off x="9311629" y="873701"/>
            <a:ext cx="2668562" cy="1384995"/>
          </a:xfrm>
          <a:prstGeom prst="rect">
            <a:avLst/>
          </a:prstGeom>
          <a:noFill/>
          <a:ln w="5715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Gill Sans MT" panose="020B0502020104020203"/>
                <a:ea typeface="+mn-ea"/>
                <a:cs typeface="+mn-cs"/>
              </a:rPr>
              <a:t>Complete set of maximal mechanisms</a:t>
            </a:r>
          </a:p>
        </p:txBody>
      </p:sp>
    </p:spTree>
    <p:extLst>
      <p:ext uri="{BB962C8B-B14F-4D97-AF65-F5344CB8AC3E}">
        <p14:creationId xmlns:p14="http://schemas.microsoft.com/office/powerpoint/2010/main" val="297365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206A9-9AF5-9102-A8B2-B1F431FC3EF5}"/>
              </a:ext>
            </a:extLst>
          </p:cNvPr>
          <p:cNvSpPr>
            <a:spLocks noGrp="1"/>
          </p:cNvSpPr>
          <p:nvPr>
            <p:ph type="title"/>
          </p:nvPr>
        </p:nvSpPr>
        <p:spPr/>
        <p:txBody>
          <a:bodyPr/>
          <a:lstStyle/>
          <a:p>
            <a:r>
              <a:rPr lang="en-US" dirty="0"/>
              <a:t>Complete Maximal Sets</a:t>
            </a:r>
          </a:p>
        </p:txBody>
      </p:sp>
      <p:pic>
        <p:nvPicPr>
          <p:cNvPr id="24" name="Graphic 23" descr="Jail with solid fill">
            <a:extLst>
              <a:ext uri="{FF2B5EF4-FFF2-40B4-BE49-F238E27FC236}">
                <a16:creationId xmlns:a16="http://schemas.microsoft.com/office/drawing/2014/main" id="{A97D78D1-219A-45AF-8EA4-7D96F6F1CD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0069" y="5056189"/>
            <a:ext cx="1325904" cy="1325904"/>
          </a:xfrm>
          <a:prstGeom prst="rect">
            <a:avLst/>
          </a:prstGeom>
        </p:spPr>
      </p:pic>
      <p:pic>
        <p:nvPicPr>
          <p:cNvPr id="25" name="Graphic 24" descr="Jail with solid fill">
            <a:extLst>
              <a:ext uri="{FF2B5EF4-FFF2-40B4-BE49-F238E27FC236}">
                <a16:creationId xmlns:a16="http://schemas.microsoft.com/office/drawing/2014/main" id="{9C2CFCA7-200E-4A21-B21C-51D316741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44216" y="837779"/>
            <a:ext cx="1325904" cy="1325904"/>
          </a:xfrm>
          <a:prstGeom prst="rect">
            <a:avLst/>
          </a:prstGeom>
        </p:spPr>
      </p:pic>
      <p:cxnSp>
        <p:nvCxnSpPr>
          <p:cNvPr id="26" name="Straight Arrow Connector 25">
            <a:extLst>
              <a:ext uri="{FF2B5EF4-FFF2-40B4-BE49-F238E27FC236}">
                <a16:creationId xmlns:a16="http://schemas.microsoft.com/office/drawing/2014/main" id="{39AB3A0B-5421-47E8-A313-098D6749E997}"/>
              </a:ext>
            </a:extLst>
          </p:cNvPr>
          <p:cNvCxnSpPr>
            <a:cxnSpLocks/>
          </p:cNvCxnSpPr>
          <p:nvPr/>
        </p:nvCxnSpPr>
        <p:spPr>
          <a:xfrm flipV="1">
            <a:off x="3163021" y="1927654"/>
            <a:ext cx="2180013" cy="3373395"/>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p:pic>
        <p:nvPicPr>
          <p:cNvPr id="27" name="Graphic 26" descr="Jail with solid fill">
            <a:extLst>
              <a:ext uri="{FF2B5EF4-FFF2-40B4-BE49-F238E27FC236}">
                <a16:creationId xmlns:a16="http://schemas.microsoft.com/office/drawing/2014/main" id="{0286E34D-D1C2-4A7F-AC5F-A698D3FD63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3649" y="5402639"/>
            <a:ext cx="1325904" cy="1325904"/>
          </a:xfrm>
          <a:prstGeom prst="rect">
            <a:avLst/>
          </a:prstGeom>
        </p:spPr>
      </p:pic>
      <p:pic>
        <p:nvPicPr>
          <p:cNvPr id="29" name="Graphic 28" descr="Jail with solid fill">
            <a:extLst>
              <a:ext uri="{FF2B5EF4-FFF2-40B4-BE49-F238E27FC236}">
                <a16:creationId xmlns:a16="http://schemas.microsoft.com/office/drawing/2014/main" id="{FE4D3565-A52B-4106-9DC9-FD67EB5308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23618" y="4922566"/>
            <a:ext cx="1325904" cy="1325904"/>
          </a:xfrm>
          <a:prstGeom prst="rect">
            <a:avLst/>
          </a:prstGeom>
        </p:spPr>
      </p:pic>
      <p:pic>
        <p:nvPicPr>
          <p:cNvPr id="31" name="Graphic 30" descr="Jail with solid fill">
            <a:extLst>
              <a:ext uri="{FF2B5EF4-FFF2-40B4-BE49-F238E27FC236}">
                <a16:creationId xmlns:a16="http://schemas.microsoft.com/office/drawing/2014/main" id="{2E85A427-B4D1-47CC-AD76-43F2285555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23732" y="3163492"/>
            <a:ext cx="1325904" cy="1325904"/>
          </a:xfrm>
          <a:prstGeom prst="rect">
            <a:avLst/>
          </a:prstGeom>
        </p:spPr>
      </p:pic>
      <p:pic>
        <p:nvPicPr>
          <p:cNvPr id="32" name="Graphic 31" descr="Jail with solid fill">
            <a:extLst>
              <a:ext uri="{FF2B5EF4-FFF2-40B4-BE49-F238E27FC236}">
                <a16:creationId xmlns:a16="http://schemas.microsoft.com/office/drawing/2014/main" id="{2EA66843-B6E9-4833-8D84-70693C251F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44090" y="837779"/>
            <a:ext cx="1325904" cy="1325904"/>
          </a:xfrm>
          <a:prstGeom prst="rect">
            <a:avLst/>
          </a:prstGeom>
        </p:spPr>
      </p:pic>
      <p:cxnSp>
        <p:nvCxnSpPr>
          <p:cNvPr id="33" name="Straight Arrow Connector 32">
            <a:extLst>
              <a:ext uri="{FF2B5EF4-FFF2-40B4-BE49-F238E27FC236}">
                <a16:creationId xmlns:a16="http://schemas.microsoft.com/office/drawing/2014/main" id="{D5E4590E-B994-4E57-9327-1113CA58202B}"/>
              </a:ext>
            </a:extLst>
          </p:cNvPr>
          <p:cNvCxnSpPr>
            <a:cxnSpLocks/>
          </p:cNvCxnSpPr>
          <p:nvPr/>
        </p:nvCxnSpPr>
        <p:spPr>
          <a:xfrm flipV="1">
            <a:off x="5343034" y="4281778"/>
            <a:ext cx="846966" cy="1297572"/>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6295CB7D-3E9B-448F-9906-BDD72A2EADC3}"/>
              </a:ext>
            </a:extLst>
          </p:cNvPr>
          <p:cNvCxnSpPr>
            <a:cxnSpLocks/>
          </p:cNvCxnSpPr>
          <p:nvPr/>
        </p:nvCxnSpPr>
        <p:spPr>
          <a:xfrm flipV="1">
            <a:off x="6854115" y="2042807"/>
            <a:ext cx="1552927" cy="1268804"/>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2E314CDD-463D-4AEB-B232-F6F98B63B08C}"/>
              </a:ext>
            </a:extLst>
          </p:cNvPr>
          <p:cNvCxnSpPr>
            <a:cxnSpLocks/>
          </p:cNvCxnSpPr>
          <p:nvPr/>
        </p:nvCxnSpPr>
        <p:spPr>
          <a:xfrm flipH="1" flipV="1">
            <a:off x="5307168" y="1927654"/>
            <a:ext cx="1365688" cy="1383957"/>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36" name="Straight Arrow Connector 35">
            <a:extLst>
              <a:ext uri="{FF2B5EF4-FFF2-40B4-BE49-F238E27FC236}">
                <a16:creationId xmlns:a16="http://schemas.microsoft.com/office/drawing/2014/main" id="{F91F6B27-5CB0-40A8-804F-95E329A8E737}"/>
              </a:ext>
            </a:extLst>
          </p:cNvPr>
          <p:cNvCxnSpPr>
            <a:cxnSpLocks/>
          </p:cNvCxnSpPr>
          <p:nvPr/>
        </p:nvCxnSpPr>
        <p:spPr>
          <a:xfrm flipH="1" flipV="1">
            <a:off x="8480453" y="1940057"/>
            <a:ext cx="1501747" cy="3262138"/>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85EC89E-B463-4C1F-AAFB-4E7C63FE4740}"/>
                  </a:ext>
                </a:extLst>
              </p:cNvPr>
              <p:cNvSpPr txBox="1"/>
              <p:nvPr/>
            </p:nvSpPr>
            <p:spPr>
              <a:xfrm rot="7549981">
                <a:off x="5510557" y="4906154"/>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39" name="TextBox 38">
                <a:extLst>
                  <a:ext uri="{FF2B5EF4-FFF2-40B4-BE49-F238E27FC236}">
                    <a16:creationId xmlns:a16="http://schemas.microsoft.com/office/drawing/2014/main" id="{A85EC89E-B463-4C1F-AAFB-4E7C63FE4740}"/>
                  </a:ext>
                </a:extLst>
              </p:cNvPr>
              <p:cNvSpPr txBox="1">
                <a:spLocks noRot="1" noChangeAspect="1" noMove="1" noResize="1" noEditPoints="1" noAdjustHandles="1" noChangeArrowheads="1" noChangeShapeType="1" noTextEdit="1"/>
              </p:cNvSpPr>
              <p:nvPr/>
            </p:nvSpPr>
            <p:spPr>
              <a:xfrm rot="7549981">
                <a:off x="5510557" y="4906154"/>
                <a:ext cx="777330" cy="523220"/>
              </a:xfrm>
              <a:prstGeom prst="rect">
                <a:avLst/>
              </a:prstGeom>
              <a:blipFill>
                <a:blip r:embed="rId15"/>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2C2F149-6C61-4DAE-881E-F0D6853AE864}"/>
                  </a:ext>
                </a:extLst>
              </p:cNvPr>
              <p:cNvSpPr txBox="1"/>
              <p:nvPr/>
            </p:nvSpPr>
            <p:spPr>
              <a:xfrm rot="7331625">
                <a:off x="3993941" y="3706433"/>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40" name="TextBox 39">
                <a:extLst>
                  <a:ext uri="{FF2B5EF4-FFF2-40B4-BE49-F238E27FC236}">
                    <a16:creationId xmlns:a16="http://schemas.microsoft.com/office/drawing/2014/main" id="{12C2F149-6C61-4DAE-881E-F0D6853AE864}"/>
                  </a:ext>
                </a:extLst>
              </p:cNvPr>
              <p:cNvSpPr txBox="1">
                <a:spLocks noRot="1" noChangeAspect="1" noMove="1" noResize="1" noEditPoints="1" noAdjustHandles="1" noChangeArrowheads="1" noChangeShapeType="1" noTextEdit="1"/>
              </p:cNvSpPr>
              <p:nvPr/>
            </p:nvSpPr>
            <p:spPr>
              <a:xfrm rot="7331625">
                <a:off x="3993941" y="3706433"/>
                <a:ext cx="777330" cy="523220"/>
              </a:xfrm>
              <a:prstGeom prst="rect">
                <a:avLst/>
              </a:prstGeom>
              <a:blipFill>
                <a:blip r:embed="rId16"/>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5512C99-95DF-4B1F-BE23-B087479A135F}"/>
                  </a:ext>
                </a:extLst>
              </p:cNvPr>
              <p:cNvSpPr txBox="1"/>
              <p:nvPr/>
            </p:nvSpPr>
            <p:spPr>
              <a:xfrm rot="3986270">
                <a:off x="9139787" y="3518291"/>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41" name="TextBox 40">
                <a:extLst>
                  <a:ext uri="{FF2B5EF4-FFF2-40B4-BE49-F238E27FC236}">
                    <a16:creationId xmlns:a16="http://schemas.microsoft.com/office/drawing/2014/main" id="{D5512C99-95DF-4B1F-BE23-B087479A135F}"/>
                  </a:ext>
                </a:extLst>
              </p:cNvPr>
              <p:cNvSpPr txBox="1">
                <a:spLocks noRot="1" noChangeAspect="1" noMove="1" noResize="1" noEditPoints="1" noAdjustHandles="1" noChangeArrowheads="1" noChangeShapeType="1" noTextEdit="1"/>
              </p:cNvSpPr>
              <p:nvPr/>
            </p:nvSpPr>
            <p:spPr>
              <a:xfrm rot="3986270">
                <a:off x="9139787" y="3518291"/>
                <a:ext cx="777330" cy="523220"/>
              </a:xfrm>
              <a:prstGeom prst="rect">
                <a:avLst/>
              </a:prstGeom>
              <a:blipFill>
                <a:blip r:embed="rId17"/>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994C081-3F75-4359-8DCB-BF144257A98B}"/>
                  </a:ext>
                </a:extLst>
              </p:cNvPr>
              <p:cNvSpPr txBox="1"/>
              <p:nvPr/>
            </p:nvSpPr>
            <p:spPr>
              <a:xfrm rot="8449436">
                <a:off x="6960259" y="2362912"/>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42" name="TextBox 41">
                <a:extLst>
                  <a:ext uri="{FF2B5EF4-FFF2-40B4-BE49-F238E27FC236}">
                    <a16:creationId xmlns:a16="http://schemas.microsoft.com/office/drawing/2014/main" id="{6994C081-3F75-4359-8DCB-BF144257A98B}"/>
                  </a:ext>
                </a:extLst>
              </p:cNvPr>
              <p:cNvSpPr txBox="1">
                <a:spLocks noRot="1" noChangeAspect="1" noMove="1" noResize="1" noEditPoints="1" noAdjustHandles="1" noChangeArrowheads="1" noChangeShapeType="1" noTextEdit="1"/>
              </p:cNvSpPr>
              <p:nvPr/>
            </p:nvSpPr>
            <p:spPr>
              <a:xfrm rot="8449436">
                <a:off x="6960259" y="2362912"/>
                <a:ext cx="777330" cy="523220"/>
              </a:xfrm>
              <a:prstGeom prst="rect">
                <a:avLst/>
              </a:prstGeom>
              <a:blipFill>
                <a:blip r:embed="rId18"/>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C5D7FDF-15D2-4D6D-AF3E-E131449B9FC8}"/>
                  </a:ext>
                </a:extLst>
              </p:cNvPr>
              <p:cNvSpPr txBox="1"/>
              <p:nvPr/>
            </p:nvSpPr>
            <p:spPr>
              <a:xfrm rot="2915701">
                <a:off x="5852981" y="2283963"/>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43" name="TextBox 42">
                <a:extLst>
                  <a:ext uri="{FF2B5EF4-FFF2-40B4-BE49-F238E27FC236}">
                    <a16:creationId xmlns:a16="http://schemas.microsoft.com/office/drawing/2014/main" id="{FC5D7FDF-15D2-4D6D-AF3E-E131449B9FC8}"/>
                  </a:ext>
                </a:extLst>
              </p:cNvPr>
              <p:cNvSpPr txBox="1">
                <a:spLocks noRot="1" noChangeAspect="1" noMove="1" noResize="1" noEditPoints="1" noAdjustHandles="1" noChangeArrowheads="1" noChangeShapeType="1" noTextEdit="1"/>
              </p:cNvSpPr>
              <p:nvPr/>
            </p:nvSpPr>
            <p:spPr>
              <a:xfrm rot="2915701">
                <a:off x="5852981" y="2283963"/>
                <a:ext cx="777330" cy="523220"/>
              </a:xfrm>
              <a:prstGeom prst="rect">
                <a:avLst/>
              </a:prstGeom>
              <a:blipFill>
                <a:blip r:embed="rId19"/>
                <a:stretch>
                  <a:fillRect/>
                </a:stretch>
              </a:blipFill>
            </p:spPr>
            <p:txBody>
              <a:bodyPr/>
              <a:lstStyle/>
              <a:p>
                <a:r>
                  <a:rPr lang="en-IL">
                    <a:noFill/>
                  </a:rPr>
                  <a:t> </a:t>
                </a:r>
              </a:p>
            </p:txBody>
          </p:sp>
        </mc:Fallback>
      </mc:AlternateContent>
      <p:pic>
        <p:nvPicPr>
          <p:cNvPr id="51" name="Graphic 50" descr="Jail with solid fill">
            <a:extLst>
              <a:ext uri="{FF2B5EF4-FFF2-40B4-BE49-F238E27FC236}">
                <a16:creationId xmlns:a16="http://schemas.microsoft.com/office/drawing/2014/main" id="{B7C7EACF-7842-48D6-B0A1-534E1165EB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85568" y="5402639"/>
            <a:ext cx="1325904" cy="1325904"/>
          </a:xfrm>
          <a:prstGeom prst="rect">
            <a:avLst/>
          </a:prstGeom>
        </p:spPr>
      </p:pic>
      <p:cxnSp>
        <p:nvCxnSpPr>
          <p:cNvPr id="52" name="Straight Arrow Connector 51">
            <a:extLst>
              <a:ext uri="{FF2B5EF4-FFF2-40B4-BE49-F238E27FC236}">
                <a16:creationId xmlns:a16="http://schemas.microsoft.com/office/drawing/2014/main" id="{BF8C9A85-F360-469E-ABDD-F783F71874C4}"/>
              </a:ext>
            </a:extLst>
          </p:cNvPr>
          <p:cNvCxnSpPr>
            <a:cxnSpLocks/>
          </p:cNvCxnSpPr>
          <p:nvPr/>
        </p:nvCxnSpPr>
        <p:spPr>
          <a:xfrm flipH="1" flipV="1">
            <a:off x="7356419" y="4297232"/>
            <a:ext cx="611669" cy="1282118"/>
          </a:xfrm>
          <a:prstGeom prst="straightConnector1">
            <a:avLst/>
          </a:prstGeom>
          <a:ln w="76200">
            <a:headEnd w="lg" len="lg"/>
            <a:tailEnd type="triangle" w="lg" len="lg"/>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A68335B-A60B-4CA7-BC3A-DF2DAE695B9F}"/>
                  </a:ext>
                </a:extLst>
              </p:cNvPr>
              <p:cNvSpPr txBox="1"/>
              <p:nvPr/>
            </p:nvSpPr>
            <p:spPr>
              <a:xfrm rot="3986290">
                <a:off x="7608572" y="4709106"/>
                <a:ext cx="77733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&gt;</m:t>
                      </m:r>
                    </m:oMath>
                  </m:oMathPara>
                </a14:m>
                <a:endParaRPr lang="en-IL" sz="2800" dirty="0"/>
              </a:p>
            </p:txBody>
          </p:sp>
        </mc:Choice>
        <mc:Fallback xmlns="">
          <p:sp>
            <p:nvSpPr>
              <p:cNvPr id="53" name="TextBox 52">
                <a:extLst>
                  <a:ext uri="{FF2B5EF4-FFF2-40B4-BE49-F238E27FC236}">
                    <a16:creationId xmlns:a16="http://schemas.microsoft.com/office/drawing/2014/main" id="{9A68335B-A60B-4CA7-BC3A-DF2DAE695B9F}"/>
                  </a:ext>
                </a:extLst>
              </p:cNvPr>
              <p:cNvSpPr txBox="1">
                <a:spLocks noRot="1" noChangeAspect="1" noMove="1" noResize="1" noEditPoints="1" noAdjustHandles="1" noChangeArrowheads="1" noChangeShapeType="1" noTextEdit="1"/>
              </p:cNvSpPr>
              <p:nvPr/>
            </p:nvSpPr>
            <p:spPr>
              <a:xfrm rot="3986290">
                <a:off x="7608572" y="4709106"/>
                <a:ext cx="777330" cy="523220"/>
              </a:xfrm>
              <a:prstGeom prst="rect">
                <a:avLst/>
              </a:prstGeom>
              <a:blipFill>
                <a:blip r:embed="rId20"/>
                <a:stretch>
                  <a:fillRect/>
                </a:stretch>
              </a:blipFill>
            </p:spPr>
            <p:txBody>
              <a:bodyPr/>
              <a:lstStyle/>
              <a:p>
                <a:r>
                  <a:rPr lang="en-IL">
                    <a:noFill/>
                  </a:rPr>
                  <a:t> </a:t>
                </a:r>
              </a:p>
            </p:txBody>
          </p:sp>
        </mc:Fallback>
      </mc:AlternateContent>
      <p:sp>
        <p:nvSpPr>
          <p:cNvPr id="8" name="Rectangle 7">
            <a:extLst>
              <a:ext uri="{FF2B5EF4-FFF2-40B4-BE49-F238E27FC236}">
                <a16:creationId xmlns:a16="http://schemas.microsoft.com/office/drawing/2014/main" id="{389D287F-58EF-4CA1-A567-148F623FD1E9}"/>
              </a:ext>
            </a:extLst>
          </p:cNvPr>
          <p:cNvSpPr/>
          <p:nvPr/>
        </p:nvSpPr>
        <p:spPr>
          <a:xfrm>
            <a:off x="4366396" y="837778"/>
            <a:ext cx="4840575" cy="1230737"/>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7" name="TextBox 56">
            <a:extLst>
              <a:ext uri="{FF2B5EF4-FFF2-40B4-BE49-F238E27FC236}">
                <a16:creationId xmlns:a16="http://schemas.microsoft.com/office/drawing/2014/main" id="{684F0FEA-9132-4550-958F-3B8B59DE9988}"/>
              </a:ext>
            </a:extLst>
          </p:cNvPr>
          <p:cNvSpPr txBox="1"/>
          <p:nvPr/>
        </p:nvSpPr>
        <p:spPr>
          <a:xfrm>
            <a:off x="9311629" y="873701"/>
            <a:ext cx="2668562" cy="1384995"/>
          </a:xfrm>
          <a:prstGeom prst="rect">
            <a:avLst/>
          </a:prstGeom>
          <a:noFill/>
          <a:ln w="5715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Gill Sans MT" panose="020B0502020104020203"/>
                <a:ea typeface="+mn-ea"/>
                <a:cs typeface="+mn-cs"/>
              </a:rPr>
              <a:t>Complete set of maximal mechanisms</a:t>
            </a:r>
          </a:p>
        </p:txBody>
      </p:sp>
      <p:sp>
        <p:nvSpPr>
          <p:cNvPr id="3" name="Speech Bubble: Rectangle 2">
            <a:extLst>
              <a:ext uri="{FF2B5EF4-FFF2-40B4-BE49-F238E27FC236}">
                <a16:creationId xmlns:a16="http://schemas.microsoft.com/office/drawing/2014/main" id="{6F7CCF7F-454F-4117-BE65-5E5B9C7D43AA}"/>
              </a:ext>
            </a:extLst>
          </p:cNvPr>
          <p:cNvSpPr/>
          <p:nvPr/>
        </p:nvSpPr>
        <p:spPr>
          <a:xfrm>
            <a:off x="169926" y="1693836"/>
            <a:ext cx="2396522" cy="2062103"/>
          </a:xfrm>
          <a:prstGeom prst="wedgeRectCallout">
            <a:avLst>
              <a:gd name="adj1" fmla="val 121674"/>
              <a:gd name="adj2" fmla="val -69450"/>
            </a:avLst>
          </a:prstGeom>
          <a:ln/>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algn="ctr"/>
            <a:r>
              <a:rPr lang="en-US" sz="3200" dirty="0"/>
              <a:t>Optimal in this set </a:t>
            </a:r>
            <a:br>
              <a:rPr lang="en-US" sz="3200" dirty="0"/>
            </a:br>
            <a:r>
              <a:rPr lang="en-US" sz="3200" dirty="0"/>
              <a:t>(if we have probabilities)</a:t>
            </a:r>
            <a:endParaRPr lang="en-IL" sz="3200" dirty="0"/>
          </a:p>
        </p:txBody>
      </p:sp>
    </p:spTree>
    <p:extLst>
      <p:ext uri="{BB962C8B-B14F-4D97-AF65-F5344CB8AC3E}">
        <p14:creationId xmlns:p14="http://schemas.microsoft.com/office/powerpoint/2010/main" val="135739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334A5-4BD3-168C-5C31-2534CBFD24F3}"/>
              </a:ext>
            </a:extLst>
          </p:cNvPr>
          <p:cNvSpPr>
            <a:spLocks noGrp="1"/>
          </p:cNvSpPr>
          <p:nvPr>
            <p:ph type="title"/>
          </p:nvPr>
        </p:nvSpPr>
        <p:spPr/>
        <p:txBody>
          <a:bodyPr/>
          <a:lstStyle/>
          <a:p>
            <a:r>
              <a:rPr lang="en-US" dirty="0"/>
              <a:t>Maximal mechanisms</a:t>
            </a:r>
          </a:p>
        </p:txBody>
      </p:sp>
      <p:sp>
        <p:nvSpPr>
          <p:cNvPr id="8" name="TextBox 7">
            <a:extLst>
              <a:ext uri="{FF2B5EF4-FFF2-40B4-BE49-F238E27FC236}">
                <a16:creationId xmlns:a16="http://schemas.microsoft.com/office/drawing/2014/main" id="{67B23228-FD0A-4BD4-A013-494DA5DED0CA}"/>
              </a:ext>
            </a:extLst>
          </p:cNvPr>
          <p:cNvSpPr txBox="1"/>
          <p:nvPr/>
        </p:nvSpPr>
        <p:spPr>
          <a:xfrm>
            <a:off x="3114790" y="1766793"/>
            <a:ext cx="6334010" cy="1569660"/>
          </a:xfrm>
          <a:prstGeom prst="rect">
            <a:avLst/>
          </a:prstGeom>
          <a:noFill/>
        </p:spPr>
        <p:txBody>
          <a:bodyPr wrap="square">
            <a:spAutoFit/>
          </a:bodyPr>
          <a:lstStyle/>
          <a:p>
            <a:pPr marL="514350" indent="-514350">
              <a:buFont typeface="+mj-lt"/>
              <a:buAutoNum type="arabicPeriod"/>
            </a:pPr>
            <a:r>
              <a:rPr lang="en-US" sz="3200" dirty="0"/>
              <a:t>Priority </a:t>
            </a:r>
          </a:p>
          <a:p>
            <a:pPr marL="514350" indent="-514350">
              <a:buFont typeface="+mj-lt"/>
              <a:buAutoNum type="arabicPeriod"/>
            </a:pPr>
            <a:r>
              <a:rPr lang="en-US" sz="3200" dirty="0"/>
              <a:t>Majority (priority tie-breaker) </a:t>
            </a:r>
          </a:p>
          <a:p>
            <a:pPr marL="514350" indent="-514350">
              <a:buFont typeface="+mj-lt"/>
              <a:buAutoNum type="arabicPeriod"/>
            </a:pPr>
            <a:r>
              <a:rPr lang="en-US" sz="3200" dirty="0"/>
              <a:t>Priority with exception </a:t>
            </a:r>
          </a:p>
        </p:txBody>
      </p:sp>
    </p:spTree>
    <p:extLst>
      <p:ext uri="{BB962C8B-B14F-4D97-AF65-F5344CB8AC3E}">
        <p14:creationId xmlns:p14="http://schemas.microsoft.com/office/powerpoint/2010/main" val="3165999919"/>
      </p:ext>
    </p:extLst>
  </p:cSld>
  <p:clrMapOvr>
    <a:masterClrMapping/>
  </p:clrMapOvr>
</p:sld>
</file>

<file path=ppt/theme/theme1.xml><?xml version="1.0" encoding="utf-8"?>
<a:theme xmlns:a="http://schemas.openxmlformats.org/drawingml/2006/main" name="1_Office Theme">
  <a:themeElements>
    <a:clrScheme name="Ittay Job Talk">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10C7EDFEED9ED42B24AD48AE1A4EE8A" ma:contentTypeVersion="2" ma:contentTypeDescription="Create a new document." ma:contentTypeScope="" ma:versionID="03069c7768bfd122595d20fad23b56ce">
  <xsd:schema xmlns:xsd="http://www.w3.org/2001/XMLSchema" xmlns:xs="http://www.w3.org/2001/XMLSchema" xmlns:p="http://schemas.microsoft.com/office/2006/metadata/properties" xmlns:ns3="98b4f728-da34-4eed-98a5-2def8d6317bf" targetNamespace="http://schemas.microsoft.com/office/2006/metadata/properties" ma:root="true" ma:fieldsID="62f0d6116eff2b594202a143f8c47bbe" ns3:_="">
    <xsd:import namespace="98b4f728-da34-4eed-98a5-2def8d6317bf"/>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b4f728-da34-4eed-98a5-2def8d6317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0313B60-94C2-4493-B633-64BC7423CD60}">
  <ds:schemaRefs>
    <ds:schemaRef ds:uri="http://schemas.microsoft.com/sharepoint/v3/contenttype/forms"/>
  </ds:schemaRefs>
</ds:datastoreItem>
</file>

<file path=customXml/itemProps2.xml><?xml version="1.0" encoding="utf-8"?>
<ds:datastoreItem xmlns:ds="http://schemas.openxmlformats.org/officeDocument/2006/customXml" ds:itemID="{80CE4605-71CE-411B-B7D5-E71BB3523399}">
  <ds:schemaRefs>
    <ds:schemaRef ds:uri="98b4f728-da34-4eed-98a5-2def8d6317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1CDE750-6121-4E2F-8D0B-E5B67407D81F}">
  <ds:schemaRefs>
    <ds:schemaRef ds:uri="http://schemas.microsoft.com/office/infopath/2007/PartnerControls"/>
    <ds:schemaRef ds:uri="98b4f728-da34-4eed-98a5-2def8d6317bf"/>
    <ds:schemaRef ds:uri="http://purl.org/dc/terms/"/>
    <ds:schemaRef ds:uri="http://schemas.microsoft.com/office/2006/documentManagement/types"/>
    <ds:schemaRef ds:uri="http://www.w3.org/XML/1998/namespace"/>
    <ds:schemaRef ds:uri="http://schemas.microsoft.com/office/2006/metadata/properties"/>
    <ds:schemaRef ds:uri="http://schemas.openxmlformats.org/package/2006/metadata/core-properties"/>
    <ds:schemaRef ds:uri="http://purl.org/dc/elements/1.1/"/>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21100</TotalTime>
  <Words>6297</Words>
  <Application>Microsoft Office PowerPoint</Application>
  <PresentationFormat>Widescreen</PresentationFormat>
  <Paragraphs>1166</Paragraphs>
  <Slides>104</Slides>
  <Notes>80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104</vt:i4>
      </vt:variant>
    </vt:vector>
  </HeadingPairs>
  <TitlesOfParts>
    <vt:vector size="113" baseType="lpstr">
      <vt:lpstr>Arial</vt:lpstr>
      <vt:lpstr>Arial</vt:lpstr>
      <vt:lpstr>Calibri</vt:lpstr>
      <vt:lpstr>Calibri Light</vt:lpstr>
      <vt:lpstr>Cambria Math</vt:lpstr>
      <vt:lpstr>Gill Sans MT</vt:lpstr>
      <vt:lpstr>Lora</vt:lpstr>
      <vt:lpstr>Roboto</vt:lpstr>
      <vt:lpstr>1_Office Theme</vt:lpstr>
      <vt:lpstr>PowerPoint Presentation</vt:lpstr>
      <vt:lpstr>PowerPoint Presentation</vt:lpstr>
      <vt:lpstr>Decentralized Systems </vt:lpstr>
      <vt:lpstr>Decentralized Systems </vt:lpstr>
      <vt:lpstr>Decentralized Systems </vt:lpstr>
      <vt:lpstr>Classical Authentication Not Enough</vt:lpstr>
      <vt:lpstr>Cryptocurrency Wallets</vt:lpstr>
      <vt:lpstr>Digital Asset Security</vt:lpstr>
      <vt:lpstr>Digital Asset Security</vt:lpstr>
      <vt:lpstr>Digital Asset Security</vt:lpstr>
      <vt:lpstr>Previous Work</vt:lpstr>
      <vt:lpstr>Previous Work</vt:lpstr>
      <vt:lpstr>PowerPoint Presentation</vt:lpstr>
      <vt:lpstr>Plan</vt:lpstr>
      <vt:lpstr>Model</vt:lpstr>
      <vt:lpstr>Asynchronous Authentication</vt:lpstr>
      <vt:lpstr>Asynchronous Authentication</vt:lpstr>
      <vt:lpstr>Asynchronous Authentication</vt:lpstr>
      <vt:lpstr>Asynchronous Authentication</vt:lpstr>
      <vt:lpstr>Asynchronous Authentication</vt:lpstr>
      <vt:lpstr>Asynchronous Authentication</vt:lpstr>
      <vt:lpstr>Asynchronous Authentication</vt:lpstr>
      <vt:lpstr>Example: Asynchronous Authentication</vt:lpstr>
      <vt:lpstr>What is the best mechanism? </vt:lpstr>
      <vt:lpstr>Credentials, Scenarios and Profiles</vt:lpstr>
      <vt:lpstr>Probabilities</vt:lpstr>
      <vt:lpstr>Monotonic Boolean Mechanisms</vt:lpstr>
      <vt:lpstr>Monotonic Boolean Mechanisms</vt:lpstr>
      <vt:lpstr>Boolean Mechanisms - Example</vt:lpstr>
      <vt:lpstr>Maximal Mechanisms</vt:lpstr>
      <vt:lpstr>Theorem: Every Mechanism is dominated  by a Monotonic Boolean Mechanism</vt:lpstr>
      <vt:lpstr>Interactivity Does Not Help</vt:lpstr>
      <vt:lpstr>Example: Asynchronous Authentication</vt:lpstr>
      <vt:lpstr>Example: Interactivity Does Not Help </vt:lpstr>
      <vt:lpstr>Interactivity Does Not Help</vt:lpstr>
      <vt:lpstr>Interactivity Does Not Help</vt:lpstr>
      <vt:lpstr>Interactivity Does Not Help</vt:lpstr>
      <vt:lpstr>Theorem: Every Mechanism is dominated  by a Monotonic Boolean Mechanism</vt:lpstr>
      <vt:lpstr>Maximal Mechanisms</vt:lpstr>
      <vt:lpstr>PowerPoint Presentation</vt:lpstr>
      <vt:lpstr>Optimal Mechanisms</vt:lpstr>
      <vt:lpstr>Exhaustive Search </vt:lpstr>
      <vt:lpstr>Exhaustive Search </vt:lpstr>
      <vt:lpstr>Exhaustive Search </vt:lpstr>
      <vt:lpstr>Exhaustive Search </vt:lpstr>
      <vt:lpstr>Exhaustive Search </vt:lpstr>
      <vt:lpstr>Exhaustive Search </vt:lpstr>
      <vt:lpstr>One Key</vt:lpstr>
      <vt:lpstr>Two Keys</vt:lpstr>
      <vt:lpstr>Two Keys</vt:lpstr>
      <vt:lpstr>Two Keys</vt:lpstr>
      <vt:lpstr>Three Keys</vt:lpstr>
      <vt:lpstr>Three Keys</vt:lpstr>
      <vt:lpstr>Four Keys</vt:lpstr>
      <vt:lpstr>Four Keys</vt:lpstr>
      <vt:lpstr>Number of Keys</vt:lpstr>
      <vt:lpstr>Multiple wallets, one fault</vt:lpstr>
      <vt:lpstr>Multiple wallets, one fault</vt:lpstr>
      <vt:lpstr>Multiple wallets, one fault</vt:lpstr>
      <vt:lpstr>Multiple wallets, one fault</vt:lpstr>
      <vt:lpstr>Wallet Designer</vt:lpstr>
      <vt:lpstr>github.com/Crypto-Wallet-Designer</vt:lpstr>
      <vt:lpstr>github.com/Crypto-Wallet-Designer</vt:lpstr>
      <vt:lpstr>Near-Optimal Mechanisms</vt:lpstr>
      <vt:lpstr>Near-Maximal Mechanisms</vt:lpstr>
      <vt:lpstr>Example: Constructing Maximal Mechanisms</vt:lpstr>
      <vt:lpstr>Example: Constructing Maximal Mechanisms</vt:lpstr>
      <vt:lpstr>Example: Constructing Maximal Mechanisms</vt:lpstr>
      <vt:lpstr>Example: Constructing Maximal Mechanisms</vt:lpstr>
      <vt:lpstr>Example: Constructing Maximal Mechanisms</vt:lpstr>
      <vt:lpstr>Scenario-Based Search</vt:lpstr>
      <vt:lpstr>Weak Credentials for Better Security!</vt:lpstr>
      <vt:lpstr>Interactive Authentication </vt:lpstr>
      <vt:lpstr>Asynchronous Authentication</vt:lpstr>
      <vt:lpstr>Asynchronous Authentication</vt:lpstr>
      <vt:lpstr>Asynchronous Authentication</vt:lpstr>
      <vt:lpstr>Synchronous Mechanism Profiles</vt:lpstr>
      <vt:lpstr>Profiles</vt:lpstr>
      <vt:lpstr>Profiles</vt:lpstr>
      <vt:lpstr>Profiles</vt:lpstr>
      <vt:lpstr>Profiles</vt:lpstr>
      <vt:lpstr>Profiles</vt:lpstr>
      <vt:lpstr>Maximal Mechanisms</vt:lpstr>
      <vt:lpstr>Partial order</vt:lpstr>
      <vt:lpstr>Interactive Mechanism Template</vt:lpstr>
      <vt:lpstr>Priority mechanisms</vt:lpstr>
      <vt:lpstr>An example scenario: purple safe, rest stolen</vt:lpstr>
      <vt:lpstr>Scenario: purple lost, silver leaked, gold stolen</vt:lpstr>
      <vt:lpstr>Profile of the 2-credential priority mechanism</vt:lpstr>
      <vt:lpstr>Profiles of common 2-cred mechanisms</vt:lpstr>
      <vt:lpstr>Profiles of common 2-cred mechanisms</vt:lpstr>
      <vt:lpstr>In fact, it is maximally secure!</vt:lpstr>
      <vt:lpstr>Profile Cardinality Bound</vt:lpstr>
      <vt:lpstr>Profile Cardinality Bound</vt:lpstr>
      <vt:lpstr>At Least One Safe Key</vt:lpstr>
      <vt:lpstr>Complement Fails</vt:lpstr>
      <vt:lpstr>Complete Maximal Sets</vt:lpstr>
      <vt:lpstr>Complete Maximal Sets</vt:lpstr>
      <vt:lpstr>Maximal mechanisms</vt:lpstr>
      <vt:lpstr>Maximal mechanisms</vt:lpstr>
      <vt:lpstr>Applications</vt:lpstr>
      <vt:lpstr>Two-Key Wallets</vt:lpstr>
      <vt:lpstr>PowerPoint Presentation</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ittay</dc:creator>
  <cp:lastModifiedBy>Ittay Eyal</cp:lastModifiedBy>
  <cp:revision>231</cp:revision>
  <cp:lastPrinted>2015-11-25T20:18:06Z</cp:lastPrinted>
  <dcterms:created xsi:type="dcterms:W3CDTF">2014-02-07T15:07:57Z</dcterms:created>
  <dcterms:modified xsi:type="dcterms:W3CDTF">2024-11-28T08:09:12Z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0x010100510C7EDFEED9ED42B24AD48AE1A4EE8A</vt:lpwstr>
  </property>
</Properties>
</file>